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handoutMasterIdLst>
    <p:handoutMasterId r:id="rId28"/>
  </p:handoutMasterIdLst>
  <p:sldIdLst>
    <p:sldId id="256" r:id="rId2"/>
    <p:sldId id="259" r:id="rId3"/>
    <p:sldId id="257" r:id="rId4"/>
    <p:sldId id="267" r:id="rId5"/>
    <p:sldId id="268" r:id="rId6"/>
    <p:sldId id="289" r:id="rId7"/>
    <p:sldId id="260" r:id="rId8"/>
    <p:sldId id="270" r:id="rId9"/>
    <p:sldId id="282" r:id="rId10"/>
    <p:sldId id="261" r:id="rId11"/>
    <p:sldId id="283" r:id="rId12"/>
    <p:sldId id="279" r:id="rId13"/>
    <p:sldId id="280" r:id="rId14"/>
    <p:sldId id="262" r:id="rId15"/>
    <p:sldId id="271" r:id="rId16"/>
    <p:sldId id="273" r:id="rId17"/>
    <p:sldId id="263" r:id="rId18"/>
    <p:sldId id="274" r:id="rId19"/>
    <p:sldId id="284" r:id="rId20"/>
    <p:sldId id="285" r:id="rId21"/>
    <p:sldId id="286" r:id="rId22"/>
    <p:sldId id="287" r:id="rId23"/>
    <p:sldId id="288" r:id="rId24"/>
    <p:sldId id="277" r:id="rId25"/>
    <p:sldId id="290" r:id="rId2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courneau Chloe" initials="DC"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FFB0"/>
    <a:srgbClr val="1B5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7" d="100"/>
          <a:sy n="117" d="100"/>
        </p:scale>
        <p:origin x="1474" y="8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CAEB14-1CE2-4B85-91BC-4AC81BCB9AC0}" type="datetimeFigureOut">
              <a:rPr lang="fr-FR" smtClean="0"/>
              <a:t>24/09/2021</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2E8525-CD53-46C6-9F07-59688A7095A5}" type="slidenum">
              <a:rPr lang="fr-FR" smtClean="0"/>
              <a:t>‹N°›</a:t>
            </a:fld>
            <a:endParaRPr lang="fr-FR"/>
          </a:p>
        </p:txBody>
      </p:sp>
    </p:spTree>
    <p:extLst>
      <p:ext uri="{BB962C8B-B14F-4D97-AF65-F5344CB8AC3E}">
        <p14:creationId xmlns:p14="http://schemas.microsoft.com/office/powerpoint/2010/main" val="11344170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800DD5-8453-4A0E-A4BE-FB5004FEBA61}" type="datetimeFigureOut">
              <a:rPr lang="fr-FR" smtClean="0"/>
              <a:t>24/09/2021</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306EBC-6C96-424C-B2BD-34E7C43EA710}" type="slidenum">
              <a:rPr lang="fr-FR" smtClean="0"/>
              <a:t>‹N°›</a:t>
            </a:fld>
            <a:endParaRPr lang="fr-FR"/>
          </a:p>
        </p:txBody>
      </p:sp>
    </p:spTree>
    <p:extLst>
      <p:ext uri="{BB962C8B-B14F-4D97-AF65-F5344CB8AC3E}">
        <p14:creationId xmlns:p14="http://schemas.microsoft.com/office/powerpoint/2010/main" val="143631323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1EF68777-88ED-4ACE-B411-7924B084EE2D}" type="datetime1">
              <a:rPr lang="fr-FR" smtClean="0"/>
              <a:t>24/09/2021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lvl1pPr>
              <a:defRPr>
                <a:solidFill>
                  <a:srgbClr val="4EFFB0"/>
                </a:solidFill>
              </a:defRPr>
            </a:lvl1pPr>
          </a:lstStyle>
          <a:p>
            <a:fld id="{7DC09696-8782-4BAD-8097-EF151A794B23}" type="slidenum">
              <a:rPr lang="fr-FR" smtClean="0"/>
              <a:pPr/>
              <a:t>‹N°›</a:t>
            </a:fld>
            <a:endParaRPr lang="fr-FR" dirty="0"/>
          </a:p>
        </p:txBody>
      </p:sp>
    </p:spTree>
    <p:extLst>
      <p:ext uri="{BB962C8B-B14F-4D97-AF65-F5344CB8AC3E}">
        <p14:creationId xmlns:p14="http://schemas.microsoft.com/office/powerpoint/2010/main" val="306521759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2082982" y="1216024"/>
            <a:ext cx="6677841" cy="4879975"/>
          </a:xfrm>
        </p:spPr>
        <p:txBody>
          <a:bodyPr/>
          <a:lstStyle>
            <a:lvl1pPr>
              <a:defRPr>
                <a:solidFill>
                  <a:srgbClr val="1B50FF"/>
                </a:solidFill>
              </a:defRPr>
            </a:lvl1pPr>
            <a:lvl2pPr>
              <a:defRPr>
                <a:solidFill>
                  <a:srgbClr val="1B50FF"/>
                </a:solidFill>
              </a:defRPr>
            </a:lvl2pPr>
            <a:lvl3pPr>
              <a:defRPr>
                <a:solidFill>
                  <a:srgbClr val="1B50FF"/>
                </a:solidFill>
              </a:defRPr>
            </a:lvl3pPr>
            <a:lvl4pPr>
              <a:defRPr>
                <a:solidFill>
                  <a:srgbClr val="1B50FF"/>
                </a:solidFill>
              </a:defRPr>
            </a:lvl4pPr>
            <a:lvl5pPr>
              <a:defRPr>
                <a:solidFill>
                  <a:srgbClr val="1B50FF"/>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5" name="Footer Placeholder 4"/>
          <p:cNvSpPr>
            <a:spLocks noGrp="1"/>
          </p:cNvSpPr>
          <p:nvPr>
            <p:ph type="ftr" sz="quarter" idx="11"/>
          </p:nvPr>
        </p:nvSpPr>
        <p:spPr>
          <a:xfrm>
            <a:off x="2082982" y="6356351"/>
            <a:ext cx="5388972" cy="365125"/>
          </a:xfrm>
        </p:spPr>
        <p:txBody>
          <a:bodyPr/>
          <a:lstStyle/>
          <a:p>
            <a:endParaRPr lang="fr-FR"/>
          </a:p>
        </p:txBody>
      </p:sp>
      <p:sp>
        <p:nvSpPr>
          <p:cNvPr id="6" name="Slide Number Placeholder 5"/>
          <p:cNvSpPr>
            <a:spLocks noGrp="1"/>
          </p:cNvSpPr>
          <p:nvPr>
            <p:ph type="sldNum" sz="quarter" idx="12"/>
          </p:nvPr>
        </p:nvSpPr>
        <p:spPr>
          <a:xfrm>
            <a:off x="7628708" y="6356351"/>
            <a:ext cx="1132115" cy="365125"/>
          </a:xfrm>
        </p:spPr>
        <p:txBody>
          <a:bodyPr/>
          <a:lstStyle>
            <a:lvl1pPr>
              <a:defRPr>
                <a:solidFill>
                  <a:srgbClr val="4EFFB0"/>
                </a:solidFill>
              </a:defRPr>
            </a:lvl1pPr>
          </a:lstStyle>
          <a:p>
            <a:fld id="{7DC09696-8782-4BAD-8097-EF151A794B23}" type="slidenum">
              <a:rPr lang="fr-FR" smtClean="0"/>
              <a:pPr/>
              <a:t>‹N°›</a:t>
            </a:fld>
            <a:endParaRPr lang="fr-FR" dirty="0"/>
          </a:p>
        </p:txBody>
      </p:sp>
    </p:spTree>
    <p:extLst>
      <p:ext uri="{BB962C8B-B14F-4D97-AF65-F5344CB8AC3E}">
        <p14:creationId xmlns:p14="http://schemas.microsoft.com/office/powerpoint/2010/main" val="40066236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22065-B9A1-4600-84D9-DA675B01D1BF}" type="datetime1">
              <a:rPr lang="fr-FR" smtClean="0"/>
              <a:t>24/09/2021</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09696-8782-4BAD-8097-EF151A794B23}" type="slidenum">
              <a:rPr lang="fr-FR" smtClean="0"/>
              <a:t>‹N°›</a:t>
            </a:fld>
            <a:endParaRPr lang="fr-FR"/>
          </a:p>
        </p:txBody>
      </p:sp>
      <p:pic>
        <p:nvPicPr>
          <p:cNvPr id="9" name="ChangeOfView-PPT-Template.008.jpeg" descr="ChangeOfView-PPT-Template.008.jpeg"/>
          <p:cNvPicPr>
            <a:picLocks noChangeAspect="1"/>
          </p:cNvPicPr>
          <p:nvPr userDrawn="1"/>
        </p:nvPicPr>
        <p:blipFill>
          <a:blip r:embed="rId4">
            <a:extLst/>
          </a:blip>
          <a:stretch>
            <a:fillRect/>
          </a:stretch>
        </p:blipFill>
        <p:spPr>
          <a:xfrm>
            <a:off x="0" y="0"/>
            <a:ext cx="9144000" cy="6858000"/>
          </a:xfrm>
          <a:prstGeom prst="rect">
            <a:avLst/>
          </a:prstGeom>
          <a:ln w="12700">
            <a:miter lim="400000"/>
          </a:ln>
        </p:spPr>
      </p:pic>
    </p:spTree>
    <p:extLst>
      <p:ext uri="{BB962C8B-B14F-4D97-AF65-F5344CB8AC3E}">
        <p14:creationId xmlns:p14="http://schemas.microsoft.com/office/powerpoint/2010/main" val="140483440"/>
      </p:ext>
    </p:extLst>
  </p:cSld>
  <p:clrMap bg1="lt1" tx1="dk1" bg2="lt2" tx2="dk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029095" y="2952205"/>
            <a:ext cx="6688183" cy="1323439"/>
          </a:xfrm>
          <a:prstGeom prst="rect">
            <a:avLst/>
          </a:prstGeom>
          <a:noFill/>
        </p:spPr>
        <p:txBody>
          <a:bodyPr wrap="square" rtlCol="0">
            <a:spAutoFit/>
          </a:bodyPr>
          <a:lstStyle/>
          <a:p>
            <a:pPr algn="ctr"/>
            <a:r>
              <a:rPr lang="fr-FR" sz="4000" b="1" dirty="0" smtClean="0">
                <a:solidFill>
                  <a:srgbClr val="1B50FF"/>
                </a:solidFill>
                <a:latin typeface="Chivo" panose="00000500000000000000" pitchFamily="2" charset="0"/>
              </a:rPr>
              <a:t>II – L’</a:t>
            </a:r>
            <a:r>
              <a:rPr lang="fr-FR" sz="4000" b="1" dirty="0" err="1" smtClean="0">
                <a:solidFill>
                  <a:srgbClr val="1B50FF"/>
                </a:solidFill>
                <a:latin typeface="Chivo" panose="00000500000000000000" pitchFamily="2" charset="0"/>
              </a:rPr>
              <a:t>empowerment</a:t>
            </a:r>
            <a:r>
              <a:rPr lang="fr-FR" sz="4000" b="1" dirty="0" smtClean="0">
                <a:solidFill>
                  <a:srgbClr val="1B50FF"/>
                </a:solidFill>
                <a:latin typeface="Chivo" panose="00000500000000000000" pitchFamily="2" charset="0"/>
              </a:rPr>
              <a:t> : un changement de regard</a:t>
            </a:r>
            <a:endParaRPr lang="fr-FR" sz="3600" b="1" dirty="0">
              <a:solidFill>
                <a:srgbClr val="1B50FF"/>
              </a:solidFill>
              <a:latin typeface="Chivo" panose="00000500000000000000" pitchFamily="2" charset="0"/>
            </a:endParaRPr>
          </a:p>
        </p:txBody>
      </p:sp>
      <p:sp>
        <p:nvSpPr>
          <p:cNvPr id="5" name="Espace réservé du numéro de diapositive 4"/>
          <p:cNvSpPr>
            <a:spLocks noGrp="1"/>
          </p:cNvSpPr>
          <p:nvPr>
            <p:ph type="sldNum" sz="quarter" idx="12"/>
          </p:nvPr>
        </p:nvSpPr>
        <p:spPr/>
        <p:txBody>
          <a:bodyPr/>
          <a:lstStyle/>
          <a:p>
            <a:fld id="{7DC09696-8782-4BAD-8097-EF151A794B23}" type="slidenum">
              <a:rPr lang="fr-FR" smtClean="0">
                <a:solidFill>
                  <a:srgbClr val="4EFFB0"/>
                </a:solidFill>
              </a:rPr>
              <a:t>1</a:t>
            </a:fld>
            <a:endParaRPr lang="fr-FR" dirty="0">
              <a:solidFill>
                <a:srgbClr val="4EFFB0"/>
              </a:solidFill>
            </a:endParaRPr>
          </a:p>
        </p:txBody>
      </p:sp>
    </p:spTree>
    <p:extLst>
      <p:ext uri="{BB962C8B-B14F-4D97-AF65-F5344CB8AC3E}">
        <p14:creationId xmlns:p14="http://schemas.microsoft.com/office/powerpoint/2010/main" val="260914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10</a:t>
            </a:fld>
            <a:endParaRPr lang="fr-FR"/>
          </a:p>
        </p:txBody>
      </p:sp>
      <p:sp>
        <p:nvSpPr>
          <p:cNvPr id="5" name="Ellipse 4"/>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Concept</a:t>
            </a:r>
            <a:endParaRPr lang="fr-FR" sz="700" b="1" dirty="0">
              <a:solidFill>
                <a:srgbClr val="1B50FF"/>
              </a:solidFill>
              <a:latin typeface="Chivo" panose="00000500000000000000" pitchFamily="2" charset="0"/>
            </a:endParaRPr>
          </a:p>
        </p:txBody>
      </p:sp>
      <p:sp>
        <p:nvSpPr>
          <p:cNvPr id="3" name="Rectangle 2"/>
          <p:cNvSpPr/>
          <p:nvPr/>
        </p:nvSpPr>
        <p:spPr>
          <a:xfrm>
            <a:off x="2078967" y="1138687"/>
            <a:ext cx="6745856" cy="4670509"/>
          </a:xfrm>
          <a:prstGeom prst="rect">
            <a:avLst/>
          </a:prstGeom>
        </p:spPr>
        <p:txBody>
          <a:bodyPr wrap="square">
            <a:spAutoFit/>
          </a:bodyPr>
          <a:lstStyle/>
          <a:p>
            <a:pPr algn="just">
              <a:lnSpc>
                <a:spcPct val="105000"/>
              </a:lnSpc>
            </a:pPr>
            <a:r>
              <a:rPr lang="fr-FR" b="1" dirty="0" smtClean="0">
                <a:solidFill>
                  <a:srgbClr val="4EFFB0"/>
                </a:solidFill>
                <a:latin typeface="Chivo" panose="00000500000000000000" pitchFamily="2" charset="0"/>
                <a:ea typeface="Arial Unicode MS"/>
              </a:rPr>
              <a:t>2. </a:t>
            </a:r>
            <a:r>
              <a:rPr lang="fr-BE" b="1" dirty="0" err="1" smtClean="0">
                <a:solidFill>
                  <a:srgbClr val="4EFFB0"/>
                </a:solidFill>
                <a:latin typeface="Chivo" panose="00000500000000000000" pitchFamily="2" charset="0"/>
                <a:ea typeface="Arial Unicode MS"/>
              </a:rPr>
              <a:t>Empowerment</a:t>
            </a:r>
            <a:r>
              <a:rPr lang="fr-BE" b="1" dirty="0" smtClean="0">
                <a:solidFill>
                  <a:srgbClr val="4EFFB0"/>
                </a:solidFill>
                <a:latin typeface="Chivo" panose="00000500000000000000" pitchFamily="2" charset="0"/>
                <a:ea typeface="Arial Unicode MS"/>
              </a:rPr>
              <a:t> </a:t>
            </a:r>
            <a:r>
              <a:rPr lang="fr-BE" b="1" dirty="0">
                <a:solidFill>
                  <a:srgbClr val="4EFFB0"/>
                </a:solidFill>
                <a:latin typeface="Chivo" panose="00000500000000000000" pitchFamily="2" charset="0"/>
                <a:ea typeface="Arial Unicode MS"/>
              </a:rPr>
              <a:t>intégré dans les pratiques d’accompagnement</a:t>
            </a:r>
            <a:endParaRPr lang="fr-FR" b="1" dirty="0">
              <a:solidFill>
                <a:srgbClr val="4EFFB0"/>
              </a:solidFill>
              <a:latin typeface="Chivo" panose="00000500000000000000" pitchFamily="2" charset="0"/>
              <a:ea typeface="Arial Unicode MS"/>
            </a:endParaRPr>
          </a:p>
          <a:p>
            <a:pPr algn="just">
              <a:lnSpc>
                <a:spcPct val="105000"/>
              </a:lnSpc>
            </a:pPr>
            <a:endParaRPr lang="fr-FR" b="1" dirty="0">
              <a:solidFill>
                <a:srgbClr val="4EFFB0"/>
              </a:solidFill>
              <a:latin typeface="Chivo" panose="00000500000000000000" pitchFamily="2" charset="0"/>
              <a:ea typeface="Arial Unicode MS"/>
            </a:endParaRPr>
          </a:p>
          <a:p>
            <a:pPr fontAlgn="base"/>
            <a:r>
              <a:rPr lang="fr-BE" sz="1600" b="1" dirty="0" smtClean="0">
                <a:solidFill>
                  <a:srgbClr val="1B50FF"/>
                </a:solidFill>
                <a:latin typeface="Chivo" panose="00000500000000000000" pitchFamily="2" charset="0"/>
                <a:ea typeface="Arial Unicode MS"/>
              </a:rPr>
              <a:t>Définition </a:t>
            </a:r>
            <a:r>
              <a:rPr lang="fr-BE" sz="1600" b="1" dirty="0">
                <a:solidFill>
                  <a:srgbClr val="1B50FF"/>
                </a:solidFill>
                <a:latin typeface="Chivo" panose="00000500000000000000" pitchFamily="2" charset="0"/>
                <a:ea typeface="Arial Unicode MS"/>
              </a:rPr>
              <a:t>d’</a:t>
            </a:r>
            <a:r>
              <a:rPr lang="fr-BE" sz="1600" b="1" dirty="0" err="1">
                <a:solidFill>
                  <a:srgbClr val="1B50FF"/>
                </a:solidFill>
                <a:latin typeface="Chivo" panose="00000500000000000000" pitchFamily="2" charset="0"/>
                <a:ea typeface="Arial Unicode MS"/>
              </a:rPr>
              <a:t>empowerment</a:t>
            </a:r>
            <a:r>
              <a:rPr lang="fr-BE" sz="1600" b="1" dirty="0">
                <a:solidFill>
                  <a:srgbClr val="1B50FF"/>
                </a:solidFill>
                <a:latin typeface="Chivo" panose="00000500000000000000" pitchFamily="2" charset="0"/>
                <a:ea typeface="Arial Unicode MS"/>
              </a:rPr>
              <a:t> :</a:t>
            </a:r>
            <a:endParaRPr lang="fr-FR" sz="1600" b="1" dirty="0">
              <a:solidFill>
                <a:srgbClr val="1B50FF"/>
              </a:solidFill>
              <a:latin typeface="Chivo" panose="00000500000000000000" pitchFamily="2" charset="0"/>
              <a:ea typeface="Arial Unicode MS"/>
            </a:endParaRPr>
          </a:p>
          <a:p>
            <a:pPr fontAlgn="base"/>
            <a:r>
              <a:rPr lang="fr-BE" sz="1600" dirty="0">
                <a:solidFill>
                  <a:srgbClr val="1B50FF"/>
                </a:solidFill>
                <a:latin typeface="Chivo" panose="00000500000000000000" pitchFamily="2" charset="0"/>
                <a:ea typeface="Arial Unicode MS"/>
              </a:rPr>
              <a:t>Un processus de changement par lequel une personne prend conscience de ce qui est important pour elle-même et restaure la mise en mouvement de son pouvoir d’agir, dans son intérêt supérieur et à partir de sa réalité.</a:t>
            </a:r>
            <a:endParaRPr lang="fr-FR" sz="1600" dirty="0">
              <a:solidFill>
                <a:srgbClr val="1B50FF"/>
              </a:solidFill>
              <a:latin typeface="Chivo" panose="00000500000000000000" pitchFamily="2" charset="0"/>
              <a:ea typeface="Arial Unicode MS"/>
            </a:endParaRPr>
          </a:p>
          <a:p>
            <a:pPr fontAlgn="base"/>
            <a:r>
              <a:rPr lang="fr-BE" sz="1600" dirty="0">
                <a:solidFill>
                  <a:srgbClr val="1B50FF"/>
                </a:solidFill>
                <a:latin typeface="Chivo" panose="00000500000000000000" pitchFamily="2" charset="0"/>
                <a:ea typeface="Arial Unicode MS"/>
              </a:rPr>
              <a:t> </a:t>
            </a:r>
            <a:endParaRPr lang="fr-FR" sz="1600" dirty="0">
              <a:solidFill>
                <a:srgbClr val="1B50FF"/>
              </a:solidFill>
              <a:latin typeface="Chivo" panose="00000500000000000000" pitchFamily="2" charset="0"/>
              <a:ea typeface="Arial Unicode MS"/>
            </a:endParaRPr>
          </a:p>
          <a:p>
            <a:pPr fontAlgn="base"/>
            <a:r>
              <a:rPr lang="fr-BE" sz="1600" b="1" dirty="0">
                <a:solidFill>
                  <a:srgbClr val="1B50FF"/>
                </a:solidFill>
                <a:latin typeface="Chivo" panose="00000500000000000000" pitchFamily="2" charset="0"/>
                <a:ea typeface="Arial Unicode MS"/>
              </a:rPr>
              <a:t>Ce processus est un mouvement intérieur </a:t>
            </a:r>
            <a:r>
              <a:rPr lang="fr-BE" sz="1600" dirty="0">
                <a:solidFill>
                  <a:srgbClr val="1B50FF"/>
                </a:solidFill>
                <a:latin typeface="Chivo" panose="00000500000000000000" pitchFamily="2" charset="0"/>
                <a:ea typeface="Arial Unicode MS"/>
              </a:rPr>
              <a:t>qui ne peut être initié à la place de l’autre, il ne peut être que favorisé « car le pouvoir ne se donne pas, mais il se prend et se développe, qui passe par un agir transformateur » (en référence à la pensée de Paulo Freire). Le cheminement vers cet agir transformateur asse par </a:t>
            </a:r>
            <a:r>
              <a:rPr lang="fr-BE" sz="1600" b="1" dirty="0">
                <a:solidFill>
                  <a:srgbClr val="1B50FF"/>
                </a:solidFill>
                <a:latin typeface="Chivo" panose="00000500000000000000" pitchFamily="2" charset="0"/>
                <a:ea typeface="Arial Unicode MS"/>
              </a:rPr>
              <a:t>3 étapes de prise de conscience</a:t>
            </a:r>
            <a:r>
              <a:rPr lang="fr-BE" sz="1600" dirty="0">
                <a:solidFill>
                  <a:srgbClr val="1B50FF"/>
                </a:solidFill>
                <a:latin typeface="Chivo" panose="00000500000000000000" pitchFamily="2" charset="0"/>
                <a:ea typeface="Arial Unicode MS"/>
              </a:rPr>
              <a:t>. Il est important de comprendre à quel stade se situe la personne accompagnée et d’y adapter l’accompagnement.</a:t>
            </a:r>
            <a:endParaRPr lang="fr-FR" sz="1600" dirty="0">
              <a:solidFill>
                <a:srgbClr val="1B50FF"/>
              </a:solidFill>
              <a:latin typeface="Chivo" panose="00000500000000000000" pitchFamily="2" charset="0"/>
              <a:ea typeface="Arial Unicode MS"/>
            </a:endParaRPr>
          </a:p>
          <a:p>
            <a:pPr algn="just" fontAlgn="base"/>
            <a:endParaRPr lang="fr-FR" sz="1600" dirty="0">
              <a:solidFill>
                <a:srgbClr val="1B50FF"/>
              </a:solidFill>
              <a:latin typeface="Chivo" panose="00000500000000000000" pitchFamily="2" charset="0"/>
              <a:ea typeface="Arial Unicode MS"/>
            </a:endParaRPr>
          </a:p>
          <a:p>
            <a:pPr algn="just">
              <a:lnSpc>
                <a:spcPct val="105000"/>
              </a:lnSpc>
              <a:spcAft>
                <a:spcPts val="0"/>
              </a:spcAft>
            </a:pPr>
            <a:endParaRPr lang="fr-FR" sz="1600" dirty="0">
              <a:solidFill>
                <a:srgbClr val="1B50FF"/>
              </a:solidFill>
              <a:latin typeface="Chivo" panose="00000500000000000000" pitchFamily="2" charset="0"/>
              <a:ea typeface="Arial Unicode MS"/>
            </a:endParaRPr>
          </a:p>
        </p:txBody>
      </p:sp>
    </p:spTree>
    <p:extLst>
      <p:ext uri="{BB962C8B-B14F-4D97-AF65-F5344CB8AC3E}">
        <p14:creationId xmlns:p14="http://schemas.microsoft.com/office/powerpoint/2010/main" val="24958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11</a:t>
            </a:fld>
            <a:endParaRPr lang="fr-FR"/>
          </a:p>
        </p:txBody>
      </p:sp>
      <p:sp>
        <p:nvSpPr>
          <p:cNvPr id="5" name="Ellipse 4"/>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Concept</a:t>
            </a:r>
            <a:endParaRPr lang="fr-FR" sz="700" b="1" dirty="0">
              <a:solidFill>
                <a:srgbClr val="1B50FF"/>
              </a:solidFill>
              <a:latin typeface="Chivo" panose="00000500000000000000" pitchFamily="2" charset="0"/>
            </a:endParaRPr>
          </a:p>
        </p:txBody>
      </p:sp>
      <p:sp>
        <p:nvSpPr>
          <p:cNvPr id="3" name="Rectangle 2"/>
          <p:cNvSpPr/>
          <p:nvPr/>
        </p:nvSpPr>
        <p:spPr>
          <a:xfrm>
            <a:off x="2078967" y="1138687"/>
            <a:ext cx="6745856" cy="6414064"/>
          </a:xfrm>
          <a:prstGeom prst="rect">
            <a:avLst/>
          </a:prstGeom>
        </p:spPr>
        <p:txBody>
          <a:bodyPr wrap="square">
            <a:spAutoFit/>
          </a:bodyPr>
          <a:lstStyle/>
          <a:p>
            <a:pPr fontAlgn="base"/>
            <a:r>
              <a:rPr lang="fr-BE" sz="1600" b="1" u="sng" dirty="0" smtClean="0">
                <a:solidFill>
                  <a:srgbClr val="1B50FF"/>
                </a:solidFill>
                <a:latin typeface="Chivo" panose="00000500000000000000" pitchFamily="2" charset="0"/>
                <a:ea typeface="Arial Unicode MS"/>
              </a:rPr>
              <a:t>Etape </a:t>
            </a:r>
            <a:r>
              <a:rPr lang="fr-BE" sz="1600" b="1" u="sng" dirty="0">
                <a:solidFill>
                  <a:srgbClr val="1B50FF"/>
                </a:solidFill>
                <a:latin typeface="Chivo" panose="00000500000000000000" pitchFamily="2" charset="0"/>
                <a:ea typeface="Arial Unicode MS"/>
              </a:rPr>
              <a:t>1. Le constat : </a:t>
            </a:r>
            <a:r>
              <a:rPr lang="fr-BE" sz="1600" dirty="0">
                <a:solidFill>
                  <a:srgbClr val="1B50FF"/>
                </a:solidFill>
                <a:latin typeface="Chivo" panose="00000500000000000000" pitchFamily="2" charset="0"/>
                <a:ea typeface="Arial Unicode MS"/>
              </a:rPr>
              <a:t>mieux prendre conscience de sa situation, du contexte et des obstacles extérieurs et intérieurs auxquels on fait face. A cette étape, l’accompagnateur pourra, si besoin, amener la personne à faire le point sur elle-même.</a:t>
            </a:r>
            <a:endParaRPr lang="fr-FR" sz="1600" dirty="0">
              <a:solidFill>
                <a:srgbClr val="1B50FF"/>
              </a:solidFill>
              <a:latin typeface="Chivo" panose="00000500000000000000" pitchFamily="2" charset="0"/>
              <a:ea typeface="Arial Unicode MS"/>
            </a:endParaRPr>
          </a:p>
          <a:p>
            <a:pPr fontAlgn="base"/>
            <a:endParaRPr lang="fr-BE" sz="1600" dirty="0" smtClean="0">
              <a:solidFill>
                <a:srgbClr val="1B50FF"/>
              </a:solidFill>
              <a:latin typeface="Chivo" panose="00000500000000000000" pitchFamily="2" charset="0"/>
              <a:ea typeface="Arial Unicode MS"/>
            </a:endParaRPr>
          </a:p>
          <a:p>
            <a:pPr fontAlgn="base"/>
            <a:r>
              <a:rPr lang="fr-BE" sz="1600" b="1" u="sng" dirty="0" smtClean="0">
                <a:solidFill>
                  <a:srgbClr val="1B50FF"/>
                </a:solidFill>
                <a:latin typeface="Chivo" panose="00000500000000000000" pitchFamily="2" charset="0"/>
                <a:ea typeface="Arial Unicode MS"/>
              </a:rPr>
              <a:t>Etape </a:t>
            </a:r>
            <a:r>
              <a:rPr lang="fr-BE" sz="1600" b="1" u="sng" dirty="0">
                <a:solidFill>
                  <a:srgbClr val="1B50FF"/>
                </a:solidFill>
                <a:latin typeface="Chivo" panose="00000500000000000000" pitchFamily="2" charset="0"/>
                <a:ea typeface="Arial Unicode MS"/>
              </a:rPr>
              <a:t>2. Le choix : </a:t>
            </a:r>
            <a:r>
              <a:rPr lang="fr-BE" sz="1600" dirty="0">
                <a:solidFill>
                  <a:srgbClr val="1B50FF"/>
                </a:solidFill>
                <a:latin typeface="Chivo" panose="00000500000000000000" pitchFamily="2" charset="0"/>
                <a:ea typeface="Arial Unicode MS"/>
              </a:rPr>
              <a:t>prendre conscience, face au constat, du choix qui se présente, en se demandant notamment, si la situation nous convient, ou pas. Dans ce cas, l’accompagnateur peut assister la personne à se positionner et à conscientiser cette faculté de choix en identifiant de nouvelles issues.</a:t>
            </a:r>
            <a:endParaRPr lang="fr-FR" sz="1600" dirty="0">
              <a:solidFill>
                <a:srgbClr val="1B50FF"/>
              </a:solidFill>
              <a:latin typeface="Chivo" panose="00000500000000000000" pitchFamily="2" charset="0"/>
              <a:ea typeface="Arial Unicode MS"/>
            </a:endParaRPr>
          </a:p>
          <a:p>
            <a:pPr fontAlgn="base"/>
            <a:endParaRPr lang="fr-BE" sz="1600" dirty="0" smtClean="0">
              <a:solidFill>
                <a:srgbClr val="1B50FF"/>
              </a:solidFill>
              <a:latin typeface="Chivo" panose="00000500000000000000" pitchFamily="2" charset="0"/>
              <a:ea typeface="Arial Unicode MS"/>
            </a:endParaRPr>
          </a:p>
          <a:p>
            <a:pPr fontAlgn="base"/>
            <a:r>
              <a:rPr lang="fr-BE" sz="1600" b="1" u="sng" dirty="0" smtClean="0">
                <a:solidFill>
                  <a:srgbClr val="1B50FF"/>
                </a:solidFill>
                <a:latin typeface="Chivo" panose="00000500000000000000" pitchFamily="2" charset="0"/>
                <a:ea typeface="Arial Unicode MS"/>
              </a:rPr>
              <a:t>Etape </a:t>
            </a:r>
            <a:r>
              <a:rPr lang="fr-BE" sz="1600" b="1" u="sng" dirty="0">
                <a:solidFill>
                  <a:srgbClr val="1B50FF"/>
                </a:solidFill>
                <a:latin typeface="Chivo" panose="00000500000000000000" pitchFamily="2" charset="0"/>
                <a:ea typeface="Arial Unicode MS"/>
              </a:rPr>
              <a:t>3. L’action : </a:t>
            </a:r>
            <a:r>
              <a:rPr lang="fr-BE" sz="1600" dirty="0">
                <a:solidFill>
                  <a:srgbClr val="1B50FF"/>
                </a:solidFill>
                <a:latin typeface="Chivo" panose="00000500000000000000" pitchFamily="2" charset="0"/>
                <a:ea typeface="Arial Unicode MS"/>
              </a:rPr>
              <a:t>poser des actions concrètes qui reflètent le choix exprimé. Lors de cette étape, l’accompagnateur pourra aider la personne à reconnaitre ses ressources, ses capacités, ses talents et les savoirs issus de son expérience, pour en faire émerger la mise en mouvement souhaitée</a:t>
            </a:r>
            <a:r>
              <a:rPr lang="fr-BE" sz="1600" dirty="0" smtClean="0">
                <a:solidFill>
                  <a:srgbClr val="1B50FF"/>
                </a:solidFill>
                <a:latin typeface="Chivo" panose="00000500000000000000" pitchFamily="2" charset="0"/>
                <a:ea typeface="Arial Unicode MS"/>
              </a:rPr>
              <a:t>.</a:t>
            </a:r>
            <a:endParaRPr lang="fr-FR" sz="1600" dirty="0" smtClean="0">
              <a:solidFill>
                <a:srgbClr val="1B50FF"/>
              </a:solidFill>
              <a:latin typeface="Chivo" panose="00000500000000000000" pitchFamily="2" charset="0"/>
              <a:ea typeface="Arial Unicode MS"/>
            </a:endParaRPr>
          </a:p>
          <a:p>
            <a:pPr fontAlgn="base"/>
            <a:endParaRPr lang="fr-FR" sz="1600" dirty="0">
              <a:solidFill>
                <a:srgbClr val="1B50FF"/>
              </a:solidFill>
              <a:latin typeface="Chivo" panose="00000500000000000000" pitchFamily="2" charset="0"/>
              <a:ea typeface="Arial Unicode MS"/>
            </a:endParaRPr>
          </a:p>
          <a:p>
            <a:pPr fontAlgn="base"/>
            <a:r>
              <a:rPr lang="fr-BE" sz="1600" b="1" dirty="0">
                <a:solidFill>
                  <a:srgbClr val="1B50FF"/>
                </a:solidFill>
                <a:latin typeface="Chivo" panose="00000500000000000000" pitchFamily="2" charset="0"/>
                <a:ea typeface="Arial Unicode MS"/>
              </a:rPr>
              <a:t>Ce processus qui n’est pas linéaire </a:t>
            </a:r>
            <a:r>
              <a:rPr lang="fr-BE" sz="1600" dirty="0">
                <a:solidFill>
                  <a:srgbClr val="1B50FF"/>
                </a:solidFill>
                <a:latin typeface="Chivo" panose="00000500000000000000" pitchFamily="2" charset="0"/>
                <a:ea typeface="Arial Unicode MS"/>
              </a:rPr>
              <a:t>et qui peut prendre du temps. </a:t>
            </a:r>
            <a:r>
              <a:rPr lang="fr-BE" sz="1600" b="1" dirty="0">
                <a:solidFill>
                  <a:srgbClr val="1B50FF"/>
                </a:solidFill>
                <a:latin typeface="Chivo" panose="00000500000000000000" pitchFamily="2" charset="0"/>
                <a:ea typeface="Arial Unicode MS"/>
              </a:rPr>
              <a:t>L’accompagnateur peut favoriser ce processus </a:t>
            </a:r>
            <a:r>
              <a:rPr lang="fr-BE" sz="1600" dirty="0">
                <a:solidFill>
                  <a:srgbClr val="1B50FF"/>
                </a:solidFill>
                <a:latin typeface="Chivo" panose="00000500000000000000" pitchFamily="2" charset="0"/>
                <a:ea typeface="Arial Unicode MS"/>
              </a:rPr>
              <a:t>en mettant en place un environnement propice permettant à l’accompagné de se sentir capable, et de réaliser qu’il a les ressources pour surmonter l’obstacle identifié.</a:t>
            </a:r>
            <a:endParaRPr lang="fr-FR" sz="1600" dirty="0">
              <a:solidFill>
                <a:srgbClr val="1B50FF"/>
              </a:solidFill>
              <a:latin typeface="Chivo" panose="00000500000000000000" pitchFamily="2" charset="0"/>
              <a:ea typeface="Arial Unicode MS"/>
            </a:endParaRPr>
          </a:p>
          <a:p>
            <a:pPr fontAlgn="base"/>
            <a:endParaRPr lang="fr-FR" sz="1600" dirty="0">
              <a:solidFill>
                <a:srgbClr val="1B50FF"/>
              </a:solidFill>
              <a:latin typeface="Chivo" panose="00000500000000000000" pitchFamily="2" charset="0"/>
              <a:ea typeface="Arial Unicode MS"/>
            </a:endParaRPr>
          </a:p>
          <a:p>
            <a:pPr algn="just" fontAlgn="base"/>
            <a:endParaRPr lang="fr-FR" sz="1600" dirty="0">
              <a:solidFill>
                <a:srgbClr val="1B50FF"/>
              </a:solidFill>
              <a:latin typeface="Chivo" panose="00000500000000000000" pitchFamily="2" charset="0"/>
              <a:ea typeface="Arial Unicode MS"/>
            </a:endParaRPr>
          </a:p>
          <a:p>
            <a:pPr algn="just">
              <a:lnSpc>
                <a:spcPct val="105000"/>
              </a:lnSpc>
              <a:spcAft>
                <a:spcPts val="0"/>
              </a:spcAft>
            </a:pPr>
            <a:endParaRPr lang="fr-FR" sz="1600" dirty="0">
              <a:solidFill>
                <a:srgbClr val="1B50FF"/>
              </a:solidFill>
              <a:latin typeface="Chivo" panose="00000500000000000000" pitchFamily="2" charset="0"/>
              <a:ea typeface="Arial Unicode MS"/>
            </a:endParaRPr>
          </a:p>
        </p:txBody>
      </p:sp>
    </p:spTree>
    <p:extLst>
      <p:ext uri="{BB962C8B-B14F-4D97-AF65-F5344CB8AC3E}">
        <p14:creationId xmlns:p14="http://schemas.microsoft.com/office/powerpoint/2010/main" val="211590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12</a:t>
            </a:fld>
            <a:endParaRPr lang="fr-FR"/>
          </a:p>
        </p:txBody>
      </p:sp>
      <p:sp>
        <p:nvSpPr>
          <p:cNvPr id="5" name="Ellipse 4"/>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Concept</a:t>
            </a:r>
            <a:endParaRPr lang="fr-FR" sz="700" b="1" dirty="0">
              <a:solidFill>
                <a:srgbClr val="1B50FF"/>
              </a:solidFill>
              <a:latin typeface="Chivo" panose="00000500000000000000" pitchFamily="2" charset="0"/>
            </a:endParaRPr>
          </a:p>
        </p:txBody>
      </p:sp>
      <p:sp>
        <p:nvSpPr>
          <p:cNvPr id="3" name="Rectangle 2"/>
          <p:cNvSpPr/>
          <p:nvPr/>
        </p:nvSpPr>
        <p:spPr>
          <a:xfrm>
            <a:off x="2078967" y="1138687"/>
            <a:ext cx="6745856" cy="5364545"/>
          </a:xfrm>
          <a:prstGeom prst="rect">
            <a:avLst/>
          </a:prstGeom>
        </p:spPr>
        <p:txBody>
          <a:bodyPr wrap="square">
            <a:spAutoFit/>
          </a:bodyPr>
          <a:lstStyle/>
          <a:p>
            <a:pPr algn="just">
              <a:lnSpc>
                <a:spcPct val="105000"/>
              </a:lnSpc>
            </a:pPr>
            <a:r>
              <a:rPr lang="fr-FR" b="1" dirty="0" smtClean="0">
                <a:solidFill>
                  <a:srgbClr val="4EFFB0"/>
                </a:solidFill>
                <a:latin typeface="Chivo" panose="00000500000000000000" pitchFamily="2" charset="0"/>
                <a:ea typeface="Arial Unicode MS"/>
              </a:rPr>
              <a:t>3</a:t>
            </a:r>
            <a:r>
              <a:rPr lang="fr-FR" b="1" dirty="0">
                <a:solidFill>
                  <a:srgbClr val="4EFFB0"/>
                </a:solidFill>
                <a:latin typeface="Chivo" panose="00000500000000000000" pitchFamily="2" charset="0"/>
                <a:ea typeface="Arial Unicode MS"/>
              </a:rPr>
              <a:t>. </a:t>
            </a:r>
            <a:r>
              <a:rPr lang="fr-BE" b="1" dirty="0" smtClean="0">
                <a:solidFill>
                  <a:srgbClr val="4EFFB0"/>
                </a:solidFill>
                <a:latin typeface="Chivo" panose="00000500000000000000" pitchFamily="2" charset="0"/>
                <a:ea typeface="Arial Unicode MS"/>
              </a:rPr>
              <a:t>Posture </a:t>
            </a:r>
            <a:r>
              <a:rPr lang="fr-BE" b="1" dirty="0">
                <a:solidFill>
                  <a:srgbClr val="4EFFB0"/>
                </a:solidFill>
                <a:latin typeface="Chivo" panose="00000500000000000000" pitchFamily="2" charset="0"/>
                <a:ea typeface="Arial Unicode MS"/>
              </a:rPr>
              <a:t>professionnelle à prendre dans les relations d’accompagnement favorisant l’</a:t>
            </a:r>
            <a:r>
              <a:rPr lang="fr-BE" b="1" dirty="0" err="1">
                <a:solidFill>
                  <a:srgbClr val="4EFFB0"/>
                </a:solidFill>
                <a:latin typeface="Chivo" panose="00000500000000000000" pitchFamily="2" charset="0"/>
                <a:ea typeface="Arial Unicode MS"/>
              </a:rPr>
              <a:t>empowerment</a:t>
            </a:r>
            <a:endParaRPr lang="fr-FR" b="1" dirty="0">
              <a:solidFill>
                <a:srgbClr val="4EFFB0"/>
              </a:solidFill>
              <a:latin typeface="Chivo" panose="00000500000000000000" pitchFamily="2" charset="0"/>
              <a:ea typeface="Arial Unicode MS"/>
            </a:endParaRPr>
          </a:p>
          <a:p>
            <a:pPr algn="just">
              <a:lnSpc>
                <a:spcPct val="105000"/>
              </a:lnSpc>
              <a:spcAft>
                <a:spcPts val="0"/>
              </a:spcAft>
            </a:pPr>
            <a:endParaRPr lang="fr-FR" sz="1600" dirty="0">
              <a:solidFill>
                <a:srgbClr val="1B50FF"/>
              </a:solidFill>
              <a:latin typeface="Chivo" panose="00000500000000000000" pitchFamily="2" charset="0"/>
              <a:ea typeface="Arial Unicode MS"/>
            </a:endParaRPr>
          </a:p>
          <a:p>
            <a:pPr fontAlgn="base"/>
            <a:r>
              <a:rPr lang="fr-BE" sz="1600" b="1" dirty="0" smtClean="0">
                <a:solidFill>
                  <a:srgbClr val="1B50FF"/>
                </a:solidFill>
                <a:latin typeface="Chivo" panose="00000500000000000000" pitchFamily="2" charset="0"/>
                <a:ea typeface="Arial Unicode MS"/>
              </a:rPr>
              <a:t>La </a:t>
            </a:r>
            <a:r>
              <a:rPr lang="fr-BE" sz="1600" b="1" dirty="0">
                <a:solidFill>
                  <a:srgbClr val="1B50FF"/>
                </a:solidFill>
                <a:latin typeface="Chivo" panose="00000500000000000000" pitchFamily="2" charset="0"/>
                <a:ea typeface="Arial Unicode MS"/>
              </a:rPr>
              <a:t>mise en mouvement du pouvoir d’agir d’un individu est un vécu qui n’implique pas directement l’accompagnant</a:t>
            </a:r>
            <a:r>
              <a:rPr lang="fr-BE" sz="1600" dirty="0">
                <a:solidFill>
                  <a:srgbClr val="1B50FF"/>
                </a:solidFill>
                <a:latin typeface="Chivo" panose="00000500000000000000" pitchFamily="2" charset="0"/>
                <a:ea typeface="Arial Unicode MS"/>
              </a:rPr>
              <a:t>. La mission de l’accompagnant est de </a:t>
            </a:r>
            <a:r>
              <a:rPr lang="fr-BE" sz="1600" b="1" dirty="0">
                <a:solidFill>
                  <a:srgbClr val="1B50FF"/>
                </a:solidFill>
                <a:latin typeface="Chivo" panose="00000500000000000000" pitchFamily="2" charset="0"/>
                <a:ea typeface="Arial Unicode MS"/>
              </a:rPr>
              <a:t>favoriser</a:t>
            </a:r>
            <a:r>
              <a:rPr lang="fr-BE" sz="1600" dirty="0">
                <a:solidFill>
                  <a:srgbClr val="1B50FF"/>
                </a:solidFill>
                <a:latin typeface="Chivo" panose="00000500000000000000" pitchFamily="2" charset="0"/>
                <a:ea typeface="Arial Unicode MS"/>
              </a:rPr>
              <a:t> les conditions de son émergence en créant le cadre le plus propice.</a:t>
            </a:r>
            <a:endParaRPr lang="fr-FR" sz="1600" dirty="0">
              <a:solidFill>
                <a:srgbClr val="1B50FF"/>
              </a:solidFill>
              <a:latin typeface="Chivo" panose="00000500000000000000" pitchFamily="2" charset="0"/>
              <a:ea typeface="Arial Unicode MS"/>
            </a:endParaRPr>
          </a:p>
          <a:p>
            <a:pPr fontAlgn="base"/>
            <a:r>
              <a:rPr lang="fr-BE" sz="1600" dirty="0">
                <a:solidFill>
                  <a:srgbClr val="1B50FF"/>
                </a:solidFill>
                <a:latin typeface="Chivo" panose="00000500000000000000" pitchFamily="2" charset="0"/>
                <a:ea typeface="Arial Unicode MS"/>
              </a:rPr>
              <a:t> </a:t>
            </a:r>
            <a:endParaRPr lang="fr-FR" sz="1600" dirty="0">
              <a:solidFill>
                <a:srgbClr val="1B50FF"/>
              </a:solidFill>
              <a:latin typeface="Chivo" panose="00000500000000000000" pitchFamily="2" charset="0"/>
              <a:ea typeface="Arial Unicode MS"/>
            </a:endParaRPr>
          </a:p>
          <a:p>
            <a:pPr fontAlgn="base"/>
            <a:r>
              <a:rPr lang="fr-BE" sz="1600" dirty="0">
                <a:solidFill>
                  <a:srgbClr val="1B50FF"/>
                </a:solidFill>
                <a:latin typeface="Chivo" panose="00000500000000000000" pitchFamily="2" charset="0"/>
                <a:ea typeface="Arial Unicode MS"/>
              </a:rPr>
              <a:t>CHANGE OF VIEW recommande la création d’un cadre éthique participant à la mise en place des conditions propices à l’</a:t>
            </a:r>
            <a:r>
              <a:rPr lang="fr-BE" sz="1600" dirty="0" err="1">
                <a:solidFill>
                  <a:srgbClr val="1B50FF"/>
                </a:solidFill>
                <a:latin typeface="Chivo" panose="00000500000000000000" pitchFamily="2" charset="0"/>
                <a:ea typeface="Arial Unicode MS"/>
              </a:rPr>
              <a:t>empowerment</a:t>
            </a:r>
            <a:r>
              <a:rPr lang="fr-BE" sz="1600" dirty="0">
                <a:solidFill>
                  <a:srgbClr val="1B50FF"/>
                </a:solidFill>
                <a:latin typeface="Chivo" panose="00000500000000000000" pitchFamily="2" charset="0"/>
                <a:ea typeface="Arial Unicode MS"/>
              </a:rPr>
              <a:t> dans la relation accompagnant-accompagné, et </a:t>
            </a:r>
            <a:r>
              <a:rPr lang="fr-BE" sz="1600" b="1" dirty="0">
                <a:solidFill>
                  <a:srgbClr val="1B50FF"/>
                </a:solidFill>
                <a:latin typeface="Chivo" panose="00000500000000000000" pitchFamily="2" charset="0"/>
                <a:ea typeface="Arial Unicode MS"/>
              </a:rPr>
              <a:t>prône une posture qui respecte</a:t>
            </a:r>
            <a:r>
              <a:rPr lang="fr-BE" sz="1600" dirty="0">
                <a:solidFill>
                  <a:srgbClr val="1B50FF"/>
                </a:solidFill>
                <a:latin typeface="Chivo" panose="00000500000000000000" pitchFamily="2" charset="0"/>
                <a:ea typeface="Arial Unicode MS"/>
              </a:rPr>
              <a:t> :</a:t>
            </a:r>
            <a:endParaRPr lang="fr-FR" sz="1600" dirty="0">
              <a:solidFill>
                <a:srgbClr val="1B50FF"/>
              </a:solidFill>
              <a:latin typeface="Chivo" panose="00000500000000000000" pitchFamily="2" charset="0"/>
              <a:ea typeface="Arial Unicode MS"/>
            </a:endParaRPr>
          </a:p>
          <a:p>
            <a:pPr marL="285750" indent="-285750" fontAlgn="base">
              <a:buFontTx/>
              <a:buChar char="-"/>
            </a:pPr>
            <a:r>
              <a:rPr lang="fr-BE" sz="1600" b="1" dirty="0" smtClean="0">
                <a:solidFill>
                  <a:srgbClr val="1B50FF"/>
                </a:solidFill>
                <a:latin typeface="Chivo" panose="00000500000000000000" pitchFamily="2" charset="0"/>
                <a:ea typeface="Arial Unicode MS"/>
              </a:rPr>
              <a:t>Le </a:t>
            </a:r>
            <a:r>
              <a:rPr lang="fr-BE" sz="1600" b="1" dirty="0">
                <a:solidFill>
                  <a:srgbClr val="1B50FF"/>
                </a:solidFill>
                <a:latin typeface="Chivo" panose="00000500000000000000" pitchFamily="2" charset="0"/>
                <a:ea typeface="Arial Unicode MS"/>
              </a:rPr>
              <a:t>principe de réciprocité</a:t>
            </a:r>
            <a:r>
              <a:rPr lang="fr-BE" sz="1600" dirty="0">
                <a:solidFill>
                  <a:srgbClr val="1B50FF"/>
                </a:solidFill>
                <a:latin typeface="Chivo" panose="00000500000000000000" pitchFamily="2" charset="0"/>
                <a:ea typeface="Arial Unicode MS"/>
              </a:rPr>
              <a:t>, qui protège la liberté de choix et qui permet de s’adapter à chaque contexte </a:t>
            </a:r>
            <a:r>
              <a:rPr lang="fr-BE" sz="1600" dirty="0" smtClean="0">
                <a:solidFill>
                  <a:srgbClr val="1B50FF"/>
                </a:solidFill>
                <a:latin typeface="Chivo" panose="00000500000000000000" pitchFamily="2" charset="0"/>
                <a:ea typeface="Arial Unicode MS"/>
              </a:rPr>
              <a:t>particulier</a:t>
            </a:r>
          </a:p>
          <a:p>
            <a:pPr marL="285750" indent="-285750" fontAlgn="base">
              <a:buFontTx/>
              <a:buChar char="-"/>
            </a:pPr>
            <a:r>
              <a:rPr lang="fr-BE" sz="1600" b="1" dirty="0" smtClean="0">
                <a:solidFill>
                  <a:srgbClr val="1B50FF"/>
                </a:solidFill>
                <a:latin typeface="Chivo" panose="00000500000000000000" pitchFamily="2" charset="0"/>
                <a:ea typeface="Arial Unicode MS"/>
              </a:rPr>
              <a:t>Le </a:t>
            </a:r>
            <a:r>
              <a:rPr lang="fr-BE" sz="1600" b="1" dirty="0">
                <a:solidFill>
                  <a:srgbClr val="1B50FF"/>
                </a:solidFill>
                <a:latin typeface="Chivo" panose="00000500000000000000" pitchFamily="2" charset="0"/>
                <a:ea typeface="Arial Unicode MS"/>
              </a:rPr>
              <a:t>respect des droits culturels et des droits humains fondamentaux</a:t>
            </a:r>
            <a:r>
              <a:rPr lang="fr-BE" sz="1600" dirty="0">
                <a:solidFill>
                  <a:srgbClr val="1B50FF"/>
                </a:solidFill>
                <a:latin typeface="Chivo" panose="00000500000000000000" pitchFamily="2" charset="0"/>
                <a:ea typeface="Arial Unicode MS"/>
              </a:rPr>
              <a:t>, qui permettent la création d’un espace bienveillant, ouvert et de confiance, où la personne accompagné reste le seul maitre de son cheminement et de ce qui est important pour elle-même.</a:t>
            </a:r>
            <a:endParaRPr lang="fr-FR" sz="1600" dirty="0">
              <a:solidFill>
                <a:srgbClr val="1B50FF"/>
              </a:solidFill>
              <a:latin typeface="Chivo" panose="00000500000000000000" pitchFamily="2" charset="0"/>
              <a:ea typeface="Arial Unicode MS"/>
            </a:endParaRPr>
          </a:p>
          <a:p>
            <a:pPr algn="just" fontAlgn="base"/>
            <a:endParaRPr lang="fr-FR" sz="1600" dirty="0">
              <a:solidFill>
                <a:srgbClr val="1B50FF"/>
              </a:solidFill>
              <a:latin typeface="Chivo" panose="00000500000000000000" pitchFamily="2" charset="0"/>
              <a:ea typeface="Arial Unicode MS"/>
            </a:endParaRPr>
          </a:p>
          <a:p>
            <a:pPr fontAlgn="base"/>
            <a:endParaRPr lang="fr-FR" sz="1600" dirty="0">
              <a:solidFill>
                <a:srgbClr val="1B50FF"/>
              </a:solidFill>
              <a:latin typeface="Chivo" panose="00000500000000000000" pitchFamily="2" charset="0"/>
              <a:ea typeface="Arial Unicode MS"/>
            </a:endParaRPr>
          </a:p>
        </p:txBody>
      </p:sp>
    </p:spTree>
    <p:extLst>
      <p:ext uri="{BB962C8B-B14F-4D97-AF65-F5344CB8AC3E}">
        <p14:creationId xmlns:p14="http://schemas.microsoft.com/office/powerpoint/2010/main" val="14155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13</a:t>
            </a:fld>
            <a:endParaRPr lang="fr-FR"/>
          </a:p>
        </p:txBody>
      </p:sp>
      <p:sp>
        <p:nvSpPr>
          <p:cNvPr id="5" name="Ellipse 4"/>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Concept</a:t>
            </a:r>
            <a:endParaRPr lang="fr-FR" sz="700" b="1" dirty="0">
              <a:solidFill>
                <a:srgbClr val="1B50FF"/>
              </a:solidFill>
              <a:latin typeface="Chivo" panose="00000500000000000000" pitchFamily="2" charset="0"/>
            </a:endParaRPr>
          </a:p>
        </p:txBody>
      </p:sp>
      <p:sp>
        <p:nvSpPr>
          <p:cNvPr id="3" name="Rectangle 2"/>
          <p:cNvSpPr/>
          <p:nvPr/>
        </p:nvSpPr>
        <p:spPr>
          <a:xfrm>
            <a:off x="2078967" y="1138687"/>
            <a:ext cx="6745856" cy="5509200"/>
          </a:xfrm>
          <a:prstGeom prst="rect">
            <a:avLst/>
          </a:prstGeom>
        </p:spPr>
        <p:txBody>
          <a:bodyPr wrap="square">
            <a:spAutoFit/>
          </a:bodyPr>
          <a:lstStyle/>
          <a:p>
            <a:pPr fontAlgn="base"/>
            <a:r>
              <a:rPr lang="fr-BE" sz="1600" dirty="0" smtClean="0">
                <a:solidFill>
                  <a:srgbClr val="1B50FF"/>
                </a:solidFill>
                <a:latin typeface="Chivo" panose="00000500000000000000" pitchFamily="2" charset="0"/>
                <a:ea typeface="Arial Unicode MS"/>
              </a:rPr>
              <a:t>Dans </a:t>
            </a:r>
            <a:r>
              <a:rPr lang="fr-BE" sz="1600" dirty="0">
                <a:solidFill>
                  <a:srgbClr val="1B50FF"/>
                </a:solidFill>
                <a:latin typeface="Chivo" panose="00000500000000000000" pitchFamily="2" charset="0"/>
                <a:ea typeface="Arial Unicode MS"/>
              </a:rPr>
              <a:t>le respect du cadre éthique de CHANGE OF VIEW, </a:t>
            </a:r>
            <a:r>
              <a:rPr lang="fr-BE" sz="1600" b="1" dirty="0">
                <a:solidFill>
                  <a:srgbClr val="1B50FF"/>
                </a:solidFill>
                <a:latin typeface="Chivo" panose="00000500000000000000" pitchFamily="2" charset="0"/>
                <a:ea typeface="Arial Unicode MS"/>
              </a:rPr>
              <a:t>les principes d’une posture professionnelle d’accompagnement soutenant l’</a:t>
            </a:r>
            <a:r>
              <a:rPr lang="fr-BE" sz="1600" b="1" dirty="0" err="1">
                <a:solidFill>
                  <a:srgbClr val="1B50FF"/>
                </a:solidFill>
                <a:latin typeface="Chivo" panose="00000500000000000000" pitchFamily="2" charset="0"/>
                <a:ea typeface="Arial Unicode MS"/>
              </a:rPr>
              <a:t>empowerment</a:t>
            </a:r>
            <a:r>
              <a:rPr lang="fr-BE" sz="1600" b="1" dirty="0">
                <a:solidFill>
                  <a:srgbClr val="1B50FF"/>
                </a:solidFill>
                <a:latin typeface="Chivo" panose="00000500000000000000" pitchFamily="2" charset="0"/>
                <a:ea typeface="Arial Unicode MS"/>
              </a:rPr>
              <a:t> de la personne </a:t>
            </a:r>
            <a:r>
              <a:rPr lang="fr-BE" sz="1600" dirty="0">
                <a:solidFill>
                  <a:srgbClr val="1B50FF"/>
                </a:solidFill>
                <a:latin typeface="Chivo" panose="00000500000000000000" pitchFamily="2" charset="0"/>
                <a:ea typeface="Arial Unicode MS"/>
              </a:rPr>
              <a:t>sont les suivants </a:t>
            </a:r>
            <a:r>
              <a:rPr lang="fr-BE" sz="1600" dirty="0" smtClean="0">
                <a:solidFill>
                  <a:srgbClr val="1B50FF"/>
                </a:solidFill>
                <a:latin typeface="Chivo" panose="00000500000000000000" pitchFamily="2" charset="0"/>
                <a:ea typeface="Arial Unicode MS"/>
              </a:rPr>
              <a:t>:</a:t>
            </a:r>
            <a:endParaRPr lang="fr-FR" sz="1600" dirty="0">
              <a:solidFill>
                <a:srgbClr val="1B50FF"/>
              </a:solidFill>
              <a:latin typeface="Chivo" panose="00000500000000000000" pitchFamily="2" charset="0"/>
              <a:ea typeface="Arial Unicode MS"/>
            </a:endParaRPr>
          </a:p>
          <a:p>
            <a:pPr marL="285750" indent="-285750" fontAlgn="base">
              <a:buFontTx/>
              <a:buChar char="-"/>
            </a:pPr>
            <a:r>
              <a:rPr lang="fr-BE" sz="1600" dirty="0" smtClean="0">
                <a:solidFill>
                  <a:srgbClr val="1B50FF"/>
                </a:solidFill>
                <a:latin typeface="Chivo" panose="00000500000000000000" pitchFamily="2" charset="0"/>
                <a:ea typeface="Arial Unicode MS"/>
              </a:rPr>
              <a:t>Nous </a:t>
            </a:r>
            <a:r>
              <a:rPr lang="fr-BE" sz="1600" dirty="0">
                <a:solidFill>
                  <a:srgbClr val="1B50FF"/>
                </a:solidFill>
                <a:latin typeface="Chivo" panose="00000500000000000000" pitchFamily="2" charset="0"/>
                <a:ea typeface="Arial Unicode MS"/>
              </a:rPr>
              <a:t>sommes des agents de changement, des </a:t>
            </a:r>
            <a:r>
              <a:rPr lang="fr-BE" sz="1600" dirty="0" smtClean="0">
                <a:solidFill>
                  <a:srgbClr val="1B50FF"/>
                </a:solidFill>
                <a:latin typeface="Chivo" panose="00000500000000000000" pitchFamily="2" charset="0"/>
                <a:ea typeface="Arial Unicode MS"/>
              </a:rPr>
              <a:t>passeurs.</a:t>
            </a:r>
          </a:p>
          <a:p>
            <a:pPr marL="285750" indent="-285750" fontAlgn="base">
              <a:buFontTx/>
              <a:buChar char="-"/>
            </a:pPr>
            <a:r>
              <a:rPr lang="fr-BE" sz="1600" dirty="0" smtClean="0">
                <a:solidFill>
                  <a:srgbClr val="1B50FF"/>
                </a:solidFill>
                <a:latin typeface="Chivo" panose="00000500000000000000" pitchFamily="2" charset="0"/>
                <a:ea typeface="Arial Unicode MS"/>
              </a:rPr>
              <a:t>Nous </a:t>
            </a:r>
            <a:r>
              <a:rPr lang="fr-BE" sz="1600" dirty="0">
                <a:solidFill>
                  <a:srgbClr val="1B50FF"/>
                </a:solidFill>
                <a:latin typeface="Chivo" panose="00000500000000000000" pitchFamily="2" charset="0"/>
                <a:ea typeface="Arial Unicode MS"/>
              </a:rPr>
              <a:t>prenons en compte sur un pied d’égalité toutes les expertises en </a:t>
            </a:r>
            <a:r>
              <a:rPr lang="fr-BE" sz="1600" dirty="0" smtClean="0">
                <a:solidFill>
                  <a:srgbClr val="1B50FF"/>
                </a:solidFill>
                <a:latin typeface="Chivo" panose="00000500000000000000" pitchFamily="2" charset="0"/>
                <a:ea typeface="Arial Unicode MS"/>
              </a:rPr>
              <a:t>présence.</a:t>
            </a:r>
            <a:endParaRPr lang="fr-FR" sz="1600" dirty="0">
              <a:solidFill>
                <a:srgbClr val="1B50FF"/>
              </a:solidFill>
              <a:latin typeface="Chivo" panose="00000500000000000000" pitchFamily="2" charset="0"/>
              <a:ea typeface="Arial Unicode MS"/>
            </a:endParaRPr>
          </a:p>
          <a:p>
            <a:pPr marL="285750" indent="-285750" fontAlgn="base">
              <a:buFontTx/>
              <a:buChar char="-"/>
            </a:pPr>
            <a:r>
              <a:rPr lang="fr-BE" sz="1600" dirty="0" smtClean="0">
                <a:solidFill>
                  <a:srgbClr val="1B50FF"/>
                </a:solidFill>
                <a:latin typeface="Chivo" panose="00000500000000000000" pitchFamily="2" charset="0"/>
                <a:ea typeface="Arial Unicode MS"/>
              </a:rPr>
              <a:t>Nous </a:t>
            </a:r>
            <a:r>
              <a:rPr lang="fr-BE" sz="1600" dirty="0">
                <a:solidFill>
                  <a:srgbClr val="1B50FF"/>
                </a:solidFill>
                <a:latin typeface="Chivo" panose="00000500000000000000" pitchFamily="2" charset="0"/>
                <a:ea typeface="Arial Unicode MS"/>
              </a:rPr>
              <a:t>appréhendons la personne par le prisme de ses habilités, savoirs, </a:t>
            </a:r>
            <a:r>
              <a:rPr lang="fr-BE" sz="1600" dirty="0" smtClean="0">
                <a:solidFill>
                  <a:srgbClr val="1B50FF"/>
                </a:solidFill>
                <a:latin typeface="Chivo" panose="00000500000000000000" pitchFamily="2" charset="0"/>
                <a:ea typeface="Arial Unicode MS"/>
              </a:rPr>
              <a:t>expériences.</a:t>
            </a:r>
            <a:endParaRPr lang="fr-FR" sz="1600" dirty="0">
              <a:solidFill>
                <a:srgbClr val="1B50FF"/>
              </a:solidFill>
              <a:latin typeface="Chivo" panose="00000500000000000000" pitchFamily="2" charset="0"/>
              <a:ea typeface="Arial Unicode MS"/>
            </a:endParaRPr>
          </a:p>
          <a:p>
            <a:pPr marL="285750" indent="-285750" fontAlgn="base">
              <a:buFontTx/>
              <a:buChar char="-"/>
            </a:pPr>
            <a:r>
              <a:rPr lang="fr-BE" sz="1600" dirty="0" smtClean="0">
                <a:solidFill>
                  <a:srgbClr val="1B50FF"/>
                </a:solidFill>
                <a:latin typeface="Chivo" panose="00000500000000000000" pitchFamily="2" charset="0"/>
                <a:ea typeface="Arial Unicode MS"/>
              </a:rPr>
              <a:t>Nous </a:t>
            </a:r>
            <a:r>
              <a:rPr lang="fr-BE" sz="1600" dirty="0">
                <a:solidFill>
                  <a:srgbClr val="1B50FF"/>
                </a:solidFill>
                <a:latin typeface="Chivo" panose="00000500000000000000" pitchFamily="2" charset="0"/>
                <a:ea typeface="Arial Unicode MS"/>
              </a:rPr>
              <a:t>considérons les enjeux spécifiques de chaque personne accompagnée, comme </a:t>
            </a:r>
            <a:r>
              <a:rPr lang="fr-BE" sz="1600" dirty="0" smtClean="0">
                <a:solidFill>
                  <a:srgbClr val="1B50FF"/>
                </a:solidFill>
                <a:latin typeface="Chivo" panose="00000500000000000000" pitchFamily="2" charset="0"/>
                <a:ea typeface="Arial Unicode MS"/>
              </a:rPr>
              <a:t>légitimes.</a:t>
            </a:r>
            <a:endParaRPr lang="fr-FR" sz="1600" dirty="0">
              <a:solidFill>
                <a:srgbClr val="1B50FF"/>
              </a:solidFill>
              <a:latin typeface="Chivo" panose="00000500000000000000" pitchFamily="2" charset="0"/>
              <a:ea typeface="Arial Unicode MS"/>
            </a:endParaRPr>
          </a:p>
          <a:p>
            <a:pPr marL="285750" indent="-285750" fontAlgn="base">
              <a:buFontTx/>
              <a:buChar char="-"/>
            </a:pPr>
            <a:r>
              <a:rPr lang="fr-BE" sz="1600" dirty="0" smtClean="0">
                <a:solidFill>
                  <a:srgbClr val="1B50FF"/>
                </a:solidFill>
                <a:latin typeface="Chivo" panose="00000500000000000000" pitchFamily="2" charset="0"/>
                <a:ea typeface="Arial Unicode MS"/>
              </a:rPr>
              <a:t>Nous </a:t>
            </a:r>
            <a:r>
              <a:rPr lang="fr-BE" sz="1600" dirty="0">
                <a:solidFill>
                  <a:srgbClr val="1B50FF"/>
                </a:solidFill>
                <a:latin typeface="Chivo" panose="00000500000000000000" pitchFamily="2" charset="0"/>
                <a:ea typeface="Arial Unicode MS"/>
              </a:rPr>
              <a:t>prenons en compte le contexte singulier de chaque </a:t>
            </a:r>
            <a:r>
              <a:rPr lang="fr-BE" sz="1600" dirty="0" smtClean="0">
                <a:solidFill>
                  <a:srgbClr val="1B50FF"/>
                </a:solidFill>
                <a:latin typeface="Chivo" panose="00000500000000000000" pitchFamily="2" charset="0"/>
                <a:ea typeface="Arial Unicode MS"/>
              </a:rPr>
              <a:t>personne.</a:t>
            </a:r>
            <a:endParaRPr lang="fr-FR" sz="1600" dirty="0">
              <a:solidFill>
                <a:srgbClr val="1B50FF"/>
              </a:solidFill>
              <a:latin typeface="Chivo" panose="00000500000000000000" pitchFamily="2" charset="0"/>
              <a:ea typeface="Arial Unicode MS"/>
            </a:endParaRPr>
          </a:p>
          <a:p>
            <a:pPr marL="285750" indent="-285750" fontAlgn="base">
              <a:buFontTx/>
              <a:buChar char="-"/>
            </a:pPr>
            <a:r>
              <a:rPr lang="fr-BE" sz="1600" dirty="0" smtClean="0">
                <a:solidFill>
                  <a:srgbClr val="1B50FF"/>
                </a:solidFill>
                <a:latin typeface="Chivo" panose="00000500000000000000" pitchFamily="2" charset="0"/>
                <a:ea typeface="Arial Unicode MS"/>
              </a:rPr>
              <a:t>Nous </a:t>
            </a:r>
            <a:r>
              <a:rPr lang="fr-BE" sz="1600" dirty="0">
                <a:solidFill>
                  <a:srgbClr val="1B50FF"/>
                </a:solidFill>
                <a:latin typeface="Chivo" panose="00000500000000000000" pitchFamily="2" charset="0"/>
                <a:ea typeface="Arial Unicode MS"/>
              </a:rPr>
              <a:t>travaillons à partir des besoins exprimés de la personne et non des besoins </a:t>
            </a:r>
            <a:r>
              <a:rPr lang="fr-BE" sz="1600" dirty="0" smtClean="0">
                <a:solidFill>
                  <a:srgbClr val="1B50FF"/>
                </a:solidFill>
                <a:latin typeface="Chivo" panose="00000500000000000000" pitchFamily="2" charset="0"/>
                <a:ea typeface="Arial Unicode MS"/>
              </a:rPr>
              <a:t>perçus.</a:t>
            </a:r>
            <a:endParaRPr lang="fr-FR" sz="1600" dirty="0">
              <a:solidFill>
                <a:srgbClr val="1B50FF"/>
              </a:solidFill>
              <a:latin typeface="Chivo" panose="00000500000000000000" pitchFamily="2" charset="0"/>
              <a:ea typeface="Arial Unicode MS"/>
            </a:endParaRPr>
          </a:p>
          <a:p>
            <a:pPr marL="285750" indent="-285750" fontAlgn="base">
              <a:buFontTx/>
              <a:buChar char="-"/>
            </a:pPr>
            <a:r>
              <a:rPr lang="fr-BE" sz="1600" dirty="0" smtClean="0">
                <a:solidFill>
                  <a:srgbClr val="1B50FF"/>
                </a:solidFill>
                <a:latin typeface="Chivo" panose="00000500000000000000" pitchFamily="2" charset="0"/>
                <a:ea typeface="Arial Unicode MS"/>
              </a:rPr>
              <a:t>Nous </a:t>
            </a:r>
            <a:r>
              <a:rPr lang="fr-BE" sz="1600" dirty="0">
                <a:solidFill>
                  <a:srgbClr val="1B50FF"/>
                </a:solidFill>
                <a:latin typeface="Chivo" panose="00000500000000000000" pitchFamily="2" charset="0"/>
                <a:ea typeface="Arial Unicode MS"/>
              </a:rPr>
              <a:t>agissons sur le </a:t>
            </a:r>
            <a:r>
              <a:rPr lang="fr-BE" sz="1600" dirty="0" smtClean="0">
                <a:solidFill>
                  <a:srgbClr val="1B50FF"/>
                </a:solidFill>
                <a:latin typeface="Chivo" panose="00000500000000000000" pitchFamily="2" charset="0"/>
                <a:ea typeface="Arial Unicode MS"/>
              </a:rPr>
              <a:t>présent.</a:t>
            </a:r>
            <a:endParaRPr lang="fr-FR" sz="1600" dirty="0">
              <a:solidFill>
                <a:srgbClr val="1B50FF"/>
              </a:solidFill>
              <a:latin typeface="Chivo" panose="00000500000000000000" pitchFamily="2" charset="0"/>
              <a:ea typeface="Arial Unicode MS"/>
            </a:endParaRPr>
          </a:p>
          <a:p>
            <a:pPr marL="285750" indent="-285750" fontAlgn="base">
              <a:buFontTx/>
              <a:buChar char="-"/>
            </a:pPr>
            <a:r>
              <a:rPr lang="fr-BE" sz="1600" dirty="0" smtClean="0">
                <a:solidFill>
                  <a:srgbClr val="1B50FF"/>
                </a:solidFill>
                <a:latin typeface="Chivo" panose="00000500000000000000" pitchFamily="2" charset="0"/>
                <a:ea typeface="Arial Unicode MS"/>
              </a:rPr>
              <a:t>Nous </a:t>
            </a:r>
            <a:r>
              <a:rPr lang="fr-BE" sz="1600" dirty="0">
                <a:solidFill>
                  <a:srgbClr val="1B50FF"/>
                </a:solidFill>
                <a:latin typeface="Chivo" panose="00000500000000000000" pitchFamily="2" charset="0"/>
                <a:ea typeface="Arial Unicode MS"/>
              </a:rPr>
              <a:t>créons les conditions d’une conscientisation et d’une réappropriation des ressources propres à </a:t>
            </a:r>
            <a:r>
              <a:rPr lang="fr-BE" sz="1600" dirty="0" smtClean="0">
                <a:solidFill>
                  <a:srgbClr val="1B50FF"/>
                </a:solidFill>
                <a:latin typeface="Chivo" panose="00000500000000000000" pitchFamily="2" charset="0"/>
                <a:ea typeface="Arial Unicode MS"/>
              </a:rPr>
              <a:t>chacun.</a:t>
            </a:r>
            <a:endParaRPr lang="fr-FR" sz="1600" dirty="0">
              <a:solidFill>
                <a:srgbClr val="1B50FF"/>
              </a:solidFill>
              <a:latin typeface="Chivo" panose="00000500000000000000" pitchFamily="2" charset="0"/>
              <a:ea typeface="Arial Unicode MS"/>
            </a:endParaRPr>
          </a:p>
          <a:p>
            <a:pPr marL="285750" indent="-285750" fontAlgn="base">
              <a:buFontTx/>
              <a:buChar char="-"/>
            </a:pPr>
            <a:r>
              <a:rPr lang="fr-BE" sz="1600" dirty="0" smtClean="0">
                <a:solidFill>
                  <a:srgbClr val="1B50FF"/>
                </a:solidFill>
                <a:latin typeface="Chivo" panose="00000500000000000000" pitchFamily="2" charset="0"/>
                <a:ea typeface="Arial Unicode MS"/>
              </a:rPr>
              <a:t>Nous </a:t>
            </a:r>
            <a:r>
              <a:rPr lang="fr-BE" sz="1600" dirty="0">
                <a:solidFill>
                  <a:srgbClr val="1B50FF"/>
                </a:solidFill>
                <a:latin typeface="Chivo" panose="00000500000000000000" pitchFamily="2" charset="0"/>
                <a:ea typeface="Arial Unicode MS"/>
              </a:rPr>
              <a:t>sommes conscients qu’en tant qu'accompagnateur, le travail d’</a:t>
            </a:r>
            <a:r>
              <a:rPr lang="fr-BE" sz="1600" dirty="0" err="1">
                <a:solidFill>
                  <a:srgbClr val="1B50FF"/>
                </a:solidFill>
                <a:latin typeface="Chivo" panose="00000500000000000000" pitchFamily="2" charset="0"/>
                <a:ea typeface="Arial Unicode MS"/>
              </a:rPr>
              <a:t>empowerment</a:t>
            </a:r>
            <a:r>
              <a:rPr lang="fr-BE" sz="1600" dirty="0">
                <a:solidFill>
                  <a:srgbClr val="1B50FF"/>
                </a:solidFill>
                <a:latin typeface="Chivo" panose="00000500000000000000" pitchFamily="2" charset="0"/>
                <a:ea typeface="Arial Unicode MS"/>
              </a:rPr>
              <a:t> s’applique aussi à soi-même et qu’il nous revient de cheminer en ce sens, de poursuivre un parcours de travail sur soi.</a:t>
            </a:r>
            <a:endParaRPr lang="fr-FR" sz="1600" dirty="0">
              <a:solidFill>
                <a:srgbClr val="1B50FF"/>
              </a:solidFill>
              <a:latin typeface="Chivo" panose="00000500000000000000" pitchFamily="2" charset="0"/>
              <a:ea typeface="Arial Unicode MS"/>
            </a:endParaRPr>
          </a:p>
          <a:p>
            <a:pPr algn="just" fontAlgn="base"/>
            <a:endParaRPr lang="fr-FR" sz="1600" dirty="0">
              <a:solidFill>
                <a:srgbClr val="1B50FF"/>
              </a:solidFill>
              <a:latin typeface="Chivo" panose="00000500000000000000" pitchFamily="2" charset="0"/>
              <a:ea typeface="Arial Unicode MS"/>
            </a:endParaRPr>
          </a:p>
        </p:txBody>
      </p:sp>
    </p:spTree>
    <p:extLst>
      <p:ext uri="{BB962C8B-B14F-4D97-AF65-F5344CB8AC3E}">
        <p14:creationId xmlns:p14="http://schemas.microsoft.com/office/powerpoint/2010/main" val="24533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14</a:t>
            </a:fld>
            <a:endParaRPr lang="fr-FR"/>
          </a:p>
        </p:txBody>
      </p:sp>
      <p:sp>
        <p:nvSpPr>
          <p:cNvPr id="7" name="Rectangle 6"/>
          <p:cNvSpPr/>
          <p:nvPr/>
        </p:nvSpPr>
        <p:spPr>
          <a:xfrm>
            <a:off x="2011680" y="1152823"/>
            <a:ext cx="6860720" cy="3046988"/>
          </a:xfrm>
          <a:prstGeom prst="rect">
            <a:avLst/>
          </a:prstGeom>
        </p:spPr>
        <p:txBody>
          <a:bodyPr wrap="square">
            <a:spAutoFit/>
          </a:bodyPr>
          <a:lstStyle/>
          <a:p>
            <a:pPr algn="just"/>
            <a:r>
              <a:rPr lang="fr-FR" b="1" dirty="0" smtClean="0">
                <a:solidFill>
                  <a:srgbClr val="4EFFB0"/>
                </a:solidFill>
                <a:latin typeface="Chivo" panose="00000500000000000000" pitchFamily="2" charset="0"/>
              </a:rPr>
              <a:t>Temps d’appropriation</a:t>
            </a:r>
            <a:endParaRPr lang="fr-FR" b="1" dirty="0">
              <a:solidFill>
                <a:srgbClr val="4EFFB0"/>
              </a:solidFill>
              <a:latin typeface="Chivo" panose="00000500000000000000" pitchFamily="2" charset="0"/>
            </a:endParaRPr>
          </a:p>
          <a:p>
            <a:pPr algn="just"/>
            <a:r>
              <a:rPr lang="fr-FR" sz="1600" dirty="0">
                <a:solidFill>
                  <a:srgbClr val="1B50FF"/>
                </a:solidFill>
                <a:latin typeface="Chivo" panose="00000500000000000000" pitchFamily="2" charset="0"/>
              </a:rPr>
              <a:t> </a:t>
            </a:r>
          </a:p>
          <a:p>
            <a:pPr algn="just"/>
            <a:r>
              <a:rPr lang="fr-BE" sz="1600" dirty="0" smtClean="0">
                <a:solidFill>
                  <a:srgbClr val="1B50FF"/>
                </a:solidFill>
                <a:latin typeface="Chivo"/>
                <a:cs typeface="Arial"/>
              </a:rPr>
              <a:t>À</a:t>
            </a:r>
            <a:r>
              <a:rPr lang="fr-BE" sz="1600" dirty="0" smtClean="0">
                <a:solidFill>
                  <a:srgbClr val="1B50FF"/>
                </a:solidFill>
                <a:latin typeface="Chivo" panose="00000500000000000000" pitchFamily="2" charset="0"/>
              </a:rPr>
              <a:t> </a:t>
            </a:r>
            <a:r>
              <a:rPr lang="fr-BE" sz="1600" dirty="0">
                <a:solidFill>
                  <a:srgbClr val="1B50FF"/>
                </a:solidFill>
                <a:latin typeface="Chivo" panose="00000500000000000000" pitchFamily="2" charset="0"/>
              </a:rPr>
              <a:t>présent, place aux exercices d’appropriation </a:t>
            </a:r>
            <a:r>
              <a:rPr lang="fr-BE" sz="1600" dirty="0" smtClean="0">
                <a:solidFill>
                  <a:srgbClr val="1B50FF"/>
                </a:solidFill>
                <a:latin typeface="Chivo" panose="00000500000000000000" pitchFamily="2" charset="0"/>
              </a:rPr>
              <a:t>!</a:t>
            </a:r>
          </a:p>
          <a:p>
            <a:pPr algn="just"/>
            <a:endParaRPr lang="fr-BE" sz="1600" dirty="0">
              <a:solidFill>
                <a:srgbClr val="1B50FF"/>
              </a:solidFill>
              <a:latin typeface="Chivo" panose="00000500000000000000" pitchFamily="2" charset="0"/>
            </a:endParaRPr>
          </a:p>
          <a:p>
            <a:pPr algn="just"/>
            <a:r>
              <a:rPr lang="fr-BE" sz="1600" dirty="0">
                <a:solidFill>
                  <a:srgbClr val="1B50FF"/>
                </a:solidFill>
                <a:latin typeface="Chivo" panose="00000500000000000000" pitchFamily="2" charset="0"/>
              </a:rPr>
              <a:t>Chaque exercice contient une première </a:t>
            </a:r>
            <a:r>
              <a:rPr lang="fr-BE" sz="1600" dirty="0" smtClean="0">
                <a:solidFill>
                  <a:srgbClr val="1B50FF"/>
                </a:solidFill>
                <a:latin typeface="Chivo" panose="00000500000000000000" pitchFamily="2" charset="0"/>
              </a:rPr>
              <a:t>diapositive </a:t>
            </a:r>
            <a:r>
              <a:rPr lang="fr-BE" sz="1600" dirty="0">
                <a:solidFill>
                  <a:srgbClr val="1B50FF"/>
                </a:solidFill>
                <a:latin typeface="Chivo" panose="00000500000000000000" pitchFamily="2" charset="0"/>
              </a:rPr>
              <a:t>avec la consigne et l’énoncé, et </a:t>
            </a:r>
            <a:r>
              <a:rPr lang="fr-BE" sz="1600" dirty="0" smtClean="0">
                <a:solidFill>
                  <a:srgbClr val="1B50FF"/>
                </a:solidFill>
                <a:latin typeface="Chivo" panose="00000500000000000000" pitchFamily="2" charset="0"/>
              </a:rPr>
              <a:t>une </a:t>
            </a:r>
            <a:r>
              <a:rPr lang="fr-BE" sz="1600" dirty="0">
                <a:solidFill>
                  <a:srgbClr val="1B50FF"/>
                </a:solidFill>
                <a:latin typeface="Chivo" panose="00000500000000000000" pitchFamily="2" charset="0"/>
              </a:rPr>
              <a:t>deuxième </a:t>
            </a:r>
            <a:r>
              <a:rPr lang="fr-BE" sz="1600" dirty="0" smtClean="0">
                <a:solidFill>
                  <a:srgbClr val="1B50FF"/>
                </a:solidFill>
                <a:latin typeface="Chivo" panose="00000500000000000000" pitchFamily="2" charset="0"/>
              </a:rPr>
              <a:t>diapositive </a:t>
            </a:r>
            <a:r>
              <a:rPr lang="fr-BE" sz="1600" dirty="0">
                <a:solidFill>
                  <a:srgbClr val="1B50FF"/>
                </a:solidFill>
                <a:latin typeface="Chivo" panose="00000500000000000000" pitchFamily="2" charset="0"/>
              </a:rPr>
              <a:t>avec </a:t>
            </a:r>
            <a:r>
              <a:rPr lang="fr-BE" sz="1600" dirty="0" smtClean="0">
                <a:solidFill>
                  <a:srgbClr val="1B50FF"/>
                </a:solidFill>
                <a:latin typeface="Chivo" panose="00000500000000000000" pitchFamily="2" charset="0"/>
              </a:rPr>
              <a:t>les réponses expliquées.</a:t>
            </a:r>
          </a:p>
          <a:p>
            <a:pPr algn="just"/>
            <a:endParaRPr lang="fr-BE" sz="1600" dirty="0" smtClean="0">
              <a:solidFill>
                <a:srgbClr val="1B50FF"/>
              </a:solidFill>
              <a:latin typeface="Chivo" panose="00000500000000000000" pitchFamily="2" charset="0"/>
            </a:endParaRPr>
          </a:p>
          <a:p>
            <a:pPr algn="just"/>
            <a:r>
              <a:rPr lang="fr-BE" sz="1600" b="1" dirty="0" smtClean="0">
                <a:solidFill>
                  <a:srgbClr val="1B50FF"/>
                </a:solidFill>
                <a:latin typeface="Chivo" panose="00000500000000000000" pitchFamily="2" charset="0"/>
              </a:rPr>
              <a:t>Conseils : </a:t>
            </a:r>
            <a:r>
              <a:rPr lang="fr-BE" sz="1600" dirty="0" smtClean="0">
                <a:solidFill>
                  <a:srgbClr val="1B50FF"/>
                </a:solidFill>
                <a:latin typeface="Chivo" panose="00000500000000000000" pitchFamily="2" charset="0"/>
              </a:rPr>
              <a:t>Pour chaque exercice, avant </a:t>
            </a:r>
            <a:r>
              <a:rPr lang="fr-BE" sz="1600" dirty="0">
                <a:solidFill>
                  <a:srgbClr val="1B50FF"/>
                </a:solidFill>
                <a:latin typeface="Chivo" panose="00000500000000000000" pitchFamily="2" charset="0"/>
              </a:rPr>
              <a:t>de passer à la deuxième </a:t>
            </a:r>
            <a:r>
              <a:rPr lang="fr-BE" sz="1600" dirty="0" smtClean="0">
                <a:solidFill>
                  <a:srgbClr val="1B50FF"/>
                </a:solidFill>
                <a:latin typeface="Chivo" panose="00000500000000000000" pitchFamily="2" charset="0"/>
              </a:rPr>
              <a:t>diapositive, </a:t>
            </a:r>
            <a:r>
              <a:rPr lang="fr-BE" sz="1600" dirty="0">
                <a:solidFill>
                  <a:srgbClr val="1B50FF"/>
                </a:solidFill>
                <a:latin typeface="Chivo" panose="00000500000000000000" pitchFamily="2" charset="0"/>
              </a:rPr>
              <a:t>notez d’abord  votre réponse dans votre Carnet </a:t>
            </a:r>
            <a:r>
              <a:rPr lang="fr-BE" sz="1600" dirty="0" smtClean="0">
                <a:solidFill>
                  <a:srgbClr val="1B50FF"/>
                </a:solidFill>
                <a:latin typeface="Chivo" panose="00000500000000000000" pitchFamily="2" charset="0"/>
              </a:rPr>
              <a:t>CHANGE OF VIEW, pour éviter de voir les réponses trop tôt. Aussi, assurez-vous de visionner la présentation au mode « Diaporama ».</a:t>
            </a:r>
            <a:endParaRPr lang="fr-BE" sz="1600" dirty="0">
              <a:solidFill>
                <a:srgbClr val="1B50FF"/>
              </a:solidFill>
              <a:latin typeface="Chivo" panose="00000500000000000000" pitchFamily="2" charset="0"/>
            </a:endParaRPr>
          </a:p>
          <a:p>
            <a:endParaRPr lang="fr-FR" sz="1400" dirty="0">
              <a:solidFill>
                <a:srgbClr val="1B50FF"/>
              </a:solidFill>
              <a:latin typeface="Chivo" panose="00000500000000000000" pitchFamily="2" charset="0"/>
            </a:endParaRPr>
          </a:p>
        </p:txBody>
      </p:sp>
      <p:sp>
        <p:nvSpPr>
          <p:cNvPr id="8" name="Ellipse 7"/>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298187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15</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53085" y="1168577"/>
            <a:ext cx="6666371" cy="2339102"/>
          </a:xfrm>
          <a:prstGeom prst="rect">
            <a:avLst/>
          </a:prstGeom>
        </p:spPr>
        <p:txBody>
          <a:bodyPr wrap="square">
            <a:spAutoFit/>
          </a:bodyPr>
          <a:lstStyle/>
          <a:p>
            <a:pPr algn="just"/>
            <a:r>
              <a:rPr lang="fr-FR" b="1" dirty="0" smtClean="0">
                <a:solidFill>
                  <a:srgbClr val="4EFFB0"/>
                </a:solidFill>
                <a:latin typeface="Chivo" panose="00000500000000000000" pitchFamily="2" charset="0"/>
              </a:rPr>
              <a:t>1</a:t>
            </a:r>
            <a:r>
              <a:rPr lang="fr-FR" b="1" dirty="0">
                <a:solidFill>
                  <a:srgbClr val="4EFFB0"/>
                </a:solidFill>
                <a:latin typeface="Chivo" panose="00000500000000000000" pitchFamily="2" charset="0"/>
              </a:rPr>
              <a:t>. </a:t>
            </a:r>
            <a:r>
              <a:rPr lang="fr-FR" b="1" dirty="0" smtClean="0">
                <a:solidFill>
                  <a:srgbClr val="4EFFB0"/>
                </a:solidFill>
                <a:latin typeface="Chivo" panose="00000500000000000000" pitchFamily="2" charset="0"/>
              </a:rPr>
              <a:t>Exercice n°1</a:t>
            </a:r>
            <a:endParaRPr lang="fr-FR" sz="1600" dirty="0">
              <a:solidFill>
                <a:srgbClr val="1B50FF"/>
              </a:solidFill>
              <a:latin typeface="Chivo" panose="00000500000000000000" pitchFamily="2" charset="0"/>
            </a:endParaRPr>
          </a:p>
          <a:p>
            <a:pPr algn="just"/>
            <a:endParaRPr lang="fr-FR" sz="1600" b="1" dirty="0" smtClean="0">
              <a:solidFill>
                <a:srgbClr val="1B50FF"/>
              </a:solidFill>
              <a:latin typeface="Chivo" panose="00000500000000000000" pitchFamily="2" charset="0"/>
            </a:endParaRPr>
          </a:p>
          <a:p>
            <a:pPr algn="just"/>
            <a:r>
              <a:rPr lang="fr-FR" sz="1600" b="1" dirty="0" smtClean="0">
                <a:solidFill>
                  <a:srgbClr val="1B50FF"/>
                </a:solidFill>
                <a:latin typeface="Chivo" panose="00000500000000000000" pitchFamily="2" charset="0"/>
              </a:rPr>
              <a:t>Consigne</a:t>
            </a:r>
            <a:r>
              <a:rPr lang="fr-FR" sz="1600" dirty="0">
                <a:solidFill>
                  <a:srgbClr val="1B50FF"/>
                </a:solidFill>
                <a:latin typeface="Chivo" panose="00000500000000000000" pitchFamily="2" charset="0"/>
              </a:rPr>
              <a:t> : </a:t>
            </a:r>
            <a:r>
              <a:rPr lang="fr-FR" sz="1600" dirty="0" smtClean="0">
                <a:solidFill>
                  <a:srgbClr val="1B50FF"/>
                </a:solidFill>
                <a:latin typeface="Chivo" panose="00000500000000000000" pitchFamily="2" charset="0"/>
              </a:rPr>
              <a:t>Répondez </a:t>
            </a:r>
            <a:r>
              <a:rPr lang="fr-FR" sz="1600" dirty="0">
                <a:solidFill>
                  <a:srgbClr val="1B50FF"/>
                </a:solidFill>
                <a:latin typeface="Chivo" panose="00000500000000000000" pitchFamily="2" charset="0"/>
              </a:rPr>
              <a:t>à la question suivante : </a:t>
            </a:r>
            <a:endParaRPr lang="fr-FR" sz="1600" dirty="0" smtClean="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a:p>
            <a:pPr algn="just"/>
            <a:r>
              <a:rPr lang="fr-FR" sz="1600" dirty="0" smtClean="0">
                <a:solidFill>
                  <a:srgbClr val="1B50FF"/>
                </a:solidFill>
                <a:latin typeface="Chivo" panose="00000500000000000000" pitchFamily="2" charset="0"/>
              </a:rPr>
              <a:t>Où </a:t>
            </a:r>
            <a:r>
              <a:rPr lang="fr-FR" sz="1600" dirty="0">
                <a:solidFill>
                  <a:srgbClr val="1B50FF"/>
                </a:solidFill>
                <a:latin typeface="Chivo" panose="00000500000000000000" pitchFamily="2" charset="0"/>
              </a:rPr>
              <a:t>et dans quel cadre est-ce que le terme d’</a:t>
            </a:r>
            <a:r>
              <a:rPr lang="fr-FR" sz="1600" dirty="0" err="1">
                <a:solidFill>
                  <a:srgbClr val="1B50FF"/>
                </a:solidFill>
                <a:latin typeface="Chivo" panose="00000500000000000000" pitchFamily="2" charset="0"/>
              </a:rPr>
              <a:t>empowerment</a:t>
            </a:r>
            <a:r>
              <a:rPr lang="fr-FR" sz="1600" dirty="0">
                <a:solidFill>
                  <a:srgbClr val="1B50FF"/>
                </a:solidFill>
                <a:latin typeface="Chivo" panose="00000500000000000000" pitchFamily="2" charset="0"/>
              </a:rPr>
              <a:t> a historiquement émergé dans les années 1960-70 ? </a:t>
            </a:r>
          </a:p>
          <a:p>
            <a:pPr algn="just"/>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p:txBody>
      </p:sp>
    </p:spTree>
    <p:extLst>
      <p:ext uri="{BB962C8B-B14F-4D97-AF65-F5344CB8AC3E}">
        <p14:creationId xmlns:p14="http://schemas.microsoft.com/office/powerpoint/2010/main" val="98034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16</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53086" y="1168577"/>
            <a:ext cx="6659840" cy="3816429"/>
          </a:xfrm>
          <a:prstGeom prst="rect">
            <a:avLst/>
          </a:prstGeom>
        </p:spPr>
        <p:txBody>
          <a:bodyPr wrap="square">
            <a:spAutoFit/>
          </a:bodyPr>
          <a:lstStyle/>
          <a:p>
            <a:pPr algn="just"/>
            <a:r>
              <a:rPr lang="fr-FR" sz="1600" b="1" dirty="0" smtClean="0">
                <a:solidFill>
                  <a:srgbClr val="1B50FF"/>
                </a:solidFill>
                <a:latin typeface="Chivo" panose="00000500000000000000" pitchFamily="2" charset="0"/>
              </a:rPr>
              <a:t>Corrigé</a:t>
            </a:r>
            <a:r>
              <a:rPr lang="fr-FR" sz="1600" dirty="0">
                <a:solidFill>
                  <a:srgbClr val="1B50FF"/>
                </a:solidFill>
                <a:latin typeface="Chivo" panose="00000500000000000000" pitchFamily="2" charset="0"/>
              </a:rPr>
              <a:t> </a:t>
            </a:r>
            <a:r>
              <a:rPr lang="fr-FR" sz="1600" dirty="0" smtClean="0">
                <a:solidFill>
                  <a:srgbClr val="1B50FF"/>
                </a:solidFill>
                <a:latin typeface="Chivo" panose="00000500000000000000" pitchFamily="2" charset="0"/>
              </a:rPr>
              <a:t>: Dans </a:t>
            </a:r>
            <a:r>
              <a:rPr lang="fr-FR" sz="1600" dirty="0">
                <a:solidFill>
                  <a:srgbClr val="1B50FF"/>
                </a:solidFill>
                <a:latin typeface="Chivo" panose="00000500000000000000" pitchFamily="2" charset="0"/>
              </a:rPr>
              <a:t>les années 1960-70, le terme d’</a:t>
            </a:r>
            <a:r>
              <a:rPr lang="fr-FR" sz="1600" dirty="0" err="1">
                <a:solidFill>
                  <a:srgbClr val="1B50FF"/>
                </a:solidFill>
                <a:latin typeface="Chivo" panose="00000500000000000000" pitchFamily="2" charset="0"/>
              </a:rPr>
              <a:t>empowerment</a:t>
            </a:r>
            <a:r>
              <a:rPr lang="fr-FR" sz="1600" dirty="0">
                <a:solidFill>
                  <a:srgbClr val="1B50FF"/>
                </a:solidFill>
                <a:latin typeface="Chivo" panose="00000500000000000000" pitchFamily="2" charset="0"/>
              </a:rPr>
              <a:t> a émergé aux Etats-Unis et en Asie du Sud (luttes féministes et antiracistes) et en Amérique latine (émancipation individuelle et collective donnant naissance aux mouvements d’éducation populaire de Paulo Freire</a:t>
            </a:r>
            <a:r>
              <a:rPr lang="fr-FR" sz="1600" dirty="0" smtClean="0">
                <a:solidFill>
                  <a:srgbClr val="1B50FF"/>
                </a:solidFill>
                <a:latin typeface="Chivo" panose="00000500000000000000" pitchFamily="2" charset="0"/>
              </a:rPr>
              <a:t>).</a:t>
            </a:r>
            <a:endParaRPr lang="fr-FR" sz="1600" dirty="0">
              <a:solidFill>
                <a:srgbClr val="1B50FF"/>
              </a:solidFill>
              <a:latin typeface="Chivo" panose="00000500000000000000" pitchFamily="2" charset="0"/>
            </a:endParaRPr>
          </a:p>
          <a:p>
            <a:pPr fontAlgn="base"/>
            <a:r>
              <a:rPr lang="fr-FR" sz="1600" dirty="0">
                <a:solidFill>
                  <a:srgbClr val="1B50FF"/>
                </a:solidFill>
                <a:latin typeface="Chivo" panose="00000500000000000000" pitchFamily="2" charset="0"/>
              </a:rPr>
              <a:t>Les féministes défendent l’idée que l’</a:t>
            </a:r>
            <a:r>
              <a:rPr lang="fr-FR" sz="1600" dirty="0" err="1">
                <a:solidFill>
                  <a:srgbClr val="1B50FF"/>
                </a:solidFill>
                <a:latin typeface="Chivo" panose="00000500000000000000" pitchFamily="2" charset="0"/>
              </a:rPr>
              <a:t>empowerment</a:t>
            </a:r>
            <a:r>
              <a:rPr lang="fr-FR" sz="1600" dirty="0">
                <a:solidFill>
                  <a:srgbClr val="1B50FF"/>
                </a:solidFill>
                <a:latin typeface="Chivo" panose="00000500000000000000" pitchFamily="2" charset="0"/>
              </a:rPr>
              <a:t> est un processus d’acquisition d’un sentiment d’identité formulé en termes d’estime de soi et d’égalité.</a:t>
            </a:r>
          </a:p>
          <a:p>
            <a:pPr fontAlgn="base"/>
            <a:r>
              <a:rPr lang="fr-FR" sz="1600" dirty="0">
                <a:solidFill>
                  <a:srgbClr val="1B50FF"/>
                </a:solidFill>
                <a:latin typeface="Chivo" panose="00000500000000000000" pitchFamily="2" charset="0"/>
              </a:rPr>
              <a:t>Les travailleurs sociaux aux Etats-Unis, dans le cadre de leurs luttes, associent à l’</a:t>
            </a:r>
            <a:r>
              <a:rPr lang="fr-FR" sz="1600" dirty="0" err="1">
                <a:solidFill>
                  <a:srgbClr val="1B50FF"/>
                </a:solidFill>
                <a:latin typeface="Chivo" panose="00000500000000000000" pitchFamily="2" charset="0"/>
              </a:rPr>
              <a:t>empowerment</a:t>
            </a:r>
            <a:r>
              <a:rPr lang="fr-FR" sz="1600" dirty="0">
                <a:solidFill>
                  <a:srgbClr val="1B50FF"/>
                </a:solidFill>
                <a:latin typeface="Chivo" panose="00000500000000000000" pitchFamily="2" charset="0"/>
              </a:rPr>
              <a:t> (leur) capacité à construire par eux-mêmes les réponses aux questions sociales auxquelles ils sont confrontés.</a:t>
            </a:r>
          </a:p>
          <a:p>
            <a:pPr algn="just" fontAlgn="base"/>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r>
              <a:rPr lang="fr-FR" dirty="0">
                <a:solidFill>
                  <a:srgbClr val="1B50FF"/>
                </a:solidFill>
                <a:latin typeface="Chivo" panose="00000500000000000000" pitchFamily="2" charset="0"/>
              </a:rPr>
              <a:t> </a:t>
            </a:r>
          </a:p>
        </p:txBody>
      </p:sp>
    </p:spTree>
    <p:extLst>
      <p:ext uri="{BB962C8B-B14F-4D97-AF65-F5344CB8AC3E}">
        <p14:creationId xmlns:p14="http://schemas.microsoft.com/office/powerpoint/2010/main" val="396286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17</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70340" y="1152823"/>
            <a:ext cx="6668218" cy="4308872"/>
          </a:xfrm>
          <a:prstGeom prst="rect">
            <a:avLst/>
          </a:prstGeom>
        </p:spPr>
        <p:txBody>
          <a:bodyPr wrap="square">
            <a:spAutoFit/>
          </a:bodyPr>
          <a:lstStyle/>
          <a:p>
            <a:pPr algn="just"/>
            <a:r>
              <a:rPr lang="fr-FR" b="1" dirty="0">
                <a:solidFill>
                  <a:srgbClr val="4EFFB0"/>
                </a:solidFill>
                <a:latin typeface="Chivo" panose="00000500000000000000" pitchFamily="2" charset="0"/>
              </a:rPr>
              <a:t>2. Exercice </a:t>
            </a:r>
            <a:r>
              <a:rPr lang="fr-FR" b="1" dirty="0" smtClean="0">
                <a:solidFill>
                  <a:srgbClr val="4EFFB0"/>
                </a:solidFill>
                <a:latin typeface="Chivo" panose="00000500000000000000" pitchFamily="2" charset="0"/>
              </a:rPr>
              <a:t>n°2</a:t>
            </a:r>
          </a:p>
          <a:p>
            <a:pPr algn="just"/>
            <a:endParaRPr lang="fr-FR" sz="1600" dirty="0">
              <a:solidFill>
                <a:srgbClr val="1B50FF"/>
              </a:solidFill>
              <a:latin typeface="Chivo" panose="00000500000000000000" pitchFamily="2" charset="0"/>
            </a:endParaRPr>
          </a:p>
          <a:p>
            <a:pPr algn="just"/>
            <a:r>
              <a:rPr lang="fr-FR" sz="1600" b="1" dirty="0">
                <a:solidFill>
                  <a:srgbClr val="1B50FF"/>
                </a:solidFill>
                <a:latin typeface="Chivo" panose="00000500000000000000" pitchFamily="2" charset="0"/>
              </a:rPr>
              <a:t>Consigne</a:t>
            </a:r>
            <a:r>
              <a:rPr lang="fr-FR" sz="1600" dirty="0">
                <a:solidFill>
                  <a:srgbClr val="1B50FF"/>
                </a:solidFill>
                <a:latin typeface="Chivo" panose="00000500000000000000" pitchFamily="2" charset="0"/>
              </a:rPr>
              <a:t> : </a:t>
            </a:r>
            <a:r>
              <a:rPr lang="fr-FR" sz="1600" dirty="0" smtClean="0">
                <a:solidFill>
                  <a:srgbClr val="1B50FF"/>
                </a:solidFill>
                <a:latin typeface="Chivo" panose="00000500000000000000" pitchFamily="2" charset="0"/>
              </a:rPr>
              <a:t>P</a:t>
            </a:r>
            <a:r>
              <a:rPr lang="fr-BE" sz="1600" dirty="0" err="1">
                <a:solidFill>
                  <a:srgbClr val="1B50FF"/>
                </a:solidFill>
                <a:latin typeface="Chivo" panose="00000500000000000000" pitchFamily="2" charset="0"/>
              </a:rPr>
              <a:t>our</a:t>
            </a:r>
            <a:r>
              <a:rPr lang="fr-BE" sz="1600" dirty="0">
                <a:solidFill>
                  <a:srgbClr val="1B50FF"/>
                </a:solidFill>
                <a:latin typeface="Chivo" panose="00000500000000000000" pitchFamily="2" charset="0"/>
              </a:rPr>
              <a:t> chacune de ces trois affirmations, choisissez V pour vrai ou F pour faux. </a:t>
            </a:r>
            <a:endParaRPr lang="fr-FR" sz="1600" dirty="0">
              <a:solidFill>
                <a:srgbClr val="1B50FF"/>
              </a:solidFill>
              <a:latin typeface="Chivo" panose="00000500000000000000" pitchFamily="2" charset="0"/>
            </a:endParaRPr>
          </a:p>
          <a:p>
            <a:pPr algn="just" fontAlgn="base"/>
            <a:endParaRPr lang="fr-FR" sz="1600" dirty="0">
              <a:solidFill>
                <a:srgbClr val="1B50FF"/>
              </a:solidFill>
              <a:latin typeface="Chivo" panose="00000500000000000000" pitchFamily="2" charset="0"/>
            </a:endParaRPr>
          </a:p>
          <a:p>
            <a:pPr fontAlgn="base"/>
            <a:r>
              <a:rPr lang="fr-BE" sz="1600" dirty="0">
                <a:solidFill>
                  <a:srgbClr val="1B50FF"/>
                </a:solidFill>
                <a:latin typeface="Chivo" panose="00000500000000000000" pitchFamily="2" charset="0"/>
              </a:rPr>
              <a:t>1. L’axe collectif du processus d’</a:t>
            </a:r>
            <a:r>
              <a:rPr lang="fr-BE" sz="1600" dirty="0" err="1">
                <a:solidFill>
                  <a:srgbClr val="1B50FF"/>
                </a:solidFill>
                <a:latin typeface="Chivo" panose="00000500000000000000" pitchFamily="2" charset="0"/>
              </a:rPr>
              <a:t>empowerment</a:t>
            </a:r>
            <a:r>
              <a:rPr lang="fr-BE" sz="1600" dirty="0">
                <a:solidFill>
                  <a:srgbClr val="1B50FF"/>
                </a:solidFill>
                <a:latin typeface="Chivo" panose="00000500000000000000" pitchFamily="2" charset="0"/>
              </a:rPr>
              <a:t> se focalise sur l’amélioration des circonstances extérieures des individus, telles que la défense des droits et des libertés de chacun.</a:t>
            </a:r>
            <a:endParaRPr lang="fr-FR" sz="1600" dirty="0">
              <a:solidFill>
                <a:srgbClr val="1B50FF"/>
              </a:solidFill>
              <a:latin typeface="Chivo" panose="00000500000000000000" pitchFamily="2" charset="0"/>
            </a:endParaRPr>
          </a:p>
          <a:p>
            <a:pPr fontAlgn="base"/>
            <a:endParaRPr lang="fr-BE" sz="1600" dirty="0" smtClean="0">
              <a:solidFill>
                <a:srgbClr val="1B50FF"/>
              </a:solidFill>
              <a:latin typeface="Chivo" panose="00000500000000000000" pitchFamily="2" charset="0"/>
            </a:endParaRPr>
          </a:p>
          <a:p>
            <a:pPr fontAlgn="base"/>
            <a:r>
              <a:rPr lang="fr-BE" sz="1600" dirty="0" smtClean="0">
                <a:solidFill>
                  <a:srgbClr val="1B50FF"/>
                </a:solidFill>
                <a:latin typeface="Chivo" panose="00000500000000000000" pitchFamily="2" charset="0"/>
              </a:rPr>
              <a:t>2</a:t>
            </a:r>
            <a:r>
              <a:rPr lang="fr-BE" sz="1600" dirty="0">
                <a:solidFill>
                  <a:srgbClr val="1B50FF"/>
                </a:solidFill>
                <a:latin typeface="Chivo" panose="00000500000000000000" pitchFamily="2" charset="0"/>
              </a:rPr>
              <a:t>. L’</a:t>
            </a:r>
            <a:r>
              <a:rPr lang="fr-BE" sz="1600" dirty="0" err="1">
                <a:solidFill>
                  <a:srgbClr val="1B50FF"/>
                </a:solidFill>
                <a:latin typeface="Chivo" panose="00000500000000000000" pitchFamily="2" charset="0"/>
              </a:rPr>
              <a:t>empowerment</a:t>
            </a:r>
            <a:r>
              <a:rPr lang="fr-BE" sz="1600" dirty="0">
                <a:solidFill>
                  <a:srgbClr val="1B50FF"/>
                </a:solidFill>
                <a:latin typeface="Chivo" panose="00000500000000000000" pitchFamily="2" charset="0"/>
              </a:rPr>
              <a:t> est un processus qui passe par le renforcement du pouvoir d’agir, englobant un grand axe : l’axe individuel.</a:t>
            </a:r>
            <a:endParaRPr lang="fr-FR" sz="1600" dirty="0">
              <a:solidFill>
                <a:srgbClr val="1B50FF"/>
              </a:solidFill>
              <a:latin typeface="Chivo" panose="00000500000000000000" pitchFamily="2" charset="0"/>
            </a:endParaRPr>
          </a:p>
          <a:p>
            <a:pPr fontAlgn="base"/>
            <a:endParaRPr lang="fr-BE" sz="1600" dirty="0" smtClean="0">
              <a:solidFill>
                <a:srgbClr val="1B50FF"/>
              </a:solidFill>
              <a:latin typeface="Chivo" panose="00000500000000000000" pitchFamily="2" charset="0"/>
            </a:endParaRPr>
          </a:p>
          <a:p>
            <a:pPr fontAlgn="base"/>
            <a:r>
              <a:rPr lang="fr-BE" sz="1600" dirty="0" smtClean="0">
                <a:solidFill>
                  <a:srgbClr val="1B50FF"/>
                </a:solidFill>
                <a:latin typeface="Chivo" panose="00000500000000000000" pitchFamily="2" charset="0"/>
              </a:rPr>
              <a:t>3</a:t>
            </a:r>
            <a:r>
              <a:rPr lang="fr-BE" sz="1600" dirty="0">
                <a:solidFill>
                  <a:srgbClr val="1B50FF"/>
                </a:solidFill>
                <a:latin typeface="Chivo" panose="00000500000000000000" pitchFamily="2" charset="0"/>
              </a:rPr>
              <a:t>. L’axe individuel du processus d’</a:t>
            </a:r>
            <a:r>
              <a:rPr lang="fr-BE" sz="1600" dirty="0" err="1">
                <a:solidFill>
                  <a:srgbClr val="1B50FF"/>
                </a:solidFill>
                <a:latin typeface="Chivo" panose="00000500000000000000" pitchFamily="2" charset="0"/>
              </a:rPr>
              <a:t>empowerment</a:t>
            </a:r>
            <a:r>
              <a:rPr lang="fr-BE" sz="1600" dirty="0">
                <a:solidFill>
                  <a:srgbClr val="1B50FF"/>
                </a:solidFill>
                <a:latin typeface="Chivo" panose="00000500000000000000" pitchFamily="2" charset="0"/>
              </a:rPr>
              <a:t> se focalise sur l’</a:t>
            </a:r>
            <a:r>
              <a:rPr lang="fr-BE" sz="1600" dirty="0" err="1">
                <a:solidFill>
                  <a:srgbClr val="1B50FF"/>
                </a:solidFill>
                <a:latin typeface="Chivo" panose="00000500000000000000" pitchFamily="2" charset="0"/>
              </a:rPr>
              <a:t>empowerment</a:t>
            </a:r>
            <a:r>
              <a:rPr lang="fr-BE" sz="1600" dirty="0">
                <a:solidFill>
                  <a:srgbClr val="1B50FF"/>
                </a:solidFill>
                <a:latin typeface="Chivo" panose="00000500000000000000" pitchFamily="2" charset="0"/>
              </a:rPr>
              <a:t> des individus, sur le processus de prise de conscience et du renforcement au niveau individuel.</a:t>
            </a:r>
            <a:endParaRPr lang="fr-FR" sz="1600" dirty="0">
              <a:solidFill>
                <a:srgbClr val="1B50FF"/>
              </a:solidFill>
              <a:latin typeface="Chivo" panose="00000500000000000000" pitchFamily="2" charset="0"/>
            </a:endParaRPr>
          </a:p>
          <a:p>
            <a:pPr algn="just" fontAlgn="base"/>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p:txBody>
      </p:sp>
    </p:spTree>
    <p:extLst>
      <p:ext uri="{BB962C8B-B14F-4D97-AF65-F5344CB8AC3E}">
        <p14:creationId xmlns:p14="http://schemas.microsoft.com/office/powerpoint/2010/main" val="60191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18</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70340" y="1152823"/>
            <a:ext cx="6668218" cy="5016758"/>
          </a:xfrm>
          <a:prstGeom prst="rect">
            <a:avLst/>
          </a:prstGeom>
        </p:spPr>
        <p:txBody>
          <a:bodyPr wrap="square">
            <a:spAutoFit/>
          </a:bodyPr>
          <a:lstStyle/>
          <a:p>
            <a:pPr algn="just"/>
            <a:r>
              <a:rPr lang="fr-FR" sz="1600" b="1" dirty="0" smtClean="0">
                <a:solidFill>
                  <a:srgbClr val="1B50FF"/>
                </a:solidFill>
                <a:latin typeface="Chivo" panose="00000500000000000000" pitchFamily="2" charset="0"/>
              </a:rPr>
              <a:t>Corrigé</a:t>
            </a:r>
            <a:r>
              <a:rPr lang="fr-FR" sz="1600" dirty="0">
                <a:solidFill>
                  <a:srgbClr val="1B50FF"/>
                </a:solidFill>
                <a:latin typeface="Chivo" panose="00000500000000000000" pitchFamily="2" charset="0"/>
              </a:rPr>
              <a:t> : </a:t>
            </a:r>
          </a:p>
          <a:p>
            <a:pPr fontAlgn="base"/>
            <a:r>
              <a:rPr lang="fr-BE" sz="1600" dirty="0" smtClean="0">
                <a:solidFill>
                  <a:srgbClr val="1B50FF"/>
                </a:solidFill>
                <a:latin typeface="Chivo" panose="00000500000000000000" pitchFamily="2" charset="0"/>
              </a:rPr>
              <a:t>1</a:t>
            </a:r>
            <a:r>
              <a:rPr lang="fr-BE" sz="1600" dirty="0">
                <a:solidFill>
                  <a:srgbClr val="1B50FF"/>
                </a:solidFill>
                <a:latin typeface="Chivo" panose="00000500000000000000" pitchFamily="2" charset="0"/>
              </a:rPr>
              <a:t>. L’axe collectif du processus d’</a:t>
            </a:r>
            <a:r>
              <a:rPr lang="fr-BE" sz="1600" dirty="0" err="1">
                <a:solidFill>
                  <a:srgbClr val="1B50FF"/>
                </a:solidFill>
                <a:latin typeface="Chivo" panose="00000500000000000000" pitchFamily="2" charset="0"/>
              </a:rPr>
              <a:t>empowerment</a:t>
            </a:r>
            <a:r>
              <a:rPr lang="fr-BE" sz="1600" dirty="0">
                <a:solidFill>
                  <a:srgbClr val="1B50FF"/>
                </a:solidFill>
                <a:latin typeface="Chivo" panose="00000500000000000000" pitchFamily="2" charset="0"/>
              </a:rPr>
              <a:t> se focalise sur l’amélioration des circonstances extérieures des individus, telles que la défense des droits et des libertés de chacun</a:t>
            </a:r>
            <a:r>
              <a:rPr lang="fr-BE" sz="1600" dirty="0" smtClean="0">
                <a:solidFill>
                  <a:srgbClr val="1B50FF"/>
                </a:solidFill>
                <a:latin typeface="Chivo" panose="00000500000000000000" pitchFamily="2" charset="0"/>
              </a:rPr>
              <a:t>.</a:t>
            </a:r>
            <a:endParaRPr lang="fr-BE" sz="1600" dirty="0">
              <a:solidFill>
                <a:srgbClr val="1B50FF"/>
              </a:solidFill>
              <a:latin typeface="Chivo" panose="00000500000000000000" pitchFamily="2" charset="0"/>
            </a:endParaRPr>
          </a:p>
          <a:p>
            <a:pPr fontAlgn="base"/>
            <a:r>
              <a:rPr lang="fr-BE" sz="1600" dirty="0" smtClean="0">
                <a:solidFill>
                  <a:srgbClr val="1B50FF"/>
                </a:solidFill>
                <a:latin typeface="Chivo" panose="00000500000000000000" pitchFamily="2" charset="0"/>
              </a:rPr>
              <a:t>2</a:t>
            </a:r>
            <a:r>
              <a:rPr lang="fr-BE" sz="1600" dirty="0">
                <a:solidFill>
                  <a:srgbClr val="1B50FF"/>
                </a:solidFill>
                <a:latin typeface="Chivo" panose="00000500000000000000" pitchFamily="2" charset="0"/>
              </a:rPr>
              <a:t>. L’</a:t>
            </a:r>
            <a:r>
              <a:rPr lang="fr-BE" sz="1600" dirty="0" err="1">
                <a:solidFill>
                  <a:srgbClr val="1B50FF"/>
                </a:solidFill>
                <a:latin typeface="Chivo" panose="00000500000000000000" pitchFamily="2" charset="0"/>
              </a:rPr>
              <a:t>empowerment</a:t>
            </a:r>
            <a:r>
              <a:rPr lang="fr-BE" sz="1600" dirty="0">
                <a:solidFill>
                  <a:srgbClr val="1B50FF"/>
                </a:solidFill>
                <a:latin typeface="Chivo" panose="00000500000000000000" pitchFamily="2" charset="0"/>
              </a:rPr>
              <a:t> est un processus qui passe par le renforcement du pouvoir d’agir, englobant un grand axe : l’axe individuel</a:t>
            </a:r>
            <a:r>
              <a:rPr lang="fr-BE" sz="1600" dirty="0" smtClean="0">
                <a:solidFill>
                  <a:srgbClr val="1B50FF"/>
                </a:solidFill>
                <a:latin typeface="Chivo" panose="00000500000000000000" pitchFamily="2" charset="0"/>
              </a:rPr>
              <a:t>.</a:t>
            </a:r>
            <a:endParaRPr lang="fr-BE" sz="1600" dirty="0">
              <a:solidFill>
                <a:srgbClr val="1B50FF"/>
              </a:solidFill>
              <a:latin typeface="Chivo" panose="00000500000000000000" pitchFamily="2" charset="0"/>
            </a:endParaRPr>
          </a:p>
          <a:p>
            <a:pPr fontAlgn="base"/>
            <a:r>
              <a:rPr lang="fr-BE" sz="1600" dirty="0" smtClean="0">
                <a:solidFill>
                  <a:srgbClr val="1B50FF"/>
                </a:solidFill>
                <a:latin typeface="Chivo" panose="00000500000000000000" pitchFamily="2" charset="0"/>
              </a:rPr>
              <a:t>3</a:t>
            </a:r>
            <a:r>
              <a:rPr lang="fr-BE" sz="1600" dirty="0">
                <a:solidFill>
                  <a:srgbClr val="1B50FF"/>
                </a:solidFill>
                <a:latin typeface="Chivo" panose="00000500000000000000" pitchFamily="2" charset="0"/>
              </a:rPr>
              <a:t>. L’axe individuel du processus d’</a:t>
            </a:r>
            <a:r>
              <a:rPr lang="fr-BE" sz="1600" dirty="0" err="1">
                <a:solidFill>
                  <a:srgbClr val="1B50FF"/>
                </a:solidFill>
                <a:latin typeface="Chivo" panose="00000500000000000000" pitchFamily="2" charset="0"/>
              </a:rPr>
              <a:t>empowerment</a:t>
            </a:r>
            <a:r>
              <a:rPr lang="fr-BE" sz="1600" dirty="0">
                <a:solidFill>
                  <a:srgbClr val="1B50FF"/>
                </a:solidFill>
                <a:latin typeface="Chivo" panose="00000500000000000000" pitchFamily="2" charset="0"/>
              </a:rPr>
              <a:t> se focalise sur l’</a:t>
            </a:r>
            <a:r>
              <a:rPr lang="fr-BE" sz="1600" dirty="0" err="1">
                <a:solidFill>
                  <a:srgbClr val="1B50FF"/>
                </a:solidFill>
                <a:latin typeface="Chivo" panose="00000500000000000000" pitchFamily="2" charset="0"/>
              </a:rPr>
              <a:t>empowerment</a:t>
            </a:r>
            <a:r>
              <a:rPr lang="fr-BE" sz="1600" dirty="0">
                <a:solidFill>
                  <a:srgbClr val="1B50FF"/>
                </a:solidFill>
                <a:latin typeface="Chivo" panose="00000500000000000000" pitchFamily="2" charset="0"/>
              </a:rPr>
              <a:t> des individus, sur le processus de prise de conscience et du renforcement au niveau individuel</a:t>
            </a:r>
            <a:r>
              <a:rPr lang="fr-BE" sz="1600" dirty="0" smtClean="0">
                <a:solidFill>
                  <a:srgbClr val="1B50FF"/>
                </a:solidFill>
                <a:latin typeface="Chivo" panose="00000500000000000000" pitchFamily="2" charset="0"/>
              </a:rPr>
              <a:t>.</a:t>
            </a:r>
            <a:endParaRPr lang="fr-FR" sz="1600" dirty="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a:p>
            <a:pPr algn="just"/>
            <a:r>
              <a:rPr lang="fr-FR" sz="1600" b="1" dirty="0" smtClean="0">
                <a:solidFill>
                  <a:srgbClr val="1B50FF"/>
                </a:solidFill>
                <a:latin typeface="Chivo" panose="00000500000000000000" pitchFamily="2" charset="0"/>
              </a:rPr>
              <a:t>1 </a:t>
            </a:r>
            <a:r>
              <a:rPr lang="fr-FR" sz="1600" b="1" dirty="0">
                <a:solidFill>
                  <a:srgbClr val="1B50FF"/>
                </a:solidFill>
                <a:latin typeface="Chivo" panose="00000500000000000000" pitchFamily="2" charset="0"/>
              </a:rPr>
              <a:t>= </a:t>
            </a:r>
            <a:r>
              <a:rPr lang="fr-FR" sz="1600" b="1" dirty="0" smtClean="0">
                <a:solidFill>
                  <a:srgbClr val="1B50FF"/>
                </a:solidFill>
                <a:latin typeface="Chivo" panose="00000500000000000000" pitchFamily="2" charset="0"/>
              </a:rPr>
              <a:t>V </a:t>
            </a:r>
            <a:r>
              <a:rPr lang="fr-FR" sz="1600" b="1" dirty="0">
                <a:solidFill>
                  <a:srgbClr val="1B50FF"/>
                </a:solidFill>
                <a:latin typeface="Chivo" panose="00000500000000000000" pitchFamily="2" charset="0"/>
              </a:rPr>
              <a:t>/ 2 = </a:t>
            </a:r>
            <a:r>
              <a:rPr lang="fr-FR" sz="1600" b="1" dirty="0" smtClean="0">
                <a:solidFill>
                  <a:srgbClr val="1B50FF"/>
                </a:solidFill>
                <a:latin typeface="Chivo" panose="00000500000000000000" pitchFamily="2" charset="0"/>
              </a:rPr>
              <a:t>F </a:t>
            </a:r>
            <a:r>
              <a:rPr lang="fr-FR" sz="1600" b="1" dirty="0">
                <a:solidFill>
                  <a:srgbClr val="1B50FF"/>
                </a:solidFill>
                <a:latin typeface="Chivo" panose="00000500000000000000" pitchFamily="2" charset="0"/>
              </a:rPr>
              <a:t>/ 3 = </a:t>
            </a:r>
            <a:r>
              <a:rPr lang="fr-FR" sz="1600" b="1" dirty="0" smtClean="0">
                <a:solidFill>
                  <a:srgbClr val="1B50FF"/>
                </a:solidFill>
                <a:latin typeface="Chivo" panose="00000500000000000000" pitchFamily="2" charset="0"/>
              </a:rPr>
              <a:t>V</a:t>
            </a:r>
          </a:p>
          <a:p>
            <a:pPr algn="just"/>
            <a:endParaRPr lang="fr-FR" sz="1600" dirty="0" smtClean="0">
              <a:solidFill>
                <a:srgbClr val="1B50FF"/>
              </a:solidFill>
              <a:latin typeface="Chivo" panose="00000500000000000000" pitchFamily="2" charset="0"/>
            </a:endParaRPr>
          </a:p>
          <a:p>
            <a:pPr algn="just" fontAlgn="base"/>
            <a:r>
              <a:rPr lang="fr-FR" sz="1600" b="1" dirty="0" smtClean="0">
                <a:solidFill>
                  <a:srgbClr val="1B50FF"/>
                </a:solidFill>
                <a:latin typeface="Chivo" panose="00000500000000000000" pitchFamily="2" charset="0"/>
              </a:rPr>
              <a:t>Feedback</a:t>
            </a:r>
            <a:r>
              <a:rPr lang="fr-FR" sz="1600" dirty="0" smtClean="0">
                <a:solidFill>
                  <a:srgbClr val="1B50FF"/>
                </a:solidFill>
                <a:latin typeface="Chivo" panose="00000500000000000000" pitchFamily="2" charset="0"/>
              </a:rPr>
              <a:t> : </a:t>
            </a:r>
            <a:r>
              <a:rPr lang="fr-BE" sz="1600" dirty="0" smtClean="0">
                <a:solidFill>
                  <a:srgbClr val="1B50FF"/>
                </a:solidFill>
                <a:latin typeface="Chivo" panose="00000500000000000000" pitchFamily="2" charset="0"/>
              </a:rPr>
              <a:t>L’</a:t>
            </a:r>
            <a:r>
              <a:rPr lang="fr-BE" sz="1600" dirty="0" err="1" smtClean="0">
                <a:solidFill>
                  <a:srgbClr val="1B50FF"/>
                </a:solidFill>
                <a:latin typeface="Chivo" panose="00000500000000000000" pitchFamily="2" charset="0"/>
              </a:rPr>
              <a:t>empowerment</a:t>
            </a:r>
            <a:r>
              <a:rPr lang="fr-BE" sz="1600" dirty="0" smtClean="0">
                <a:solidFill>
                  <a:srgbClr val="1B50FF"/>
                </a:solidFill>
                <a:latin typeface="Chivo" panose="00000500000000000000" pitchFamily="2" charset="0"/>
              </a:rPr>
              <a:t> </a:t>
            </a:r>
            <a:r>
              <a:rPr lang="fr-BE" sz="1600" dirty="0">
                <a:solidFill>
                  <a:srgbClr val="1B50FF"/>
                </a:solidFill>
                <a:latin typeface="Chivo" panose="00000500000000000000" pitchFamily="2" charset="0"/>
              </a:rPr>
              <a:t>est tout un processus qui passe par le renforcement du pouvoir d’agir, englobant deux grands axes :</a:t>
            </a:r>
            <a:endParaRPr lang="fr-FR" sz="1600" dirty="0">
              <a:solidFill>
                <a:srgbClr val="1B50FF"/>
              </a:solidFill>
              <a:latin typeface="Chivo" panose="00000500000000000000" pitchFamily="2" charset="0"/>
            </a:endParaRPr>
          </a:p>
          <a:p>
            <a:pPr marL="285750" lvl="0" indent="-285750" fontAlgn="base">
              <a:buFontTx/>
              <a:buChar char="-"/>
            </a:pPr>
            <a:r>
              <a:rPr lang="fr-BE" sz="1600" dirty="0" smtClean="0">
                <a:solidFill>
                  <a:srgbClr val="1B50FF"/>
                </a:solidFill>
                <a:latin typeface="Chivo" panose="00000500000000000000" pitchFamily="2" charset="0"/>
              </a:rPr>
              <a:t>L’axe </a:t>
            </a:r>
            <a:r>
              <a:rPr lang="fr-BE" sz="1600" dirty="0">
                <a:solidFill>
                  <a:srgbClr val="1B50FF"/>
                </a:solidFill>
                <a:latin typeface="Chivo" panose="00000500000000000000" pitchFamily="2" charset="0"/>
              </a:rPr>
              <a:t>collectif se focalisant l’amélioration des circonstances extérieures des individus : défense des droits et des libertés de chacun par exemple </a:t>
            </a:r>
            <a:r>
              <a:rPr lang="fr-BE" sz="1600" dirty="0" smtClean="0">
                <a:solidFill>
                  <a:srgbClr val="1B50FF"/>
                </a:solidFill>
                <a:latin typeface="Chivo" panose="00000500000000000000" pitchFamily="2" charset="0"/>
              </a:rPr>
              <a:t>;</a:t>
            </a:r>
          </a:p>
          <a:p>
            <a:pPr marL="285750" lvl="0" indent="-285750" fontAlgn="base">
              <a:buFontTx/>
              <a:buChar char="-"/>
            </a:pPr>
            <a:r>
              <a:rPr lang="fr-BE" sz="1600" dirty="0" smtClean="0">
                <a:solidFill>
                  <a:srgbClr val="1B50FF"/>
                </a:solidFill>
                <a:latin typeface="Chivo" panose="00000500000000000000" pitchFamily="2" charset="0"/>
              </a:rPr>
              <a:t>L’axe </a:t>
            </a:r>
            <a:r>
              <a:rPr lang="fr-BE" sz="1600" dirty="0">
                <a:solidFill>
                  <a:srgbClr val="1B50FF"/>
                </a:solidFill>
                <a:latin typeface="Chivo" panose="00000500000000000000" pitchFamily="2" charset="0"/>
              </a:rPr>
              <a:t>individuel se focalisant sur l’</a:t>
            </a:r>
            <a:r>
              <a:rPr lang="fr-BE" sz="1600" dirty="0" err="1">
                <a:solidFill>
                  <a:srgbClr val="1B50FF"/>
                </a:solidFill>
                <a:latin typeface="Chivo" panose="00000500000000000000" pitchFamily="2" charset="0"/>
              </a:rPr>
              <a:t>empowerment</a:t>
            </a:r>
            <a:r>
              <a:rPr lang="fr-BE" sz="1600" dirty="0">
                <a:solidFill>
                  <a:srgbClr val="1B50FF"/>
                </a:solidFill>
                <a:latin typeface="Chivo" panose="00000500000000000000" pitchFamily="2" charset="0"/>
              </a:rPr>
              <a:t> des individus, sur le processus de prise de conscience et du renforcement au niveau individuel</a:t>
            </a:r>
            <a:r>
              <a:rPr lang="fr-BE" sz="1600" dirty="0" smtClean="0">
                <a:solidFill>
                  <a:srgbClr val="1B50FF"/>
                </a:solidFill>
                <a:latin typeface="Chivo" panose="00000500000000000000" pitchFamily="2" charset="0"/>
              </a:rPr>
              <a:t>.</a:t>
            </a:r>
            <a:endParaRPr lang="fr-FR" sz="1600" dirty="0">
              <a:solidFill>
                <a:srgbClr val="1B50FF"/>
              </a:solidFill>
              <a:latin typeface="Chivo" panose="00000500000000000000" pitchFamily="2" charset="0"/>
            </a:endParaRPr>
          </a:p>
        </p:txBody>
      </p:sp>
    </p:spTree>
    <p:extLst>
      <p:ext uri="{BB962C8B-B14F-4D97-AF65-F5344CB8AC3E}">
        <p14:creationId xmlns:p14="http://schemas.microsoft.com/office/powerpoint/2010/main" val="82312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1" end="1"/>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30" presetClass="emph" presetSubtype="0" fill="hold" nodeType="clickEffect">
                                  <p:stCondLst>
                                    <p:cond delay="0"/>
                                  </p:stCondLst>
                                  <p:childTnLst>
                                    <p:animClr clrSpc="hsl" dir="cw">
                                      <p:cBhvr override="childStyle">
                                        <p:cTn id="10" dur="500" fill="hold"/>
                                        <p:tgtEl>
                                          <p:spTgt spid="3">
                                            <p:txEl>
                                              <p:pRg st="2" end="2"/>
                                            </p:txEl>
                                          </p:spTgt>
                                        </p:tgtEl>
                                        <p:attrNameLst>
                                          <p:attrName>style.color</p:attrName>
                                        </p:attrNameLst>
                                      </p:cBhvr>
                                      <p:by>
                                        <p:hsl h="0" s="12549" l="25098"/>
                                      </p:by>
                                    </p:animClr>
                                    <p:animClr clrSpc="hsl" dir="cw">
                                      <p:cBhvr>
                                        <p:cTn id="11" dur="500" fill="hold"/>
                                        <p:tgtEl>
                                          <p:spTgt spid="3">
                                            <p:txEl>
                                              <p:pRg st="2" end="2"/>
                                            </p:txEl>
                                          </p:spTgt>
                                        </p:tgtEl>
                                        <p:attrNameLst>
                                          <p:attrName>fillcolor</p:attrName>
                                        </p:attrNameLst>
                                      </p:cBhvr>
                                      <p:by>
                                        <p:hsl h="0" s="12549" l="25098"/>
                                      </p:by>
                                    </p:animClr>
                                    <p:animClr clrSpc="hsl" dir="cw">
                                      <p:cBhvr>
                                        <p:cTn id="12" dur="500" fill="hold"/>
                                        <p:tgtEl>
                                          <p:spTgt spid="3">
                                            <p:txEl>
                                              <p:pRg st="2" end="2"/>
                                            </p:txEl>
                                          </p:spTgt>
                                        </p:tgtEl>
                                        <p:attrNameLst>
                                          <p:attrName>stroke.color</p:attrName>
                                        </p:attrNameLst>
                                      </p:cBhvr>
                                      <p:by>
                                        <p:hsl h="0" s="12549" l="25098"/>
                                      </p:by>
                                    </p:animClr>
                                    <p:set>
                                      <p:cBhvr>
                                        <p:cTn id="13" dur="500" fill="hold"/>
                                        <p:tgtEl>
                                          <p:spTgt spid="3">
                                            <p:txEl>
                                              <p:pRg st="2" end="2"/>
                                            </p:txEl>
                                          </p:spTgt>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15" presetClass="emph" presetSubtype="0" nodeType="clickEffect">
                                  <p:stCondLst>
                                    <p:cond delay="0"/>
                                  </p:stCondLst>
                                  <p:iterate type="lt">
                                    <p:tmAbs val="25"/>
                                  </p:iterate>
                                  <p:childTnLst>
                                    <p:set>
                                      <p:cBhvr override="childStyle">
                                        <p:cTn id="17" dur="indefinite"/>
                                        <p:tgtEl>
                                          <p:spTgt spid="3">
                                            <p:txEl>
                                              <p:pRg st="3" end="3"/>
                                            </p:txEl>
                                          </p:spTgt>
                                        </p:tgtEl>
                                        <p:attrNameLst>
                                          <p:attrName>style.fontWeight</p:attrName>
                                        </p:attrNameLst>
                                      </p:cBhvr>
                                      <p:to>
                                        <p:strVal val="bold"/>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19</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70340" y="1152823"/>
            <a:ext cx="6668218" cy="3816429"/>
          </a:xfrm>
          <a:prstGeom prst="rect">
            <a:avLst/>
          </a:prstGeom>
        </p:spPr>
        <p:txBody>
          <a:bodyPr wrap="square">
            <a:spAutoFit/>
          </a:bodyPr>
          <a:lstStyle/>
          <a:p>
            <a:pPr algn="just"/>
            <a:r>
              <a:rPr lang="fr-FR" b="1" dirty="0">
                <a:solidFill>
                  <a:srgbClr val="4EFFB0"/>
                </a:solidFill>
                <a:latin typeface="Chivo" panose="00000500000000000000" pitchFamily="2" charset="0"/>
              </a:rPr>
              <a:t>3</a:t>
            </a:r>
            <a:r>
              <a:rPr lang="fr-FR" b="1" dirty="0" smtClean="0">
                <a:solidFill>
                  <a:srgbClr val="4EFFB0"/>
                </a:solidFill>
                <a:latin typeface="Chivo" panose="00000500000000000000" pitchFamily="2" charset="0"/>
              </a:rPr>
              <a:t>. </a:t>
            </a:r>
            <a:r>
              <a:rPr lang="fr-FR" b="1" dirty="0">
                <a:solidFill>
                  <a:srgbClr val="4EFFB0"/>
                </a:solidFill>
                <a:latin typeface="Chivo" panose="00000500000000000000" pitchFamily="2" charset="0"/>
              </a:rPr>
              <a:t>Exercice </a:t>
            </a:r>
            <a:r>
              <a:rPr lang="fr-FR" b="1" dirty="0" smtClean="0">
                <a:solidFill>
                  <a:srgbClr val="4EFFB0"/>
                </a:solidFill>
                <a:latin typeface="Chivo" panose="00000500000000000000" pitchFamily="2" charset="0"/>
              </a:rPr>
              <a:t>n°3</a:t>
            </a:r>
          </a:p>
          <a:p>
            <a:pPr algn="just"/>
            <a:endParaRPr lang="fr-FR" sz="1600" dirty="0">
              <a:solidFill>
                <a:srgbClr val="1B50FF"/>
              </a:solidFill>
              <a:latin typeface="Chivo" panose="00000500000000000000" pitchFamily="2" charset="0"/>
            </a:endParaRPr>
          </a:p>
          <a:p>
            <a:pPr algn="just"/>
            <a:r>
              <a:rPr lang="fr-FR" sz="1600" b="1" dirty="0">
                <a:solidFill>
                  <a:srgbClr val="1B50FF"/>
                </a:solidFill>
                <a:latin typeface="Chivo" panose="00000500000000000000" pitchFamily="2" charset="0"/>
              </a:rPr>
              <a:t>Consigne</a:t>
            </a:r>
            <a:r>
              <a:rPr lang="fr-FR" sz="1600" dirty="0">
                <a:solidFill>
                  <a:srgbClr val="1B50FF"/>
                </a:solidFill>
                <a:latin typeface="Chivo" panose="00000500000000000000" pitchFamily="2" charset="0"/>
              </a:rPr>
              <a:t> </a:t>
            </a:r>
            <a:r>
              <a:rPr lang="fr-FR" sz="1600" dirty="0" smtClean="0">
                <a:solidFill>
                  <a:srgbClr val="1B50FF"/>
                </a:solidFill>
                <a:latin typeface="Chivo" panose="00000500000000000000" pitchFamily="2" charset="0"/>
              </a:rPr>
              <a:t>:</a:t>
            </a:r>
            <a:r>
              <a:rPr lang="fr-FR" sz="1600" dirty="0">
                <a:solidFill>
                  <a:srgbClr val="1B50FF"/>
                </a:solidFill>
                <a:latin typeface="Chivo" panose="00000500000000000000" pitchFamily="2" charset="0"/>
              </a:rPr>
              <a:t> </a:t>
            </a:r>
            <a:r>
              <a:rPr lang="fr-BE" sz="1600" dirty="0" smtClean="0">
                <a:solidFill>
                  <a:srgbClr val="1B50FF"/>
                </a:solidFill>
                <a:latin typeface="Chivo" panose="00000500000000000000" pitchFamily="2" charset="0"/>
              </a:rPr>
              <a:t>D’après </a:t>
            </a:r>
            <a:r>
              <a:rPr lang="fr-BE" sz="1600" dirty="0">
                <a:solidFill>
                  <a:srgbClr val="1B50FF"/>
                </a:solidFill>
                <a:latin typeface="Chivo" panose="00000500000000000000" pitchFamily="2" charset="0"/>
              </a:rPr>
              <a:t>CHANGE OF VIEW, est ce que l’</a:t>
            </a:r>
            <a:r>
              <a:rPr lang="fr-BE" sz="1600" dirty="0" err="1">
                <a:solidFill>
                  <a:srgbClr val="1B50FF"/>
                </a:solidFill>
                <a:latin typeface="Chivo" panose="00000500000000000000" pitchFamily="2" charset="0"/>
              </a:rPr>
              <a:t>empowerment</a:t>
            </a:r>
            <a:r>
              <a:rPr lang="fr-BE" sz="1600" dirty="0">
                <a:solidFill>
                  <a:srgbClr val="1B50FF"/>
                </a:solidFill>
                <a:latin typeface="Chivo" panose="00000500000000000000" pitchFamily="2" charset="0"/>
              </a:rPr>
              <a:t> peut être défini d’après la première affirmation, d’après la deuxième affirmation, ou en rassemblant les deux affirmations ? Vrai ou faux </a:t>
            </a:r>
            <a:r>
              <a:rPr lang="fr-BE" sz="1600" dirty="0" smtClean="0">
                <a:solidFill>
                  <a:srgbClr val="1B50FF"/>
                </a:solidFill>
                <a:latin typeface="Chivo" panose="00000500000000000000" pitchFamily="2" charset="0"/>
              </a:rPr>
              <a:t>?</a:t>
            </a:r>
          </a:p>
          <a:p>
            <a:pPr algn="just"/>
            <a:endParaRPr lang="fr-FR" sz="1600" dirty="0">
              <a:solidFill>
                <a:srgbClr val="1B50FF"/>
              </a:solidFill>
              <a:latin typeface="Chivo" panose="00000500000000000000" pitchFamily="2" charset="0"/>
            </a:endParaRPr>
          </a:p>
          <a:p>
            <a:pPr fontAlgn="base"/>
            <a:r>
              <a:rPr lang="fr-BE" sz="1600" dirty="0" smtClean="0">
                <a:solidFill>
                  <a:srgbClr val="1B50FF"/>
                </a:solidFill>
                <a:latin typeface="Chivo" panose="00000500000000000000" pitchFamily="2" charset="0"/>
              </a:rPr>
              <a:t>1. C’est </a:t>
            </a:r>
            <a:r>
              <a:rPr lang="fr-BE" sz="1600" dirty="0">
                <a:solidFill>
                  <a:srgbClr val="1B50FF"/>
                </a:solidFill>
                <a:latin typeface="Chivo" panose="00000500000000000000" pitchFamily="2" charset="0"/>
              </a:rPr>
              <a:t>un processus de changement par lequel une personne prend conscience de ce qui est important pour elle-même</a:t>
            </a:r>
            <a:r>
              <a:rPr lang="fr-BE" sz="1600" dirty="0" smtClean="0">
                <a:solidFill>
                  <a:srgbClr val="1B50FF"/>
                </a:solidFill>
                <a:latin typeface="Chivo" panose="00000500000000000000" pitchFamily="2" charset="0"/>
              </a:rPr>
              <a:t>.</a:t>
            </a:r>
          </a:p>
          <a:p>
            <a:pPr fontAlgn="base"/>
            <a:endParaRPr lang="fr-FR" sz="1600" dirty="0">
              <a:solidFill>
                <a:srgbClr val="1B50FF"/>
              </a:solidFill>
              <a:latin typeface="Chivo" panose="00000500000000000000" pitchFamily="2" charset="0"/>
            </a:endParaRPr>
          </a:p>
          <a:p>
            <a:pPr fontAlgn="base"/>
            <a:r>
              <a:rPr lang="fr-BE" sz="1600" dirty="0">
                <a:solidFill>
                  <a:srgbClr val="1B50FF"/>
                </a:solidFill>
                <a:latin typeface="Chivo" panose="00000500000000000000" pitchFamily="2" charset="0"/>
              </a:rPr>
              <a:t>2. C’est la restauration de la mise en mouvement du pouvoir d’agir de la personne, dans son intérêt supérieur et à partir de sa réalité.</a:t>
            </a:r>
            <a:endParaRPr lang="fr-FR" sz="1600" dirty="0">
              <a:solidFill>
                <a:srgbClr val="1B50FF"/>
              </a:solidFill>
              <a:latin typeface="Chivo" panose="00000500000000000000" pitchFamily="2" charset="0"/>
            </a:endParaRPr>
          </a:p>
          <a:p>
            <a:pPr fontAlgn="base"/>
            <a:endParaRPr lang="fr-FR" sz="1600" dirty="0">
              <a:solidFill>
                <a:srgbClr val="1B50FF"/>
              </a:solidFill>
              <a:latin typeface="Chivo" panose="00000500000000000000" pitchFamily="2" charset="0"/>
            </a:endParaRPr>
          </a:p>
          <a:p>
            <a:pPr algn="just" fontAlgn="base"/>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p:txBody>
      </p:sp>
    </p:spTree>
    <p:extLst>
      <p:ext uri="{BB962C8B-B14F-4D97-AF65-F5344CB8AC3E}">
        <p14:creationId xmlns:p14="http://schemas.microsoft.com/office/powerpoint/2010/main" val="262929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7DC09696-8782-4BAD-8097-EF151A794B23}" type="slidenum">
              <a:rPr lang="fr-FR" smtClean="0"/>
              <a:t>2</a:t>
            </a:fld>
            <a:endParaRPr lang="fr-FR"/>
          </a:p>
        </p:txBody>
      </p:sp>
      <p:sp>
        <p:nvSpPr>
          <p:cNvPr id="10" name="ZoneTexte 9"/>
          <p:cNvSpPr txBox="1"/>
          <p:nvPr/>
        </p:nvSpPr>
        <p:spPr>
          <a:xfrm>
            <a:off x="2037806" y="1236616"/>
            <a:ext cx="6609805" cy="400110"/>
          </a:xfrm>
          <a:prstGeom prst="rect">
            <a:avLst/>
          </a:prstGeom>
          <a:noFill/>
        </p:spPr>
        <p:txBody>
          <a:bodyPr wrap="square" rtlCol="0">
            <a:spAutoFit/>
          </a:bodyPr>
          <a:lstStyle/>
          <a:p>
            <a:pPr algn="ctr"/>
            <a:r>
              <a:rPr lang="fr-FR" sz="2000" b="1" dirty="0" smtClean="0">
                <a:solidFill>
                  <a:srgbClr val="4EFFB0"/>
                </a:solidFill>
                <a:latin typeface="Chivo" panose="00000500000000000000" pitchFamily="2" charset="0"/>
              </a:rPr>
              <a:t>SOMMAIRE DE LA </a:t>
            </a:r>
            <a:r>
              <a:rPr lang="fr-FR" sz="2000" b="1" dirty="0">
                <a:solidFill>
                  <a:srgbClr val="4EFFB0"/>
                </a:solidFill>
                <a:latin typeface="Chivo" panose="00000500000000000000" pitchFamily="2" charset="0"/>
              </a:rPr>
              <a:t>SÉQUENCE </a:t>
            </a:r>
            <a:r>
              <a:rPr lang="fr-FR" sz="2000" b="1" dirty="0" smtClean="0">
                <a:solidFill>
                  <a:srgbClr val="4EFFB0"/>
                </a:solidFill>
                <a:latin typeface="Chivo" panose="00000500000000000000" pitchFamily="2" charset="0"/>
              </a:rPr>
              <a:t>PÉDAGOGIQUE :</a:t>
            </a:r>
            <a:endParaRPr lang="fr-FR" sz="1600" dirty="0" smtClean="0">
              <a:solidFill>
                <a:srgbClr val="1B50FF"/>
              </a:solidFill>
              <a:latin typeface="Chivo" panose="00000500000000000000" pitchFamily="2" charset="0"/>
            </a:endParaRPr>
          </a:p>
        </p:txBody>
      </p:sp>
      <p:graphicFrame>
        <p:nvGraphicFramePr>
          <p:cNvPr id="17" name="Tableau 16"/>
          <p:cNvGraphicFramePr>
            <a:graphicFrameLocks noGrp="1"/>
          </p:cNvGraphicFramePr>
          <p:nvPr>
            <p:extLst>
              <p:ext uri="{D42A27DB-BD31-4B8C-83A1-F6EECF244321}">
                <p14:modId xmlns:p14="http://schemas.microsoft.com/office/powerpoint/2010/main" val="109276829"/>
              </p:ext>
            </p:extLst>
          </p:nvPr>
        </p:nvGraphicFramePr>
        <p:xfrm>
          <a:off x="2217026" y="2000591"/>
          <a:ext cx="6298324" cy="3688080"/>
        </p:xfrm>
        <a:graphic>
          <a:graphicData uri="http://schemas.openxmlformats.org/drawingml/2006/table">
            <a:tbl>
              <a:tblPr firstRow="1" bandRow="1">
                <a:tableStyleId>{22838BEF-8BB2-4498-84A7-C5851F593DF1}</a:tableStyleId>
              </a:tblPr>
              <a:tblGrid>
                <a:gridCol w="622738">
                  <a:extLst>
                    <a:ext uri="{9D8B030D-6E8A-4147-A177-3AD203B41FA5}">
                      <a16:colId xmlns:a16="http://schemas.microsoft.com/office/drawing/2014/main" val="521946630"/>
                    </a:ext>
                  </a:extLst>
                </a:gridCol>
                <a:gridCol w="5675586">
                  <a:extLst>
                    <a:ext uri="{9D8B030D-6E8A-4147-A177-3AD203B41FA5}">
                      <a16:colId xmlns:a16="http://schemas.microsoft.com/office/drawing/2014/main" val="2522178678"/>
                    </a:ext>
                  </a:extLst>
                </a:gridCol>
              </a:tblGrid>
              <a:tr h="370840">
                <a:tc>
                  <a:txBody>
                    <a:bodyPr/>
                    <a:lstStyle/>
                    <a:p>
                      <a:pPr algn="ctr"/>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1" u="sng" dirty="0" smtClean="0">
                          <a:solidFill>
                            <a:srgbClr val="1B50FF"/>
                          </a:solidFill>
                          <a:latin typeface="Chivo" panose="00000500000000000000" pitchFamily="2" charset="0"/>
                        </a:rPr>
                        <a:t>Entrée en matière</a:t>
                      </a:r>
                      <a:r>
                        <a:rPr lang="fr-FR" sz="1600" b="0" dirty="0" smtClean="0">
                          <a:solidFill>
                            <a:srgbClr val="1B50FF"/>
                          </a:solidFill>
                          <a:latin typeface="Chivo" panose="00000500000000000000" pitchFamily="2" charset="0"/>
                        </a:rPr>
                        <a:t> : le</a:t>
                      </a:r>
                      <a:r>
                        <a:rPr lang="fr-FR" sz="1600" b="0" baseline="0" dirty="0" smtClean="0">
                          <a:solidFill>
                            <a:srgbClr val="1B50FF"/>
                          </a:solidFill>
                          <a:latin typeface="Chivo" panose="00000500000000000000" pitchFamily="2" charset="0"/>
                        </a:rPr>
                        <a:t> plan de la séquence</a:t>
                      </a:r>
                      <a:endParaRPr lang="fr-FR" sz="1600" b="0" dirty="0">
                        <a:solidFill>
                          <a:srgbClr val="1B50FF"/>
                        </a:solidFill>
                        <a:latin typeface="Chivo" panose="00000500000000000000" pitchFamily="2" charset="0"/>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8759538"/>
                  </a:ext>
                </a:extLst>
              </a:tr>
              <a:tr h="370840">
                <a:tc>
                  <a:txBody>
                    <a:bodyPr/>
                    <a:lstStyle/>
                    <a:p>
                      <a:pPr algn="ctr"/>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1" u="sng" dirty="0" smtClean="0">
                          <a:solidFill>
                            <a:srgbClr val="1B50FF"/>
                          </a:solidFill>
                          <a:latin typeface="Chivo" panose="00000500000000000000" pitchFamily="2" charset="0"/>
                        </a:rPr>
                        <a:t>Pratique réflexive</a:t>
                      </a:r>
                      <a:r>
                        <a:rPr lang="fr-FR" sz="1600" b="0" dirty="0" smtClean="0">
                          <a:solidFill>
                            <a:srgbClr val="1B50FF"/>
                          </a:solidFill>
                          <a:latin typeface="Chivo" panose="00000500000000000000" pitchFamily="2" charset="0"/>
                        </a:rPr>
                        <a:t> : quelques exercices</a:t>
                      </a:r>
                      <a:r>
                        <a:rPr lang="fr-FR" sz="1600" b="0" baseline="0" dirty="0" smtClean="0">
                          <a:solidFill>
                            <a:srgbClr val="1B50FF"/>
                          </a:solidFill>
                          <a:latin typeface="Chivo" panose="00000500000000000000" pitchFamily="2" charset="0"/>
                        </a:rPr>
                        <a:t> ou bien un teaser pour vous aider à porter un regard </a:t>
                      </a:r>
                      <a:r>
                        <a:rPr lang="fr-FR" sz="1600" b="0" u="sng" dirty="0" smtClean="0">
                          <a:solidFill>
                            <a:srgbClr val="1B50FF"/>
                          </a:solidFill>
                          <a:latin typeface="Chivo" panose="00000500000000000000" pitchFamily="2" charset="0"/>
                        </a:rPr>
                        <a:t>avant</a:t>
                      </a:r>
                      <a:r>
                        <a:rPr lang="fr-FR" sz="1600" b="0" dirty="0" smtClean="0">
                          <a:solidFill>
                            <a:srgbClr val="1B50FF"/>
                          </a:solidFill>
                          <a:latin typeface="Chivo" panose="00000500000000000000" pitchFamily="2" charset="0"/>
                        </a:rPr>
                        <a:t> la découverte</a:t>
                      </a:r>
                      <a:r>
                        <a:rPr lang="fr-FR" sz="1600" b="0" baseline="0" dirty="0" smtClean="0">
                          <a:solidFill>
                            <a:srgbClr val="1B50FF"/>
                          </a:solidFill>
                          <a:latin typeface="Chivo" panose="00000500000000000000" pitchFamily="2" charset="0"/>
                        </a:rPr>
                        <a:t> de la séquence</a:t>
                      </a:r>
                      <a:r>
                        <a:rPr lang="fr-FR" sz="1600" b="0" dirty="0" smtClean="0">
                          <a:solidFill>
                            <a:srgbClr val="1B50FF"/>
                          </a:solidFill>
                          <a:latin typeface="Chivo" panose="00000500000000000000" pitchFamily="2" charset="0"/>
                        </a:rPr>
                        <a:t> (vos</a:t>
                      </a:r>
                      <a:r>
                        <a:rPr lang="fr-FR" sz="1600" b="0" baseline="0" dirty="0" smtClean="0">
                          <a:solidFill>
                            <a:srgbClr val="1B50FF"/>
                          </a:solidFill>
                          <a:latin typeface="Chivo" panose="00000500000000000000" pitchFamily="2" charset="0"/>
                        </a:rPr>
                        <a:t> pré-représentations) </a:t>
                      </a:r>
                      <a:r>
                        <a:rPr lang="fr-FR" sz="1600" b="0" u="sng" baseline="0" dirty="0" smtClean="0">
                          <a:solidFill>
                            <a:srgbClr val="1B50FF"/>
                          </a:solidFill>
                          <a:latin typeface="Chivo" panose="00000500000000000000" pitchFamily="2" charset="0"/>
                        </a:rPr>
                        <a:t>et</a:t>
                      </a:r>
                      <a:r>
                        <a:rPr lang="fr-FR" sz="1600" b="0" baseline="0" dirty="0" smtClean="0">
                          <a:solidFill>
                            <a:srgbClr val="1B50FF"/>
                          </a:solidFill>
                          <a:latin typeface="Chivo" panose="00000500000000000000" pitchFamily="2" charset="0"/>
                        </a:rPr>
                        <a:t> un temps de réflexion </a:t>
                      </a:r>
                      <a:r>
                        <a:rPr lang="fr-FR" sz="1600" b="0" u="sng" baseline="0" dirty="0" smtClean="0">
                          <a:solidFill>
                            <a:srgbClr val="1B50FF"/>
                          </a:solidFill>
                          <a:latin typeface="Chivo" panose="00000500000000000000" pitchFamily="2" charset="0"/>
                        </a:rPr>
                        <a:t>après</a:t>
                      </a:r>
                      <a:r>
                        <a:rPr lang="fr-FR" sz="1600" b="0" baseline="0" dirty="0" smtClean="0">
                          <a:solidFill>
                            <a:srgbClr val="1B50FF"/>
                          </a:solidFill>
                          <a:latin typeface="Chivo" panose="00000500000000000000" pitchFamily="2" charset="0"/>
                        </a:rPr>
                        <a:t> l’apprentissage du contenu (qu’est-ce que vous avez ressenti, appris ?)</a:t>
                      </a:r>
                      <a:endParaRPr lang="fr-FR" sz="1600" b="0" dirty="0">
                        <a:solidFill>
                          <a:srgbClr val="1B50FF"/>
                        </a:solidFill>
                        <a:latin typeface="Chivo" panose="00000500000000000000" pitchFamily="2" charset="0"/>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9846763"/>
                  </a:ext>
                </a:extLst>
              </a:tr>
              <a:tr h="370840">
                <a:tc>
                  <a:txBody>
                    <a:bodyPr/>
                    <a:lstStyle/>
                    <a:p>
                      <a:pPr algn="ctr"/>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u="sng" dirty="0" smtClean="0">
                          <a:solidFill>
                            <a:srgbClr val="1B50FF"/>
                          </a:solidFill>
                          <a:latin typeface="Chivo" panose="00000500000000000000" pitchFamily="2" charset="0"/>
                        </a:rPr>
                        <a:t>Émotion / Corps</a:t>
                      </a:r>
                      <a:r>
                        <a:rPr lang="fr-FR" sz="1600" b="0" dirty="0" smtClean="0">
                          <a:solidFill>
                            <a:srgbClr val="1B50FF"/>
                          </a:solidFill>
                          <a:latin typeface="Chivo" panose="00000500000000000000" pitchFamily="2" charset="0"/>
                        </a:rPr>
                        <a:t> : </a:t>
                      </a:r>
                      <a:r>
                        <a:rPr lang="fr-FR" sz="1600" b="0" baseline="0" dirty="0" smtClean="0">
                          <a:solidFill>
                            <a:srgbClr val="1B50FF"/>
                          </a:solidFill>
                          <a:latin typeface="Chivo" panose="00000500000000000000" pitchFamily="2" charset="0"/>
                        </a:rPr>
                        <a:t>pour une belle mise en condition, </a:t>
                      </a:r>
                      <a:r>
                        <a:rPr lang="fr-FR" sz="1600" b="0" dirty="0" smtClean="0">
                          <a:solidFill>
                            <a:srgbClr val="1B50FF"/>
                          </a:solidFill>
                          <a:latin typeface="Chivo" panose="00000500000000000000" pitchFamily="2" charset="0"/>
                        </a:rPr>
                        <a:t>un temps d’exercices de respiration</a:t>
                      </a:r>
                      <a:r>
                        <a:rPr lang="fr-FR" sz="1600" b="0" baseline="0" dirty="0" smtClean="0">
                          <a:solidFill>
                            <a:srgbClr val="1B50FF"/>
                          </a:solidFill>
                          <a:latin typeface="Chivo" panose="00000500000000000000" pitchFamily="2" charset="0"/>
                        </a:rPr>
                        <a:t> proposé </a:t>
                      </a:r>
                      <a:r>
                        <a:rPr lang="fr-FR" sz="1600" b="0" u="sng" baseline="0" dirty="0" smtClean="0">
                          <a:solidFill>
                            <a:srgbClr val="1B50FF"/>
                          </a:solidFill>
                          <a:latin typeface="Chivo" panose="00000500000000000000" pitchFamily="2" charset="0"/>
                        </a:rPr>
                        <a:t>avant</a:t>
                      </a:r>
                      <a:r>
                        <a:rPr lang="fr-FR" sz="1600" b="0" baseline="0" dirty="0" smtClean="0">
                          <a:solidFill>
                            <a:srgbClr val="1B50FF"/>
                          </a:solidFill>
                          <a:latin typeface="Chivo" panose="00000500000000000000" pitchFamily="2" charset="0"/>
                        </a:rPr>
                        <a:t> et </a:t>
                      </a:r>
                      <a:r>
                        <a:rPr lang="fr-FR" sz="1600" b="0" u="sng" baseline="0" dirty="0" smtClean="0">
                          <a:solidFill>
                            <a:srgbClr val="1B50FF"/>
                          </a:solidFill>
                          <a:latin typeface="Chivo" panose="00000500000000000000" pitchFamily="2" charset="0"/>
                        </a:rPr>
                        <a:t>après</a:t>
                      </a:r>
                      <a:r>
                        <a:rPr lang="fr-FR" sz="1600" b="0" baseline="0" dirty="0" smtClean="0">
                          <a:solidFill>
                            <a:srgbClr val="1B50FF"/>
                          </a:solidFill>
                          <a:latin typeface="Chivo" panose="00000500000000000000" pitchFamily="2" charset="0"/>
                        </a:rPr>
                        <a:t> l’apprentissage</a:t>
                      </a:r>
                      <a:endParaRPr lang="fr-FR" sz="1600" b="0" dirty="0">
                        <a:solidFill>
                          <a:srgbClr val="1B50FF"/>
                        </a:solidFill>
                        <a:latin typeface="Chivo" panose="00000500000000000000" pitchFamily="2" charset="0"/>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0190545"/>
                  </a:ext>
                </a:extLst>
              </a:tr>
              <a:tr h="370840">
                <a:tc>
                  <a:txBody>
                    <a:bodyPr/>
                    <a:lstStyle/>
                    <a:p>
                      <a:pPr algn="ctr"/>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1" u="sng" dirty="0" smtClean="0">
                          <a:solidFill>
                            <a:srgbClr val="1B50FF"/>
                          </a:solidFill>
                          <a:latin typeface="Chivo" panose="00000500000000000000" pitchFamily="2" charset="0"/>
                        </a:rPr>
                        <a:t>Concept</a:t>
                      </a:r>
                      <a:r>
                        <a:rPr lang="fr-FR" sz="1600" b="1" dirty="0" smtClean="0">
                          <a:solidFill>
                            <a:srgbClr val="1B50FF"/>
                          </a:solidFill>
                          <a:latin typeface="Chivo" panose="00000500000000000000" pitchFamily="2" charset="0"/>
                        </a:rPr>
                        <a:t> </a:t>
                      </a:r>
                      <a:r>
                        <a:rPr lang="fr-FR" sz="1600" b="0" dirty="0" smtClean="0">
                          <a:solidFill>
                            <a:srgbClr val="1B50FF"/>
                          </a:solidFill>
                          <a:latin typeface="Chivo" panose="00000500000000000000" pitchFamily="2" charset="0"/>
                        </a:rPr>
                        <a:t>: le contenu</a:t>
                      </a:r>
                      <a:r>
                        <a:rPr lang="fr-FR" sz="1600" b="0" baseline="0" dirty="0" smtClean="0">
                          <a:solidFill>
                            <a:srgbClr val="1B50FF"/>
                          </a:solidFill>
                          <a:latin typeface="Chivo" panose="00000500000000000000" pitchFamily="2" charset="0"/>
                        </a:rPr>
                        <a:t> de la séquence</a:t>
                      </a:r>
                      <a:endParaRPr lang="fr-FR" sz="1600" b="0" dirty="0">
                        <a:solidFill>
                          <a:srgbClr val="1B50FF"/>
                        </a:solidFill>
                        <a:latin typeface="Chivo" panose="00000500000000000000" pitchFamily="2" charset="0"/>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41062"/>
                  </a:ext>
                </a:extLst>
              </a:tr>
              <a:tr h="370840">
                <a:tc>
                  <a:txBody>
                    <a:bodyPr/>
                    <a:lstStyle/>
                    <a:p>
                      <a:pPr algn="ctr"/>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1" u="sng" dirty="0" smtClean="0">
                          <a:solidFill>
                            <a:srgbClr val="1B50FF"/>
                          </a:solidFill>
                          <a:latin typeface="Chivo" panose="00000500000000000000" pitchFamily="2" charset="0"/>
                        </a:rPr>
                        <a:t>Temps d’appropriation</a:t>
                      </a:r>
                      <a:r>
                        <a:rPr lang="fr-FR" sz="1600" b="1" dirty="0" smtClean="0">
                          <a:solidFill>
                            <a:srgbClr val="1B50FF"/>
                          </a:solidFill>
                          <a:latin typeface="Chivo" panose="00000500000000000000" pitchFamily="2" charset="0"/>
                        </a:rPr>
                        <a:t> </a:t>
                      </a:r>
                      <a:r>
                        <a:rPr lang="fr-FR" sz="1600" b="0" dirty="0" smtClean="0">
                          <a:solidFill>
                            <a:srgbClr val="1B50FF"/>
                          </a:solidFill>
                          <a:latin typeface="Chivo" panose="00000500000000000000" pitchFamily="2" charset="0"/>
                        </a:rPr>
                        <a:t>: les exercices</a:t>
                      </a:r>
                      <a:r>
                        <a:rPr lang="fr-FR" sz="1600" b="0" baseline="0" dirty="0" smtClean="0">
                          <a:solidFill>
                            <a:srgbClr val="1B50FF"/>
                          </a:solidFill>
                          <a:latin typeface="Chivo" panose="00000500000000000000" pitchFamily="2" charset="0"/>
                        </a:rPr>
                        <a:t> et leurs corrigés</a:t>
                      </a:r>
                      <a:endParaRPr lang="fr-FR" sz="1600" b="0" dirty="0">
                        <a:solidFill>
                          <a:srgbClr val="1B50FF"/>
                        </a:solidFill>
                        <a:latin typeface="Chivo" panose="00000500000000000000" pitchFamily="2" charset="0"/>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1055140"/>
                  </a:ext>
                </a:extLst>
              </a:tr>
            </a:tbl>
          </a:graphicData>
        </a:graphic>
      </p:graphicFrame>
      <p:sp>
        <p:nvSpPr>
          <p:cNvPr id="18" name="Ellipse 17"/>
          <p:cNvSpPr/>
          <p:nvPr/>
        </p:nvSpPr>
        <p:spPr>
          <a:xfrm>
            <a:off x="2340178" y="2046237"/>
            <a:ext cx="357051" cy="3570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2340177" y="2601010"/>
            <a:ext cx="357051" cy="35705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p:cNvSpPr/>
          <p:nvPr/>
        </p:nvSpPr>
        <p:spPr>
          <a:xfrm>
            <a:off x="2340177" y="3915532"/>
            <a:ext cx="357051" cy="35705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p:cNvSpPr/>
          <p:nvPr/>
        </p:nvSpPr>
        <p:spPr>
          <a:xfrm>
            <a:off x="2336039" y="4713708"/>
            <a:ext cx="357051" cy="35705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p:cNvSpPr/>
          <p:nvPr/>
        </p:nvSpPr>
        <p:spPr>
          <a:xfrm>
            <a:off x="2336039" y="5251956"/>
            <a:ext cx="357051" cy="35705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7351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20</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70340" y="1152823"/>
            <a:ext cx="6668218" cy="4524315"/>
          </a:xfrm>
          <a:prstGeom prst="rect">
            <a:avLst/>
          </a:prstGeom>
        </p:spPr>
        <p:txBody>
          <a:bodyPr wrap="square">
            <a:spAutoFit/>
          </a:bodyPr>
          <a:lstStyle/>
          <a:p>
            <a:pPr algn="just"/>
            <a:r>
              <a:rPr lang="fr-FR" sz="1600" b="1" dirty="0" smtClean="0">
                <a:solidFill>
                  <a:srgbClr val="1B50FF"/>
                </a:solidFill>
                <a:latin typeface="Chivo" panose="00000500000000000000" pitchFamily="2" charset="0"/>
              </a:rPr>
              <a:t>Corrigé</a:t>
            </a:r>
            <a:r>
              <a:rPr lang="fr-FR" sz="1600" dirty="0">
                <a:solidFill>
                  <a:srgbClr val="1B50FF"/>
                </a:solidFill>
                <a:latin typeface="Chivo" panose="00000500000000000000" pitchFamily="2" charset="0"/>
              </a:rPr>
              <a:t> : </a:t>
            </a:r>
            <a:endParaRPr lang="fr-FR" sz="1600" dirty="0" smtClean="0">
              <a:solidFill>
                <a:srgbClr val="1B50FF"/>
              </a:solidFill>
              <a:latin typeface="Chivo" panose="00000500000000000000" pitchFamily="2" charset="0"/>
            </a:endParaRPr>
          </a:p>
          <a:p>
            <a:pPr algn="just"/>
            <a:endParaRPr lang="fr-FR" sz="1600" dirty="0" smtClean="0">
              <a:solidFill>
                <a:srgbClr val="1B50FF"/>
              </a:solidFill>
              <a:latin typeface="Chivo" panose="00000500000000000000" pitchFamily="2" charset="0"/>
            </a:endParaRPr>
          </a:p>
          <a:p>
            <a:pPr algn="just"/>
            <a:r>
              <a:rPr lang="fr-FR" sz="1600" dirty="0" smtClean="0">
                <a:solidFill>
                  <a:srgbClr val="1B50FF"/>
                </a:solidFill>
                <a:latin typeface="Chivo" panose="00000500000000000000" pitchFamily="2" charset="0"/>
              </a:rPr>
              <a:t>L’</a:t>
            </a:r>
            <a:r>
              <a:rPr lang="fr-FR" sz="1600" dirty="0" err="1" smtClean="0">
                <a:solidFill>
                  <a:srgbClr val="1B50FF"/>
                </a:solidFill>
                <a:latin typeface="Chivo" panose="00000500000000000000" pitchFamily="2" charset="0"/>
              </a:rPr>
              <a:t>empowerment</a:t>
            </a:r>
            <a:r>
              <a:rPr lang="fr-FR" sz="1600" dirty="0" smtClean="0">
                <a:solidFill>
                  <a:srgbClr val="1B50FF"/>
                </a:solidFill>
                <a:latin typeface="Chivo" panose="00000500000000000000" pitchFamily="2" charset="0"/>
              </a:rPr>
              <a:t> c’est :</a:t>
            </a:r>
          </a:p>
          <a:p>
            <a:pPr fontAlgn="base"/>
            <a:endParaRPr lang="fr-BE" sz="1600" dirty="0" smtClean="0">
              <a:solidFill>
                <a:srgbClr val="1B50FF"/>
              </a:solidFill>
              <a:latin typeface="Chivo" panose="00000500000000000000" pitchFamily="2" charset="0"/>
            </a:endParaRPr>
          </a:p>
          <a:p>
            <a:pPr fontAlgn="base"/>
            <a:r>
              <a:rPr lang="fr-BE" sz="1600" dirty="0" smtClean="0">
                <a:solidFill>
                  <a:srgbClr val="1B50FF"/>
                </a:solidFill>
                <a:latin typeface="Chivo" panose="00000500000000000000" pitchFamily="2" charset="0"/>
              </a:rPr>
              <a:t>1</a:t>
            </a:r>
            <a:r>
              <a:rPr lang="fr-BE" sz="1600" dirty="0">
                <a:solidFill>
                  <a:srgbClr val="1B50FF"/>
                </a:solidFill>
                <a:latin typeface="Chivo" panose="00000500000000000000" pitchFamily="2" charset="0"/>
              </a:rPr>
              <a:t>. C’est un processus de changement par lequel une personne prend conscience de ce qui est important pour elle-même</a:t>
            </a:r>
            <a:r>
              <a:rPr lang="fr-BE" sz="1600" dirty="0" smtClean="0">
                <a:solidFill>
                  <a:srgbClr val="1B50FF"/>
                </a:solidFill>
                <a:latin typeface="Chivo" panose="00000500000000000000" pitchFamily="2" charset="0"/>
              </a:rPr>
              <a:t>.</a:t>
            </a:r>
            <a:endParaRPr lang="fr-FR" sz="1600" dirty="0">
              <a:solidFill>
                <a:srgbClr val="1B50FF"/>
              </a:solidFill>
              <a:latin typeface="Chivo" panose="00000500000000000000" pitchFamily="2" charset="0"/>
            </a:endParaRPr>
          </a:p>
          <a:p>
            <a:pPr fontAlgn="base"/>
            <a:endParaRPr lang="fr-BE" sz="1600" dirty="0" smtClean="0">
              <a:solidFill>
                <a:srgbClr val="1B50FF"/>
              </a:solidFill>
              <a:latin typeface="Chivo" panose="00000500000000000000" pitchFamily="2" charset="0"/>
            </a:endParaRPr>
          </a:p>
          <a:p>
            <a:pPr fontAlgn="base"/>
            <a:r>
              <a:rPr lang="fr-BE" sz="1600" dirty="0" smtClean="0">
                <a:solidFill>
                  <a:srgbClr val="1B50FF"/>
                </a:solidFill>
                <a:latin typeface="Chivo" panose="00000500000000000000" pitchFamily="2" charset="0"/>
              </a:rPr>
              <a:t>2</a:t>
            </a:r>
            <a:r>
              <a:rPr lang="fr-BE" sz="1600" dirty="0">
                <a:solidFill>
                  <a:srgbClr val="1B50FF"/>
                </a:solidFill>
                <a:latin typeface="Chivo" panose="00000500000000000000" pitchFamily="2" charset="0"/>
              </a:rPr>
              <a:t>. C’est la restauration de la mise en mouvement du pouvoir d’agir de la personne, dans son intérêt supérieur et à partir de sa réalité</a:t>
            </a:r>
            <a:r>
              <a:rPr lang="fr-BE" sz="1600" dirty="0" smtClean="0">
                <a:solidFill>
                  <a:srgbClr val="1B50FF"/>
                </a:solidFill>
                <a:latin typeface="Chivo" panose="00000500000000000000" pitchFamily="2" charset="0"/>
              </a:rPr>
              <a:t>.</a:t>
            </a:r>
            <a:endParaRPr lang="fr-FR" sz="1600" dirty="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a:p>
            <a:pPr algn="just"/>
            <a:r>
              <a:rPr lang="fr-FR" sz="1600" b="1" dirty="0" smtClean="0">
                <a:solidFill>
                  <a:srgbClr val="1B50FF"/>
                </a:solidFill>
                <a:latin typeface="Chivo" panose="00000500000000000000" pitchFamily="2" charset="0"/>
              </a:rPr>
              <a:t>1 </a:t>
            </a:r>
            <a:r>
              <a:rPr lang="fr-FR" sz="1600" b="1" dirty="0">
                <a:solidFill>
                  <a:srgbClr val="1B50FF"/>
                </a:solidFill>
                <a:latin typeface="Chivo" panose="00000500000000000000" pitchFamily="2" charset="0"/>
              </a:rPr>
              <a:t>= </a:t>
            </a:r>
            <a:r>
              <a:rPr lang="fr-FR" sz="1600" b="1" dirty="0" smtClean="0">
                <a:solidFill>
                  <a:srgbClr val="1B50FF"/>
                </a:solidFill>
                <a:latin typeface="Chivo" panose="00000500000000000000" pitchFamily="2" charset="0"/>
              </a:rPr>
              <a:t>V </a:t>
            </a:r>
            <a:r>
              <a:rPr lang="fr-FR" sz="1600" b="1" dirty="0">
                <a:solidFill>
                  <a:srgbClr val="1B50FF"/>
                </a:solidFill>
                <a:latin typeface="Chivo" panose="00000500000000000000" pitchFamily="2" charset="0"/>
              </a:rPr>
              <a:t>/ 2 = </a:t>
            </a:r>
            <a:r>
              <a:rPr lang="fr-FR" sz="1600" b="1" dirty="0" smtClean="0">
                <a:solidFill>
                  <a:srgbClr val="1B50FF"/>
                </a:solidFill>
                <a:latin typeface="Chivo" panose="00000500000000000000" pitchFamily="2" charset="0"/>
              </a:rPr>
              <a:t>V</a:t>
            </a:r>
          </a:p>
          <a:p>
            <a:pPr algn="just"/>
            <a:endParaRPr lang="fr-FR" sz="1600" dirty="0" smtClean="0">
              <a:solidFill>
                <a:srgbClr val="1B50FF"/>
              </a:solidFill>
              <a:latin typeface="Chivo" panose="00000500000000000000" pitchFamily="2" charset="0"/>
            </a:endParaRPr>
          </a:p>
          <a:p>
            <a:pPr algn="just" fontAlgn="base"/>
            <a:r>
              <a:rPr lang="fr-FR" sz="1600" b="1" dirty="0" smtClean="0">
                <a:solidFill>
                  <a:srgbClr val="1B50FF"/>
                </a:solidFill>
                <a:latin typeface="Chivo" panose="00000500000000000000" pitchFamily="2" charset="0"/>
              </a:rPr>
              <a:t>Feedback</a:t>
            </a:r>
            <a:r>
              <a:rPr lang="fr-FR" sz="1600" dirty="0" smtClean="0">
                <a:solidFill>
                  <a:srgbClr val="1B50FF"/>
                </a:solidFill>
                <a:latin typeface="Chivo" panose="00000500000000000000" pitchFamily="2" charset="0"/>
              </a:rPr>
              <a:t> : </a:t>
            </a:r>
            <a:r>
              <a:rPr lang="fr-BE" sz="1600" dirty="0" smtClean="0">
                <a:solidFill>
                  <a:srgbClr val="1B50FF"/>
                </a:solidFill>
                <a:latin typeface="Chivo" panose="00000500000000000000" pitchFamily="2" charset="0"/>
              </a:rPr>
              <a:t>L’</a:t>
            </a:r>
            <a:r>
              <a:rPr lang="fr-BE" sz="1600" dirty="0" err="1" smtClean="0">
                <a:solidFill>
                  <a:srgbClr val="1B50FF"/>
                </a:solidFill>
                <a:latin typeface="Chivo" panose="00000500000000000000" pitchFamily="2" charset="0"/>
              </a:rPr>
              <a:t>empowerment</a:t>
            </a:r>
            <a:r>
              <a:rPr lang="fr-BE" sz="1600" dirty="0" smtClean="0">
                <a:solidFill>
                  <a:srgbClr val="1B50FF"/>
                </a:solidFill>
                <a:latin typeface="Chivo" panose="00000500000000000000" pitchFamily="2" charset="0"/>
              </a:rPr>
              <a:t> </a:t>
            </a:r>
            <a:r>
              <a:rPr lang="fr-BE" sz="1600" dirty="0">
                <a:solidFill>
                  <a:srgbClr val="1B50FF"/>
                </a:solidFill>
                <a:latin typeface="Chivo" panose="00000500000000000000" pitchFamily="2" charset="0"/>
              </a:rPr>
              <a:t>selon CHANGE OF VIEW réunit ces deux affirmations. L’</a:t>
            </a:r>
            <a:r>
              <a:rPr lang="fr-BE" sz="1600" dirty="0" err="1">
                <a:solidFill>
                  <a:srgbClr val="1B50FF"/>
                </a:solidFill>
                <a:latin typeface="Chivo" panose="00000500000000000000" pitchFamily="2" charset="0"/>
              </a:rPr>
              <a:t>empowerment</a:t>
            </a:r>
            <a:r>
              <a:rPr lang="fr-BE" sz="1600" dirty="0">
                <a:solidFill>
                  <a:srgbClr val="1B50FF"/>
                </a:solidFill>
                <a:latin typeface="Chivo" panose="00000500000000000000" pitchFamily="2" charset="0"/>
              </a:rPr>
              <a:t> est un processus de changement par lequel une personne prend conscience de ce qui est important pour elle-même et restaure la mise en mouvement de son pouvoir d’agir, dans son intérêt supérieur et à partir de sa réalité.</a:t>
            </a:r>
            <a:endParaRPr lang="fr-FR" sz="1600" dirty="0">
              <a:solidFill>
                <a:srgbClr val="1B50FF"/>
              </a:solidFill>
              <a:latin typeface="Chivo" panose="00000500000000000000" pitchFamily="2" charset="0"/>
            </a:endParaRPr>
          </a:p>
          <a:p>
            <a:pPr marL="285750" lvl="0" indent="-285750" fontAlgn="base">
              <a:buFontTx/>
              <a:buChar char="-"/>
            </a:pPr>
            <a:endParaRPr lang="fr-FR" sz="1600" dirty="0">
              <a:solidFill>
                <a:srgbClr val="1B50FF"/>
              </a:solidFill>
              <a:latin typeface="Chivo" panose="00000500000000000000" pitchFamily="2" charset="0"/>
            </a:endParaRPr>
          </a:p>
        </p:txBody>
      </p:sp>
    </p:spTree>
    <p:extLst>
      <p:ext uri="{BB962C8B-B14F-4D97-AF65-F5344CB8AC3E}">
        <p14:creationId xmlns:p14="http://schemas.microsoft.com/office/powerpoint/2010/main" val="305683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4" end="4"/>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3">
                                            <p:txEl>
                                              <p:pRg st="6" end="6"/>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Effect transition="in" filter="fade">
                                      <p:cBhvr>
                                        <p:cTn id="15" dur="500"/>
                                        <p:tgtEl>
                                          <p:spTgt spid="3">
                                            <p:txEl>
                                              <p:pRg st="8" end="8"/>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10" end="10"/>
                                            </p:txEl>
                                          </p:spTgt>
                                        </p:tgtEl>
                                        <p:attrNameLst>
                                          <p:attrName>style.visibility</p:attrName>
                                        </p:attrNameLst>
                                      </p:cBhvr>
                                      <p:to>
                                        <p:strVal val="visible"/>
                                      </p:to>
                                    </p:set>
                                    <p:animEffect transition="in" filter="fade">
                                      <p:cBhvr>
                                        <p:cTn id="2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21</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70340" y="1152823"/>
            <a:ext cx="6668218" cy="6524863"/>
          </a:xfrm>
          <a:prstGeom prst="rect">
            <a:avLst/>
          </a:prstGeom>
        </p:spPr>
        <p:txBody>
          <a:bodyPr wrap="square">
            <a:spAutoFit/>
          </a:bodyPr>
          <a:lstStyle/>
          <a:p>
            <a:pPr algn="just"/>
            <a:r>
              <a:rPr lang="fr-FR" b="1" dirty="0">
                <a:solidFill>
                  <a:srgbClr val="4EFFB0"/>
                </a:solidFill>
                <a:latin typeface="Chivo" panose="00000500000000000000" pitchFamily="2" charset="0"/>
              </a:rPr>
              <a:t>4</a:t>
            </a:r>
            <a:r>
              <a:rPr lang="fr-FR" b="1" dirty="0" smtClean="0">
                <a:solidFill>
                  <a:srgbClr val="4EFFB0"/>
                </a:solidFill>
                <a:latin typeface="Chivo" panose="00000500000000000000" pitchFamily="2" charset="0"/>
              </a:rPr>
              <a:t>. </a:t>
            </a:r>
            <a:r>
              <a:rPr lang="fr-FR" b="1" dirty="0">
                <a:solidFill>
                  <a:srgbClr val="4EFFB0"/>
                </a:solidFill>
                <a:latin typeface="Chivo" panose="00000500000000000000" pitchFamily="2" charset="0"/>
              </a:rPr>
              <a:t>Exercice </a:t>
            </a:r>
            <a:r>
              <a:rPr lang="fr-FR" b="1" dirty="0" smtClean="0">
                <a:solidFill>
                  <a:srgbClr val="4EFFB0"/>
                </a:solidFill>
                <a:latin typeface="Chivo" panose="00000500000000000000" pitchFamily="2" charset="0"/>
              </a:rPr>
              <a:t>n°4</a:t>
            </a:r>
          </a:p>
          <a:p>
            <a:pPr algn="just"/>
            <a:endParaRPr lang="fr-FR" sz="1600" dirty="0">
              <a:solidFill>
                <a:srgbClr val="1B50FF"/>
              </a:solidFill>
              <a:latin typeface="Chivo" panose="00000500000000000000" pitchFamily="2" charset="0"/>
            </a:endParaRPr>
          </a:p>
          <a:p>
            <a:pPr algn="just"/>
            <a:r>
              <a:rPr lang="fr-FR" sz="1600" b="1" dirty="0">
                <a:solidFill>
                  <a:srgbClr val="1B50FF"/>
                </a:solidFill>
                <a:latin typeface="Chivo" panose="00000500000000000000" pitchFamily="2" charset="0"/>
              </a:rPr>
              <a:t>Consigne</a:t>
            </a:r>
            <a:r>
              <a:rPr lang="fr-FR" sz="1600" dirty="0">
                <a:solidFill>
                  <a:srgbClr val="1B50FF"/>
                </a:solidFill>
                <a:latin typeface="Chivo" panose="00000500000000000000" pitchFamily="2" charset="0"/>
              </a:rPr>
              <a:t> </a:t>
            </a:r>
            <a:r>
              <a:rPr lang="fr-FR" sz="1600" dirty="0" smtClean="0">
                <a:solidFill>
                  <a:srgbClr val="1B50FF"/>
                </a:solidFill>
                <a:latin typeface="Chivo" panose="00000500000000000000" pitchFamily="2" charset="0"/>
              </a:rPr>
              <a:t>:</a:t>
            </a:r>
            <a:r>
              <a:rPr lang="fr-FR" sz="1600" dirty="0">
                <a:solidFill>
                  <a:srgbClr val="1B50FF"/>
                </a:solidFill>
                <a:latin typeface="Chivo" panose="00000500000000000000" pitchFamily="2" charset="0"/>
              </a:rPr>
              <a:t> </a:t>
            </a:r>
            <a:r>
              <a:rPr lang="fr-BE" sz="1600" dirty="0" smtClean="0">
                <a:solidFill>
                  <a:srgbClr val="1B50FF"/>
                </a:solidFill>
                <a:latin typeface="Chivo" panose="00000500000000000000" pitchFamily="2" charset="0"/>
              </a:rPr>
              <a:t>Reliez </a:t>
            </a:r>
            <a:r>
              <a:rPr lang="fr-BE" sz="1600" dirty="0">
                <a:solidFill>
                  <a:srgbClr val="1B50FF"/>
                </a:solidFill>
                <a:latin typeface="Chivo" panose="00000500000000000000" pitchFamily="2" charset="0"/>
              </a:rPr>
              <a:t>chacune des trois étapes de prise de conscience par lesquelles passe le cheminement intérieur de la personne vers un agir transformateur (1, 2, 3), avec l’action appropriée que l’accompagnateur pourrait effectuer envers la personne accompagnée (A, B, C</a:t>
            </a:r>
            <a:r>
              <a:rPr lang="fr-BE" sz="1600" dirty="0" smtClean="0">
                <a:solidFill>
                  <a:srgbClr val="1B50FF"/>
                </a:solidFill>
                <a:latin typeface="Chivo" panose="00000500000000000000" pitchFamily="2" charset="0"/>
              </a:rPr>
              <a:t>).</a:t>
            </a:r>
            <a:endParaRPr lang="fr-FR" sz="1600" dirty="0">
              <a:solidFill>
                <a:srgbClr val="1B50FF"/>
              </a:solidFill>
              <a:latin typeface="Chivo" panose="00000500000000000000" pitchFamily="2" charset="0"/>
            </a:endParaRPr>
          </a:p>
          <a:p>
            <a:pPr algn="just"/>
            <a:endParaRPr lang="fr-BE" sz="1600" dirty="0" smtClean="0">
              <a:solidFill>
                <a:srgbClr val="1B50FF"/>
              </a:solidFill>
              <a:latin typeface="Chivo" panose="00000500000000000000" pitchFamily="2" charset="0"/>
            </a:endParaRPr>
          </a:p>
          <a:p>
            <a:pPr fontAlgn="base"/>
            <a:r>
              <a:rPr lang="fr-BE" sz="1600" dirty="0" smtClean="0">
                <a:solidFill>
                  <a:srgbClr val="1B50FF"/>
                </a:solidFill>
                <a:latin typeface="Chivo" panose="00000500000000000000" pitchFamily="2" charset="0"/>
              </a:rPr>
              <a:t>Etapes</a:t>
            </a:r>
            <a:r>
              <a:rPr lang="fr-BE" sz="1600" dirty="0">
                <a:solidFill>
                  <a:srgbClr val="1B50FF"/>
                </a:solidFill>
                <a:latin typeface="Chivo" panose="00000500000000000000" pitchFamily="2" charset="0"/>
              </a:rPr>
              <a:t> :</a:t>
            </a:r>
            <a:endParaRPr lang="fr-FR" sz="1600" dirty="0">
              <a:solidFill>
                <a:srgbClr val="1B50FF"/>
              </a:solidFill>
              <a:latin typeface="Chivo" panose="00000500000000000000" pitchFamily="2" charset="0"/>
            </a:endParaRPr>
          </a:p>
          <a:p>
            <a:pPr fontAlgn="base"/>
            <a:r>
              <a:rPr lang="fr-BE" sz="1600" dirty="0">
                <a:solidFill>
                  <a:srgbClr val="1B50FF"/>
                </a:solidFill>
                <a:latin typeface="Chivo" panose="00000500000000000000" pitchFamily="2" charset="0"/>
              </a:rPr>
              <a:t>1</a:t>
            </a:r>
            <a:r>
              <a:rPr lang="fr-BE" sz="1600" dirty="0" smtClean="0">
                <a:solidFill>
                  <a:srgbClr val="1B50FF"/>
                </a:solidFill>
                <a:latin typeface="Chivo" panose="00000500000000000000" pitchFamily="2" charset="0"/>
              </a:rPr>
              <a:t>. L’étape </a:t>
            </a:r>
            <a:r>
              <a:rPr lang="fr-BE" sz="1600" dirty="0">
                <a:solidFill>
                  <a:srgbClr val="1B50FF"/>
                </a:solidFill>
                <a:latin typeface="Chivo" panose="00000500000000000000" pitchFamily="2" charset="0"/>
              </a:rPr>
              <a:t>« constat »</a:t>
            </a:r>
            <a:endParaRPr lang="fr-FR" sz="1600" dirty="0">
              <a:solidFill>
                <a:srgbClr val="1B50FF"/>
              </a:solidFill>
              <a:latin typeface="Chivo" panose="00000500000000000000" pitchFamily="2" charset="0"/>
            </a:endParaRPr>
          </a:p>
          <a:p>
            <a:pPr fontAlgn="base"/>
            <a:r>
              <a:rPr lang="fr-BE" sz="1600" dirty="0">
                <a:solidFill>
                  <a:srgbClr val="1B50FF"/>
                </a:solidFill>
                <a:latin typeface="Chivo" panose="00000500000000000000" pitchFamily="2" charset="0"/>
              </a:rPr>
              <a:t>2</a:t>
            </a:r>
            <a:r>
              <a:rPr lang="fr-BE" sz="1600" dirty="0" smtClean="0">
                <a:solidFill>
                  <a:srgbClr val="1B50FF"/>
                </a:solidFill>
                <a:latin typeface="Chivo" panose="00000500000000000000" pitchFamily="2" charset="0"/>
              </a:rPr>
              <a:t>. L’étape </a:t>
            </a:r>
            <a:r>
              <a:rPr lang="fr-BE" sz="1600" dirty="0">
                <a:solidFill>
                  <a:srgbClr val="1B50FF"/>
                </a:solidFill>
                <a:latin typeface="Chivo" panose="00000500000000000000" pitchFamily="2" charset="0"/>
              </a:rPr>
              <a:t>« choix »</a:t>
            </a:r>
            <a:endParaRPr lang="fr-FR" sz="1600" dirty="0">
              <a:solidFill>
                <a:srgbClr val="1B50FF"/>
              </a:solidFill>
              <a:latin typeface="Chivo" panose="00000500000000000000" pitchFamily="2" charset="0"/>
            </a:endParaRPr>
          </a:p>
          <a:p>
            <a:pPr fontAlgn="base"/>
            <a:r>
              <a:rPr lang="fr-BE" sz="1600" dirty="0">
                <a:solidFill>
                  <a:srgbClr val="1B50FF"/>
                </a:solidFill>
                <a:latin typeface="Chivo" panose="00000500000000000000" pitchFamily="2" charset="0"/>
              </a:rPr>
              <a:t>3</a:t>
            </a:r>
            <a:r>
              <a:rPr lang="fr-BE" sz="1600" dirty="0" smtClean="0">
                <a:solidFill>
                  <a:srgbClr val="1B50FF"/>
                </a:solidFill>
                <a:latin typeface="Chivo" panose="00000500000000000000" pitchFamily="2" charset="0"/>
              </a:rPr>
              <a:t>. L’étape </a:t>
            </a:r>
            <a:r>
              <a:rPr lang="fr-BE" sz="1600" dirty="0">
                <a:solidFill>
                  <a:srgbClr val="1B50FF"/>
                </a:solidFill>
                <a:latin typeface="Chivo" panose="00000500000000000000" pitchFamily="2" charset="0"/>
              </a:rPr>
              <a:t>« action »</a:t>
            </a:r>
            <a:endParaRPr lang="fr-FR" sz="1600" dirty="0">
              <a:solidFill>
                <a:srgbClr val="1B50FF"/>
              </a:solidFill>
              <a:latin typeface="Chivo" panose="00000500000000000000" pitchFamily="2" charset="0"/>
            </a:endParaRPr>
          </a:p>
          <a:p>
            <a:pPr fontAlgn="base"/>
            <a:endParaRPr lang="fr-FR" sz="1600" dirty="0">
              <a:solidFill>
                <a:srgbClr val="1B50FF"/>
              </a:solidFill>
              <a:latin typeface="Chivo" panose="00000500000000000000" pitchFamily="2" charset="0"/>
            </a:endParaRPr>
          </a:p>
          <a:p>
            <a:pPr fontAlgn="base"/>
            <a:r>
              <a:rPr lang="fr-BE" sz="1600" dirty="0">
                <a:solidFill>
                  <a:srgbClr val="1B50FF"/>
                </a:solidFill>
                <a:latin typeface="Chivo" panose="00000500000000000000" pitchFamily="2" charset="0"/>
              </a:rPr>
              <a:t>Actions de l’accompagnateur :</a:t>
            </a:r>
            <a:endParaRPr lang="fr-FR" sz="1600" dirty="0">
              <a:solidFill>
                <a:srgbClr val="1B50FF"/>
              </a:solidFill>
              <a:latin typeface="Chivo" panose="00000500000000000000" pitchFamily="2" charset="0"/>
            </a:endParaRPr>
          </a:p>
          <a:p>
            <a:pPr fontAlgn="base"/>
            <a:r>
              <a:rPr lang="fr-BE" sz="1600" dirty="0" smtClean="0">
                <a:solidFill>
                  <a:srgbClr val="1B50FF"/>
                </a:solidFill>
                <a:latin typeface="Chivo" panose="00000500000000000000" pitchFamily="2" charset="0"/>
              </a:rPr>
              <a:t>A = </a:t>
            </a:r>
            <a:r>
              <a:rPr lang="fr-BE" sz="1600" dirty="0">
                <a:solidFill>
                  <a:srgbClr val="1B50FF"/>
                </a:solidFill>
                <a:latin typeface="Chivo" panose="00000500000000000000" pitchFamily="2" charset="0"/>
              </a:rPr>
              <a:t>Lors de cette étape, l’accompagnateur peut assister la personne à se positionner et à conscientiser cette faculté de choix en identifiant de nouvelles issues.</a:t>
            </a:r>
            <a:endParaRPr lang="fr-FR" sz="1600" dirty="0">
              <a:solidFill>
                <a:srgbClr val="1B50FF"/>
              </a:solidFill>
              <a:latin typeface="Chivo" panose="00000500000000000000" pitchFamily="2" charset="0"/>
            </a:endParaRPr>
          </a:p>
          <a:p>
            <a:pPr fontAlgn="base"/>
            <a:r>
              <a:rPr lang="fr-BE" sz="1600" dirty="0" smtClean="0">
                <a:solidFill>
                  <a:srgbClr val="1B50FF"/>
                </a:solidFill>
                <a:latin typeface="Chivo" panose="00000500000000000000" pitchFamily="2" charset="0"/>
              </a:rPr>
              <a:t>B = </a:t>
            </a:r>
            <a:r>
              <a:rPr lang="fr-BE" sz="1600" dirty="0">
                <a:solidFill>
                  <a:srgbClr val="1B50FF"/>
                </a:solidFill>
                <a:latin typeface="Chivo" panose="00000500000000000000" pitchFamily="2" charset="0"/>
              </a:rPr>
              <a:t>Lors de cette étape, l’accompagnateur pourra aider la personne à reconnaitre ses ressources, ses capacités, ses talents et les savoirs issus de son expérience, pour en faire émerger la mise en mouvement souhaitée.</a:t>
            </a:r>
            <a:endParaRPr lang="fr-FR" sz="1600" dirty="0">
              <a:solidFill>
                <a:srgbClr val="1B50FF"/>
              </a:solidFill>
              <a:latin typeface="Chivo" panose="00000500000000000000" pitchFamily="2" charset="0"/>
            </a:endParaRPr>
          </a:p>
          <a:p>
            <a:pPr fontAlgn="base"/>
            <a:r>
              <a:rPr lang="fr-BE" sz="1600" dirty="0" smtClean="0">
                <a:solidFill>
                  <a:srgbClr val="1B50FF"/>
                </a:solidFill>
                <a:latin typeface="Chivo" panose="00000500000000000000" pitchFamily="2" charset="0"/>
              </a:rPr>
              <a:t>C = </a:t>
            </a:r>
            <a:r>
              <a:rPr lang="fr-BE" sz="1600" dirty="0">
                <a:solidFill>
                  <a:srgbClr val="1B50FF"/>
                </a:solidFill>
                <a:latin typeface="Chivo" panose="00000500000000000000" pitchFamily="2" charset="0"/>
              </a:rPr>
              <a:t>Lors de cette étape, l’accompagnateur pourra, si besoin, amener la personne à faire le point sur elle-même.</a:t>
            </a:r>
            <a:endParaRPr lang="fr-FR" sz="1600" dirty="0">
              <a:solidFill>
                <a:srgbClr val="1B50FF"/>
              </a:solidFill>
              <a:latin typeface="Chivo" panose="00000500000000000000" pitchFamily="2" charset="0"/>
            </a:endParaRPr>
          </a:p>
          <a:p>
            <a:pPr fontAlgn="base"/>
            <a:endParaRPr lang="fr-FR" sz="1600" dirty="0">
              <a:solidFill>
                <a:srgbClr val="1B50FF"/>
              </a:solidFill>
              <a:latin typeface="Chivo" panose="00000500000000000000" pitchFamily="2" charset="0"/>
            </a:endParaRPr>
          </a:p>
          <a:p>
            <a:pPr algn="just" fontAlgn="base"/>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p:txBody>
      </p:sp>
    </p:spTree>
    <p:extLst>
      <p:ext uri="{BB962C8B-B14F-4D97-AF65-F5344CB8AC3E}">
        <p14:creationId xmlns:p14="http://schemas.microsoft.com/office/powerpoint/2010/main" val="13004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500"/>
                                        <p:tgtEl>
                                          <p:spTgt spid="3">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fade">
                                      <p:cBhvr>
                                        <p:cTn id="5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22</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70340" y="1152823"/>
            <a:ext cx="6668218" cy="4278094"/>
          </a:xfrm>
          <a:prstGeom prst="rect">
            <a:avLst/>
          </a:prstGeom>
        </p:spPr>
        <p:txBody>
          <a:bodyPr wrap="square">
            <a:spAutoFit/>
          </a:bodyPr>
          <a:lstStyle/>
          <a:p>
            <a:pPr algn="just"/>
            <a:r>
              <a:rPr lang="fr-FR" sz="1600" b="1" dirty="0" smtClean="0">
                <a:solidFill>
                  <a:srgbClr val="1B50FF"/>
                </a:solidFill>
                <a:latin typeface="Chivo" panose="00000500000000000000" pitchFamily="2" charset="0"/>
              </a:rPr>
              <a:t>Corrigé</a:t>
            </a:r>
            <a:r>
              <a:rPr lang="fr-FR" sz="1600" dirty="0">
                <a:solidFill>
                  <a:srgbClr val="1B50FF"/>
                </a:solidFill>
                <a:latin typeface="Chivo" panose="00000500000000000000" pitchFamily="2" charset="0"/>
              </a:rPr>
              <a:t> : </a:t>
            </a:r>
          </a:p>
          <a:p>
            <a:pPr fontAlgn="base"/>
            <a:endParaRPr lang="fr-BE" sz="1600" dirty="0" smtClean="0">
              <a:solidFill>
                <a:srgbClr val="1B50FF"/>
              </a:solidFill>
              <a:latin typeface="Chivo" panose="00000500000000000000" pitchFamily="2" charset="0"/>
            </a:endParaRPr>
          </a:p>
          <a:p>
            <a:pPr fontAlgn="base"/>
            <a:r>
              <a:rPr lang="fr-BE" sz="1600" dirty="0" smtClean="0">
                <a:solidFill>
                  <a:srgbClr val="1B50FF"/>
                </a:solidFill>
                <a:latin typeface="Chivo" panose="00000500000000000000" pitchFamily="2" charset="0"/>
              </a:rPr>
              <a:t>A </a:t>
            </a:r>
            <a:r>
              <a:rPr lang="fr-BE" sz="1600" dirty="0">
                <a:solidFill>
                  <a:srgbClr val="1B50FF"/>
                </a:solidFill>
                <a:latin typeface="Chivo" panose="00000500000000000000" pitchFamily="2" charset="0"/>
              </a:rPr>
              <a:t>= Lors de cette étape, l’accompagnateur peut assister la personne à se positionner et à conscientiser cette faculté de choix en identifiant de nouvelles issues.</a:t>
            </a:r>
            <a:endParaRPr lang="fr-FR" sz="1600" dirty="0">
              <a:solidFill>
                <a:srgbClr val="1B50FF"/>
              </a:solidFill>
              <a:latin typeface="Chivo" panose="00000500000000000000" pitchFamily="2" charset="0"/>
            </a:endParaRPr>
          </a:p>
          <a:p>
            <a:pPr fontAlgn="base"/>
            <a:endParaRPr lang="fr-BE" sz="1600" dirty="0" smtClean="0">
              <a:solidFill>
                <a:srgbClr val="1B50FF"/>
              </a:solidFill>
              <a:latin typeface="Chivo" panose="00000500000000000000" pitchFamily="2" charset="0"/>
            </a:endParaRPr>
          </a:p>
          <a:p>
            <a:pPr fontAlgn="base"/>
            <a:r>
              <a:rPr lang="fr-BE" sz="1600" dirty="0" smtClean="0">
                <a:solidFill>
                  <a:srgbClr val="1B50FF"/>
                </a:solidFill>
                <a:latin typeface="Chivo" panose="00000500000000000000" pitchFamily="2" charset="0"/>
              </a:rPr>
              <a:t>B </a:t>
            </a:r>
            <a:r>
              <a:rPr lang="fr-BE" sz="1600" dirty="0">
                <a:solidFill>
                  <a:srgbClr val="1B50FF"/>
                </a:solidFill>
                <a:latin typeface="Chivo" panose="00000500000000000000" pitchFamily="2" charset="0"/>
              </a:rPr>
              <a:t>= Lors de cette étape, l’accompagnateur pourra aider la personne à reconnaitre ses ressources, ses capacités, ses talents et les savoirs issus de son expérience, pour en faire émerger la mise en mouvement souhaitée.</a:t>
            </a:r>
            <a:endParaRPr lang="fr-FR" sz="1600" dirty="0">
              <a:solidFill>
                <a:srgbClr val="1B50FF"/>
              </a:solidFill>
              <a:latin typeface="Chivo" panose="00000500000000000000" pitchFamily="2" charset="0"/>
            </a:endParaRPr>
          </a:p>
          <a:p>
            <a:pPr fontAlgn="base"/>
            <a:endParaRPr lang="fr-BE" sz="1600" dirty="0" smtClean="0">
              <a:solidFill>
                <a:srgbClr val="1B50FF"/>
              </a:solidFill>
              <a:latin typeface="Chivo" panose="00000500000000000000" pitchFamily="2" charset="0"/>
            </a:endParaRPr>
          </a:p>
          <a:p>
            <a:pPr fontAlgn="base"/>
            <a:r>
              <a:rPr lang="fr-BE" sz="1600" dirty="0" smtClean="0">
                <a:solidFill>
                  <a:srgbClr val="1B50FF"/>
                </a:solidFill>
                <a:latin typeface="Chivo" panose="00000500000000000000" pitchFamily="2" charset="0"/>
              </a:rPr>
              <a:t>C </a:t>
            </a:r>
            <a:r>
              <a:rPr lang="fr-BE" sz="1600" dirty="0">
                <a:solidFill>
                  <a:srgbClr val="1B50FF"/>
                </a:solidFill>
                <a:latin typeface="Chivo" panose="00000500000000000000" pitchFamily="2" charset="0"/>
              </a:rPr>
              <a:t>= Lors de cette étape, l’accompagnateur pourra, si besoin, amener la personne à faire le point sur elle-même.</a:t>
            </a:r>
            <a:endParaRPr lang="fr-FR" sz="1600" dirty="0">
              <a:solidFill>
                <a:srgbClr val="1B50FF"/>
              </a:solidFill>
              <a:latin typeface="Chivo" panose="00000500000000000000" pitchFamily="2" charset="0"/>
            </a:endParaRPr>
          </a:p>
          <a:p>
            <a:pPr algn="just"/>
            <a:endParaRPr lang="fr-FR" sz="1600" b="1" dirty="0" smtClean="0">
              <a:solidFill>
                <a:srgbClr val="1B50FF"/>
              </a:solidFill>
              <a:latin typeface="Chivo" panose="00000500000000000000" pitchFamily="2" charset="0"/>
            </a:endParaRPr>
          </a:p>
          <a:p>
            <a:pPr algn="just"/>
            <a:r>
              <a:rPr lang="fr-FR" sz="1600" b="1" dirty="0">
                <a:solidFill>
                  <a:srgbClr val="1B50FF"/>
                </a:solidFill>
                <a:latin typeface="Chivo" panose="00000500000000000000" pitchFamily="2" charset="0"/>
              </a:rPr>
              <a:t>1 = </a:t>
            </a:r>
            <a:r>
              <a:rPr lang="fr-FR" sz="1600" b="1" dirty="0" smtClean="0">
                <a:solidFill>
                  <a:srgbClr val="1B50FF"/>
                </a:solidFill>
                <a:latin typeface="Chivo" panose="00000500000000000000" pitchFamily="2" charset="0"/>
              </a:rPr>
              <a:t>C </a:t>
            </a:r>
            <a:r>
              <a:rPr lang="fr-FR" sz="1600" b="1" dirty="0">
                <a:solidFill>
                  <a:srgbClr val="1B50FF"/>
                </a:solidFill>
                <a:latin typeface="Chivo" panose="00000500000000000000" pitchFamily="2" charset="0"/>
              </a:rPr>
              <a:t>/ 2 = </a:t>
            </a:r>
            <a:r>
              <a:rPr lang="fr-FR" sz="1600" b="1" dirty="0" smtClean="0">
                <a:solidFill>
                  <a:srgbClr val="1B50FF"/>
                </a:solidFill>
                <a:latin typeface="Chivo" panose="00000500000000000000" pitchFamily="2" charset="0"/>
              </a:rPr>
              <a:t>A / 3 = B</a:t>
            </a:r>
            <a:endParaRPr lang="fr-FR" sz="1600" b="1" dirty="0">
              <a:solidFill>
                <a:srgbClr val="1B50FF"/>
              </a:solidFill>
              <a:latin typeface="Chivo" panose="00000500000000000000" pitchFamily="2" charset="0"/>
            </a:endParaRPr>
          </a:p>
          <a:p>
            <a:pPr algn="just"/>
            <a:endParaRPr lang="fr-FR" sz="1600" dirty="0" smtClean="0">
              <a:solidFill>
                <a:srgbClr val="1B50FF"/>
              </a:solidFill>
              <a:latin typeface="Chivo" panose="00000500000000000000" pitchFamily="2" charset="0"/>
            </a:endParaRPr>
          </a:p>
          <a:p>
            <a:pPr lvl="0" fontAlgn="base"/>
            <a:endParaRPr lang="fr-FR" sz="1600" dirty="0">
              <a:solidFill>
                <a:srgbClr val="1B50FF"/>
              </a:solidFill>
              <a:latin typeface="Chivo" panose="00000500000000000000" pitchFamily="2" charset="0"/>
            </a:endParaRPr>
          </a:p>
        </p:txBody>
      </p:sp>
      <p:sp>
        <p:nvSpPr>
          <p:cNvPr id="4" name="ZoneTexte 3"/>
          <p:cNvSpPr txBox="1"/>
          <p:nvPr/>
        </p:nvSpPr>
        <p:spPr>
          <a:xfrm>
            <a:off x="4413847" y="3409405"/>
            <a:ext cx="1018903" cy="338554"/>
          </a:xfrm>
          <a:prstGeom prst="rect">
            <a:avLst/>
          </a:prstGeom>
          <a:solidFill>
            <a:srgbClr val="4EFFB0"/>
          </a:solidFill>
        </p:spPr>
        <p:txBody>
          <a:bodyPr wrap="square" rtlCol="0">
            <a:spAutoFit/>
          </a:bodyPr>
          <a:lstStyle/>
          <a:p>
            <a:pPr algn="ctr"/>
            <a:r>
              <a:rPr lang="fr-FR" sz="1600" dirty="0" smtClean="0">
                <a:solidFill>
                  <a:srgbClr val="1B50FF"/>
                </a:solidFill>
                <a:latin typeface="Chivo" panose="00000500000000000000" pitchFamily="2" charset="0"/>
              </a:rPr>
              <a:t>Etape 3</a:t>
            </a:r>
            <a:endParaRPr lang="fr-FR" sz="1600" dirty="0">
              <a:solidFill>
                <a:srgbClr val="1B50FF"/>
              </a:solidFill>
              <a:latin typeface="Chivo" panose="00000500000000000000" pitchFamily="2" charset="0"/>
            </a:endParaRPr>
          </a:p>
        </p:txBody>
      </p:sp>
      <p:sp>
        <p:nvSpPr>
          <p:cNvPr id="6" name="ZoneTexte 5"/>
          <p:cNvSpPr txBox="1"/>
          <p:nvPr/>
        </p:nvSpPr>
        <p:spPr>
          <a:xfrm>
            <a:off x="7056119" y="4175759"/>
            <a:ext cx="1018903" cy="338554"/>
          </a:xfrm>
          <a:prstGeom prst="rect">
            <a:avLst/>
          </a:prstGeom>
          <a:solidFill>
            <a:srgbClr val="4EFFB0"/>
          </a:solidFill>
        </p:spPr>
        <p:txBody>
          <a:bodyPr wrap="square" rtlCol="0">
            <a:spAutoFit/>
          </a:bodyPr>
          <a:lstStyle/>
          <a:p>
            <a:pPr algn="ctr"/>
            <a:r>
              <a:rPr lang="fr-FR" sz="1600" dirty="0" smtClean="0">
                <a:solidFill>
                  <a:srgbClr val="1B50FF"/>
                </a:solidFill>
                <a:latin typeface="Chivo" panose="00000500000000000000" pitchFamily="2" charset="0"/>
              </a:rPr>
              <a:t>Etape 1</a:t>
            </a:r>
            <a:endParaRPr lang="fr-FR" sz="1600" dirty="0">
              <a:solidFill>
                <a:srgbClr val="1B50FF"/>
              </a:solidFill>
              <a:latin typeface="Chivo" panose="00000500000000000000" pitchFamily="2" charset="0"/>
            </a:endParaRPr>
          </a:p>
        </p:txBody>
      </p:sp>
      <p:sp>
        <p:nvSpPr>
          <p:cNvPr id="8" name="ZoneTexte 7"/>
          <p:cNvSpPr txBox="1"/>
          <p:nvPr/>
        </p:nvSpPr>
        <p:spPr>
          <a:xfrm>
            <a:off x="5587329" y="2217263"/>
            <a:ext cx="1018903" cy="338554"/>
          </a:xfrm>
          <a:prstGeom prst="rect">
            <a:avLst/>
          </a:prstGeom>
          <a:solidFill>
            <a:srgbClr val="4EFFB0"/>
          </a:solidFill>
        </p:spPr>
        <p:txBody>
          <a:bodyPr wrap="square" rtlCol="0">
            <a:spAutoFit/>
          </a:bodyPr>
          <a:lstStyle/>
          <a:p>
            <a:pPr algn="ctr"/>
            <a:r>
              <a:rPr lang="fr-FR" sz="1600" dirty="0" smtClean="0">
                <a:solidFill>
                  <a:srgbClr val="1B50FF"/>
                </a:solidFill>
                <a:latin typeface="Chivo" panose="00000500000000000000" pitchFamily="2" charset="0"/>
              </a:rPr>
              <a:t>Etape 2</a:t>
            </a:r>
            <a:endParaRPr lang="fr-FR" sz="1600" dirty="0">
              <a:solidFill>
                <a:srgbClr val="1B50FF"/>
              </a:solidFill>
              <a:latin typeface="Chivo" panose="00000500000000000000" pitchFamily="2" charset="0"/>
            </a:endParaRPr>
          </a:p>
        </p:txBody>
      </p:sp>
    </p:spTree>
    <p:extLst>
      <p:ext uri="{BB962C8B-B14F-4D97-AF65-F5344CB8AC3E}">
        <p14:creationId xmlns:p14="http://schemas.microsoft.com/office/powerpoint/2010/main" val="219376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23</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70340" y="1152823"/>
            <a:ext cx="6668218" cy="5016758"/>
          </a:xfrm>
          <a:prstGeom prst="rect">
            <a:avLst/>
          </a:prstGeom>
        </p:spPr>
        <p:txBody>
          <a:bodyPr wrap="square">
            <a:spAutoFit/>
          </a:bodyPr>
          <a:lstStyle/>
          <a:p>
            <a:pPr algn="just" fontAlgn="base"/>
            <a:r>
              <a:rPr lang="fr-FR" sz="1600" b="1" dirty="0" smtClean="0">
                <a:solidFill>
                  <a:srgbClr val="1B50FF"/>
                </a:solidFill>
                <a:latin typeface="Chivo" panose="00000500000000000000" pitchFamily="2" charset="0"/>
              </a:rPr>
              <a:t>Feedback</a:t>
            </a:r>
            <a:r>
              <a:rPr lang="fr-FR" sz="1600" dirty="0" smtClean="0">
                <a:solidFill>
                  <a:srgbClr val="1B50FF"/>
                </a:solidFill>
                <a:latin typeface="Chivo" panose="00000500000000000000" pitchFamily="2" charset="0"/>
              </a:rPr>
              <a:t> : </a:t>
            </a:r>
            <a:r>
              <a:rPr lang="fr-BE" sz="1600" dirty="0" smtClean="0">
                <a:solidFill>
                  <a:srgbClr val="1B50FF"/>
                </a:solidFill>
                <a:latin typeface="Chivo" panose="00000500000000000000" pitchFamily="2" charset="0"/>
              </a:rPr>
              <a:t>Les </a:t>
            </a:r>
            <a:r>
              <a:rPr lang="fr-BE" sz="1600" dirty="0">
                <a:solidFill>
                  <a:srgbClr val="1B50FF"/>
                </a:solidFill>
                <a:latin typeface="Chivo" panose="00000500000000000000" pitchFamily="2" charset="0"/>
              </a:rPr>
              <a:t>3 étapes sont : le constat, le choix, et l’action.</a:t>
            </a:r>
            <a:endParaRPr lang="fr-FR" sz="1600" dirty="0">
              <a:solidFill>
                <a:srgbClr val="1B50FF"/>
              </a:solidFill>
              <a:latin typeface="Chivo" panose="00000500000000000000" pitchFamily="2" charset="0"/>
            </a:endParaRPr>
          </a:p>
          <a:p>
            <a:pPr fontAlgn="base"/>
            <a:endParaRPr lang="fr-BE" sz="1600" dirty="0" smtClean="0">
              <a:solidFill>
                <a:srgbClr val="1B50FF"/>
              </a:solidFill>
              <a:latin typeface="Chivo" panose="00000500000000000000" pitchFamily="2" charset="0"/>
            </a:endParaRPr>
          </a:p>
          <a:p>
            <a:pPr fontAlgn="base"/>
            <a:r>
              <a:rPr lang="fr-BE" sz="1600" dirty="0" smtClean="0">
                <a:solidFill>
                  <a:srgbClr val="1B50FF"/>
                </a:solidFill>
                <a:latin typeface="Chivo" panose="00000500000000000000" pitchFamily="2" charset="0"/>
              </a:rPr>
              <a:t>1.Le </a:t>
            </a:r>
            <a:r>
              <a:rPr lang="fr-BE" sz="1600" dirty="0">
                <a:solidFill>
                  <a:srgbClr val="1B50FF"/>
                </a:solidFill>
                <a:latin typeface="Chivo" panose="00000500000000000000" pitchFamily="2" charset="0"/>
              </a:rPr>
              <a:t>constat : mieux prendre conscience de sa situation, du contexte et des obstacles extérieurs et intérieurs auxquels on fait face. A cette étape, l’accompagnateur pourra, si besoin, amener la personne à faire le point sur elle-même.</a:t>
            </a:r>
            <a:endParaRPr lang="fr-FR" sz="1600" dirty="0">
              <a:solidFill>
                <a:srgbClr val="1B50FF"/>
              </a:solidFill>
              <a:latin typeface="Chivo" panose="00000500000000000000" pitchFamily="2" charset="0"/>
            </a:endParaRPr>
          </a:p>
          <a:p>
            <a:pPr fontAlgn="base"/>
            <a:endParaRPr lang="fr-BE" sz="1600" dirty="0" smtClean="0">
              <a:solidFill>
                <a:srgbClr val="1B50FF"/>
              </a:solidFill>
              <a:latin typeface="Chivo" panose="00000500000000000000" pitchFamily="2" charset="0"/>
            </a:endParaRPr>
          </a:p>
          <a:p>
            <a:pPr fontAlgn="base"/>
            <a:r>
              <a:rPr lang="fr-BE" sz="1600" dirty="0" smtClean="0">
                <a:solidFill>
                  <a:srgbClr val="1B50FF"/>
                </a:solidFill>
                <a:latin typeface="Chivo" panose="00000500000000000000" pitchFamily="2" charset="0"/>
              </a:rPr>
              <a:t>2</a:t>
            </a:r>
            <a:r>
              <a:rPr lang="fr-BE" sz="1600" dirty="0">
                <a:solidFill>
                  <a:srgbClr val="1B50FF"/>
                </a:solidFill>
                <a:latin typeface="Chivo" panose="00000500000000000000" pitchFamily="2" charset="0"/>
              </a:rPr>
              <a:t>. Le choix : prendre conscience, face au constat, du choix qui se présente, en se demandant notamment, si la situation nous convient, ou pas. A cette étape, l’accompagnateur peut assister la personne à se positionner et à conscientiser cette faculté de choix en identifiant de nouvelles issues.</a:t>
            </a:r>
            <a:endParaRPr lang="fr-FR" sz="1600" dirty="0">
              <a:solidFill>
                <a:srgbClr val="1B50FF"/>
              </a:solidFill>
              <a:latin typeface="Chivo" panose="00000500000000000000" pitchFamily="2" charset="0"/>
            </a:endParaRPr>
          </a:p>
          <a:p>
            <a:pPr fontAlgn="base"/>
            <a:endParaRPr lang="fr-BE" sz="1600" dirty="0" smtClean="0">
              <a:solidFill>
                <a:srgbClr val="1B50FF"/>
              </a:solidFill>
              <a:latin typeface="Chivo" panose="00000500000000000000" pitchFamily="2" charset="0"/>
            </a:endParaRPr>
          </a:p>
          <a:p>
            <a:pPr fontAlgn="base"/>
            <a:r>
              <a:rPr lang="fr-BE" sz="1600" dirty="0" smtClean="0">
                <a:solidFill>
                  <a:srgbClr val="1B50FF"/>
                </a:solidFill>
                <a:latin typeface="Chivo" panose="00000500000000000000" pitchFamily="2" charset="0"/>
              </a:rPr>
              <a:t>3</a:t>
            </a:r>
            <a:r>
              <a:rPr lang="fr-BE" sz="1600" dirty="0">
                <a:solidFill>
                  <a:srgbClr val="1B50FF"/>
                </a:solidFill>
                <a:latin typeface="Chivo" panose="00000500000000000000" pitchFamily="2" charset="0"/>
              </a:rPr>
              <a:t>. L’action : poser des actions concrètes qui reflètent le choix exprimé. Lors de cette étape, l’accompagnateur pourra aider la personne à reconnaitre ses ressources, ses capacités, ses talents et les savoirs issus de son expérience, pour en faire émerger la mise en mouvement souhaitée.</a:t>
            </a:r>
            <a:endParaRPr lang="fr-FR" sz="1600" dirty="0">
              <a:solidFill>
                <a:srgbClr val="1B50FF"/>
              </a:solidFill>
              <a:latin typeface="Chivo" panose="00000500000000000000" pitchFamily="2" charset="0"/>
            </a:endParaRPr>
          </a:p>
          <a:p>
            <a:pPr algn="just" fontAlgn="base"/>
            <a:endParaRPr lang="fr-FR" sz="1600" dirty="0">
              <a:solidFill>
                <a:srgbClr val="1B50FF"/>
              </a:solidFill>
              <a:latin typeface="Chivo" panose="00000500000000000000" pitchFamily="2" charset="0"/>
            </a:endParaRPr>
          </a:p>
          <a:p>
            <a:pPr marL="285750" lvl="0" indent="-285750" fontAlgn="base">
              <a:buFontTx/>
              <a:buChar char="-"/>
            </a:pPr>
            <a:endParaRPr lang="fr-FR" sz="1600" dirty="0">
              <a:solidFill>
                <a:srgbClr val="1B50FF"/>
              </a:solidFill>
              <a:latin typeface="Chivo" panose="00000500000000000000" pitchFamily="2" charset="0"/>
            </a:endParaRPr>
          </a:p>
        </p:txBody>
      </p:sp>
    </p:spTree>
    <p:extLst>
      <p:ext uri="{BB962C8B-B14F-4D97-AF65-F5344CB8AC3E}">
        <p14:creationId xmlns:p14="http://schemas.microsoft.com/office/powerpoint/2010/main" val="234798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24</a:t>
            </a:fld>
            <a:endParaRPr lang="fr-FR"/>
          </a:p>
        </p:txBody>
      </p:sp>
      <p:sp>
        <p:nvSpPr>
          <p:cNvPr id="3" name="Rectangle 2"/>
          <p:cNvSpPr/>
          <p:nvPr/>
        </p:nvSpPr>
        <p:spPr>
          <a:xfrm>
            <a:off x="2037806" y="1271451"/>
            <a:ext cx="6834594" cy="2831544"/>
          </a:xfrm>
          <a:prstGeom prst="rect">
            <a:avLst/>
          </a:prstGeom>
        </p:spPr>
        <p:txBody>
          <a:bodyPr wrap="square">
            <a:spAutoFit/>
          </a:bodyPr>
          <a:lstStyle/>
          <a:p>
            <a:pPr algn="just"/>
            <a:r>
              <a:rPr lang="fr-FR" b="1" dirty="0" smtClean="0">
                <a:solidFill>
                  <a:srgbClr val="4EFFB0"/>
                </a:solidFill>
                <a:latin typeface="Chivo" panose="00000500000000000000" pitchFamily="2" charset="0"/>
              </a:rPr>
              <a:t>Pratique réflexive</a:t>
            </a:r>
          </a:p>
          <a:p>
            <a:pPr algn="just"/>
            <a:endParaRPr lang="fr-FR" sz="1600" dirty="0">
              <a:solidFill>
                <a:srgbClr val="1B50FF"/>
              </a:solidFill>
              <a:latin typeface="Chivo" panose="00000500000000000000" pitchFamily="2" charset="0"/>
            </a:endParaRPr>
          </a:p>
          <a:p>
            <a:pPr algn="just"/>
            <a:r>
              <a:rPr lang="fr-FR" sz="1600" dirty="0">
                <a:solidFill>
                  <a:srgbClr val="1B50FF"/>
                </a:solidFill>
                <a:latin typeface="Chivo" panose="00000500000000000000" pitchFamily="2" charset="0"/>
              </a:rPr>
              <a:t>À </a:t>
            </a:r>
            <a:r>
              <a:rPr lang="fr-FR" sz="1600" dirty="0" smtClean="0">
                <a:solidFill>
                  <a:srgbClr val="1B50FF"/>
                </a:solidFill>
                <a:latin typeface="Chivo" panose="00000500000000000000" pitchFamily="2" charset="0"/>
              </a:rPr>
              <a:t>présent, si vous les souhaitez, vous pouvez faire </a:t>
            </a:r>
            <a:r>
              <a:rPr lang="fr-FR" sz="1600" dirty="0">
                <a:solidFill>
                  <a:srgbClr val="1B50FF"/>
                </a:solidFill>
                <a:latin typeface="Chivo" panose="00000500000000000000" pitchFamily="2" charset="0"/>
              </a:rPr>
              <a:t>le lien avec </a:t>
            </a:r>
            <a:r>
              <a:rPr lang="fr-FR" sz="1600" dirty="0" smtClean="0">
                <a:solidFill>
                  <a:srgbClr val="1B50FF"/>
                </a:solidFill>
                <a:latin typeface="Chivo" panose="00000500000000000000" pitchFamily="2" charset="0"/>
              </a:rPr>
              <a:t>vos pratiques professionnelles, en complétant les autres rubriques de votre Carnet </a:t>
            </a:r>
            <a:r>
              <a:rPr lang="fr-FR" sz="1600" dirty="0">
                <a:solidFill>
                  <a:srgbClr val="1B50FF"/>
                </a:solidFill>
                <a:latin typeface="Chivo" panose="00000500000000000000" pitchFamily="2" charset="0"/>
              </a:rPr>
              <a:t>de bord des </a:t>
            </a:r>
            <a:r>
              <a:rPr lang="fr-FR" sz="1600" dirty="0" smtClean="0">
                <a:solidFill>
                  <a:srgbClr val="1B50FF"/>
                </a:solidFill>
                <a:latin typeface="Chivo" panose="00000500000000000000" pitchFamily="2" charset="0"/>
              </a:rPr>
              <a:t>apprentissages CHANGE OF VIEW :</a:t>
            </a:r>
          </a:p>
          <a:p>
            <a:pPr algn="just"/>
            <a:endParaRPr lang="fr-FR" sz="1600" dirty="0">
              <a:solidFill>
                <a:srgbClr val="1B50FF"/>
              </a:solidFill>
              <a:latin typeface="Chivo" panose="00000500000000000000" pitchFamily="2" charset="0"/>
            </a:endParaRPr>
          </a:p>
          <a:p>
            <a:pPr algn="just"/>
            <a:r>
              <a:rPr lang="fr-FR" sz="1600" dirty="0" smtClean="0">
                <a:solidFill>
                  <a:srgbClr val="1B50FF"/>
                </a:solidFill>
                <a:latin typeface="Chivo" panose="00000500000000000000" pitchFamily="2" charset="0"/>
              </a:rPr>
              <a:t>- La rubrique </a:t>
            </a:r>
            <a:r>
              <a:rPr lang="fr-FR" sz="1600" i="1" dirty="0" smtClean="0">
                <a:solidFill>
                  <a:srgbClr val="1B50FF"/>
                </a:solidFill>
                <a:latin typeface="Chivo" panose="00000500000000000000" pitchFamily="2" charset="0"/>
              </a:rPr>
              <a:t>« Comment je me sens ? »</a:t>
            </a:r>
          </a:p>
          <a:p>
            <a:pPr algn="just"/>
            <a:r>
              <a:rPr lang="fr-FR" sz="1600" dirty="0" smtClean="0">
                <a:solidFill>
                  <a:srgbClr val="1B50FF"/>
                </a:solidFill>
                <a:latin typeface="Chivo" panose="00000500000000000000" pitchFamily="2" charset="0"/>
              </a:rPr>
              <a:t>- La rubrique </a:t>
            </a:r>
            <a:r>
              <a:rPr lang="fr-FR" sz="1600" i="1" dirty="0" smtClean="0">
                <a:solidFill>
                  <a:srgbClr val="1B50FF"/>
                </a:solidFill>
                <a:latin typeface="Chivo" panose="00000500000000000000" pitchFamily="2" charset="0"/>
              </a:rPr>
              <a:t>« Qu’est-ce qui a changé dans mon regard ? »</a:t>
            </a:r>
          </a:p>
          <a:p>
            <a:pPr algn="just"/>
            <a:r>
              <a:rPr lang="fr-FR" sz="1600" dirty="0" smtClean="0">
                <a:solidFill>
                  <a:srgbClr val="1B50FF"/>
                </a:solidFill>
                <a:latin typeface="Chivo" panose="00000500000000000000" pitchFamily="2" charset="0"/>
              </a:rPr>
              <a:t>- La rubrique </a:t>
            </a:r>
            <a:r>
              <a:rPr lang="fr-FR" sz="1600" i="1" dirty="0" smtClean="0">
                <a:solidFill>
                  <a:srgbClr val="1B50FF"/>
                </a:solidFill>
                <a:latin typeface="Chivo" panose="00000500000000000000" pitchFamily="2" charset="0"/>
              </a:rPr>
              <a:t>« Comment est-ce que j’entrevois de le mettre en pratique ? »</a:t>
            </a:r>
          </a:p>
          <a:p>
            <a:pPr algn="just"/>
            <a:r>
              <a:rPr lang="fr-FR" sz="1600" dirty="0" smtClean="0">
                <a:solidFill>
                  <a:srgbClr val="1B50FF"/>
                </a:solidFill>
                <a:latin typeface="Chivo" panose="00000500000000000000" pitchFamily="2" charset="0"/>
              </a:rPr>
              <a:t>- La rubrique </a:t>
            </a:r>
            <a:r>
              <a:rPr lang="fr-FR" sz="1600" i="1" dirty="0" smtClean="0">
                <a:solidFill>
                  <a:srgbClr val="1B50FF"/>
                </a:solidFill>
                <a:latin typeface="Chivo" panose="00000500000000000000" pitchFamily="2" charset="0"/>
              </a:rPr>
              <a:t>« Qu’est-ce que j’aurais envie d’approfondir ? »</a:t>
            </a:r>
          </a:p>
        </p:txBody>
      </p:sp>
      <p:sp>
        <p:nvSpPr>
          <p:cNvPr id="5" name="Ellipse 4"/>
          <p:cNvSpPr>
            <a:spLocks noChangeAspect="1"/>
          </p:cNvSpPr>
          <p:nvPr/>
        </p:nvSpPr>
        <p:spPr>
          <a:xfrm>
            <a:off x="361890" y="5618633"/>
            <a:ext cx="1102843" cy="110284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Pratique réflexive</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128427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25</a:t>
            </a:fld>
            <a:endParaRPr lang="fr-FR"/>
          </a:p>
        </p:txBody>
      </p:sp>
      <p:sp>
        <p:nvSpPr>
          <p:cNvPr id="3" name="Rectangle 2"/>
          <p:cNvSpPr/>
          <p:nvPr/>
        </p:nvSpPr>
        <p:spPr>
          <a:xfrm>
            <a:off x="2020389" y="1436914"/>
            <a:ext cx="6852011" cy="2339102"/>
          </a:xfrm>
          <a:prstGeom prst="rect">
            <a:avLst/>
          </a:prstGeom>
        </p:spPr>
        <p:txBody>
          <a:bodyPr wrap="square">
            <a:spAutoFit/>
          </a:bodyPr>
          <a:lstStyle/>
          <a:p>
            <a:r>
              <a:rPr lang="fr-FR" b="1" dirty="0" smtClean="0">
                <a:solidFill>
                  <a:srgbClr val="4EFFB0"/>
                </a:solidFill>
                <a:latin typeface="Chivo" panose="00000500000000000000" pitchFamily="2" charset="0"/>
              </a:rPr>
              <a:t>Temps de respiration</a:t>
            </a:r>
          </a:p>
          <a:p>
            <a:endParaRPr lang="fr-FR" sz="1600" dirty="0">
              <a:solidFill>
                <a:srgbClr val="1B50FF"/>
              </a:solidFill>
              <a:latin typeface="Chivo" panose="00000500000000000000" pitchFamily="2" charset="0"/>
            </a:endParaRPr>
          </a:p>
          <a:p>
            <a:r>
              <a:rPr lang="fr-BE" sz="1600" dirty="0" smtClean="0">
                <a:solidFill>
                  <a:srgbClr val="1B50FF"/>
                </a:solidFill>
                <a:latin typeface="Chivo" panose="00000500000000000000" pitchFamily="2" charset="0"/>
              </a:rPr>
              <a:t>Pour terminer cette séquence pédagogique, nous </a:t>
            </a:r>
            <a:r>
              <a:rPr lang="fr-BE" sz="1600" dirty="0">
                <a:solidFill>
                  <a:srgbClr val="1B50FF"/>
                </a:solidFill>
                <a:latin typeface="Chivo" panose="00000500000000000000" pitchFamily="2" charset="0"/>
              </a:rPr>
              <a:t>vous </a:t>
            </a:r>
            <a:r>
              <a:rPr lang="fr-BE" sz="1600" dirty="0" smtClean="0">
                <a:solidFill>
                  <a:srgbClr val="1B50FF"/>
                </a:solidFill>
                <a:latin typeface="Chivo" panose="00000500000000000000" pitchFamily="2" charset="0"/>
              </a:rPr>
              <a:t>proposons de prendre encore un temps de </a:t>
            </a:r>
            <a:r>
              <a:rPr lang="fr-BE" sz="1600" dirty="0">
                <a:solidFill>
                  <a:srgbClr val="1B50FF"/>
                </a:solidFill>
                <a:latin typeface="Chivo" panose="00000500000000000000" pitchFamily="2" charset="0"/>
              </a:rPr>
              <a:t>respiration d’une durée de 5-10 minutes, en suivant les consignes </a:t>
            </a:r>
            <a:r>
              <a:rPr lang="fr-BE" sz="1600" dirty="0" smtClean="0">
                <a:solidFill>
                  <a:srgbClr val="1B50FF"/>
                </a:solidFill>
                <a:latin typeface="Chivo" panose="00000500000000000000" pitchFamily="2" charset="0"/>
              </a:rPr>
              <a:t>suivantes.</a:t>
            </a:r>
          </a:p>
          <a:p>
            <a:endParaRPr lang="fr-BE" sz="1600" dirty="0" smtClean="0">
              <a:solidFill>
                <a:srgbClr val="1B50FF"/>
              </a:solidFill>
              <a:latin typeface="Chivo" panose="00000500000000000000" pitchFamily="2" charset="0"/>
            </a:endParaRPr>
          </a:p>
          <a:p>
            <a:r>
              <a:rPr lang="fr-BE" sz="1600" dirty="0">
                <a:solidFill>
                  <a:srgbClr val="1B50FF"/>
                </a:solidFill>
                <a:latin typeface="Chivo" panose="00000500000000000000" pitchFamily="2" charset="0"/>
              </a:rPr>
              <a:t>P</a:t>
            </a:r>
            <a:r>
              <a:rPr lang="fr-BE" sz="1600" dirty="0" smtClean="0">
                <a:solidFill>
                  <a:srgbClr val="1B50FF"/>
                </a:solidFill>
                <a:latin typeface="Chivo" panose="00000500000000000000" pitchFamily="2" charset="0"/>
              </a:rPr>
              <a:t>our </a:t>
            </a:r>
            <a:r>
              <a:rPr lang="fr-BE" sz="1600" dirty="0" smtClean="0">
                <a:solidFill>
                  <a:srgbClr val="1B50FF"/>
                </a:solidFill>
                <a:latin typeface="Chivo" panose="00000500000000000000" pitchFamily="2" charset="0"/>
              </a:rPr>
              <a:t>découvrir la </a:t>
            </a:r>
            <a:r>
              <a:rPr lang="fr-BE" sz="1600" dirty="0">
                <a:solidFill>
                  <a:srgbClr val="1B50FF"/>
                </a:solidFill>
                <a:latin typeface="Chivo" panose="00000500000000000000" pitchFamily="2" charset="0"/>
              </a:rPr>
              <a:t>consigne, cliquez ici</a:t>
            </a:r>
            <a:r>
              <a:rPr lang="fr-BE" sz="1600" dirty="0">
                <a:solidFill>
                  <a:srgbClr val="1B50FF"/>
                </a:solidFill>
                <a:latin typeface="Chivo" panose="00000500000000000000" pitchFamily="2" charset="0"/>
              </a:rPr>
              <a:t> </a:t>
            </a:r>
            <a:r>
              <a:rPr lang="fr-BE" sz="1600" dirty="0" smtClean="0">
                <a:solidFill>
                  <a:srgbClr val="1B50FF"/>
                </a:solidFill>
                <a:latin typeface="Chivo" panose="00000500000000000000" pitchFamily="2" charset="0"/>
              </a:rPr>
              <a:t>:</a:t>
            </a:r>
          </a:p>
          <a:p>
            <a:endParaRPr lang="fr-BE"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p:txBody>
      </p:sp>
      <p:sp>
        <p:nvSpPr>
          <p:cNvPr id="5" name="Ellipse 4"/>
          <p:cNvSpPr>
            <a:spLocks noChangeAspect="1"/>
          </p:cNvSpPr>
          <p:nvPr/>
        </p:nvSpPr>
        <p:spPr>
          <a:xfrm>
            <a:off x="361890" y="5618633"/>
            <a:ext cx="1102843" cy="110284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solidFill>
                  <a:srgbClr val="1B50FF"/>
                </a:solidFill>
                <a:latin typeface="Chivo" panose="00000500000000000000" pitchFamily="2" charset="0"/>
              </a:rPr>
              <a:t>É</a:t>
            </a:r>
            <a:r>
              <a:rPr lang="fr-FR" sz="700" b="1" dirty="0" smtClean="0">
                <a:solidFill>
                  <a:srgbClr val="1B50FF"/>
                </a:solidFill>
                <a:latin typeface="Chivo" panose="00000500000000000000" pitchFamily="2" charset="0"/>
              </a:rPr>
              <a:t>motion / Corps </a:t>
            </a:r>
            <a:endParaRPr lang="fr-FR" sz="700" b="1" dirty="0">
              <a:solidFill>
                <a:srgbClr val="1B50FF"/>
              </a:solidFill>
              <a:latin typeface="Chivo" panose="00000500000000000000" pitchFamily="2" charset="0"/>
            </a:endParaRPr>
          </a:p>
        </p:txBody>
      </p:sp>
      <p:pic>
        <p:nvPicPr>
          <p:cNvPr id="4" name="4.Le Panier_F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70587" y="2890610"/>
            <a:ext cx="487363" cy="487363"/>
          </a:xfrm>
          <a:prstGeom prst="rect">
            <a:avLst/>
          </a:prstGeom>
        </p:spPr>
      </p:pic>
    </p:spTree>
    <p:extLst>
      <p:ext uri="{BB962C8B-B14F-4D97-AF65-F5344CB8AC3E}">
        <p14:creationId xmlns:p14="http://schemas.microsoft.com/office/powerpoint/2010/main" val="232322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3</a:t>
            </a:fld>
            <a:endParaRPr lang="fr-FR"/>
          </a:p>
        </p:txBody>
      </p:sp>
      <p:sp>
        <p:nvSpPr>
          <p:cNvPr id="7" name="Rectangle 6"/>
          <p:cNvSpPr/>
          <p:nvPr/>
        </p:nvSpPr>
        <p:spPr>
          <a:xfrm>
            <a:off x="2040527" y="1401468"/>
            <a:ext cx="6831874" cy="3970318"/>
          </a:xfrm>
          <a:prstGeom prst="rect">
            <a:avLst/>
          </a:prstGeom>
        </p:spPr>
        <p:txBody>
          <a:bodyPr wrap="square">
            <a:spAutoFit/>
          </a:bodyPr>
          <a:lstStyle/>
          <a:p>
            <a:pPr algn="just"/>
            <a:r>
              <a:rPr lang="fr-BE" dirty="0" smtClean="0">
                <a:solidFill>
                  <a:srgbClr val="1B50FF"/>
                </a:solidFill>
                <a:latin typeface="Chivo" panose="00000500000000000000" pitchFamily="2" charset="0"/>
              </a:rPr>
              <a:t>Et </a:t>
            </a:r>
            <a:r>
              <a:rPr lang="fr-BE" dirty="0">
                <a:solidFill>
                  <a:srgbClr val="1B50FF"/>
                </a:solidFill>
                <a:latin typeface="Chivo" panose="00000500000000000000" pitchFamily="2" charset="0"/>
              </a:rPr>
              <a:t>maintenant</a:t>
            </a:r>
            <a:r>
              <a:rPr lang="fr-BE" dirty="0" smtClean="0">
                <a:solidFill>
                  <a:srgbClr val="1B50FF"/>
                </a:solidFill>
                <a:latin typeface="Chivo" panose="00000500000000000000" pitchFamily="2" charset="0"/>
              </a:rPr>
              <a:t>,</a:t>
            </a:r>
          </a:p>
          <a:p>
            <a:pPr algn="just"/>
            <a:endParaRPr lang="fr-BE" dirty="0">
              <a:solidFill>
                <a:srgbClr val="1B50FF"/>
              </a:solidFill>
              <a:latin typeface="Chivo" panose="00000500000000000000" pitchFamily="2" charset="0"/>
            </a:endParaRPr>
          </a:p>
          <a:p>
            <a:pPr algn="just"/>
            <a:r>
              <a:rPr lang="fr-BE" dirty="0" smtClean="0">
                <a:solidFill>
                  <a:srgbClr val="1B50FF"/>
                </a:solidFill>
                <a:latin typeface="Chivo" panose="00000500000000000000" pitchFamily="2" charset="0"/>
              </a:rPr>
              <a:t>Munissez-vous de </a:t>
            </a:r>
            <a:r>
              <a:rPr lang="fr-BE" dirty="0">
                <a:solidFill>
                  <a:srgbClr val="1B50FF"/>
                </a:solidFill>
                <a:latin typeface="Chivo" panose="00000500000000000000" pitchFamily="2" charset="0"/>
              </a:rPr>
              <a:t>votre </a:t>
            </a:r>
            <a:r>
              <a:rPr lang="fr-BE" b="1" dirty="0">
                <a:solidFill>
                  <a:srgbClr val="1B50FF"/>
                </a:solidFill>
                <a:latin typeface="Chivo" panose="00000500000000000000" pitchFamily="2" charset="0"/>
              </a:rPr>
              <a:t>Carnet de bord des </a:t>
            </a:r>
            <a:r>
              <a:rPr lang="fr-BE" b="1" dirty="0" smtClean="0">
                <a:solidFill>
                  <a:srgbClr val="1B50FF"/>
                </a:solidFill>
                <a:latin typeface="Chivo" panose="00000500000000000000" pitchFamily="2" charset="0"/>
              </a:rPr>
              <a:t>apprentissages</a:t>
            </a:r>
            <a:r>
              <a:rPr lang="fr-BE" b="1" dirty="0">
                <a:solidFill>
                  <a:srgbClr val="1B50FF"/>
                </a:solidFill>
                <a:latin typeface="Chivo" panose="00000500000000000000" pitchFamily="2" charset="0"/>
              </a:rPr>
              <a:t> </a:t>
            </a:r>
            <a:r>
              <a:rPr lang="fr-BE" b="1" dirty="0" smtClean="0">
                <a:solidFill>
                  <a:srgbClr val="1B50FF"/>
                </a:solidFill>
                <a:latin typeface="Chivo" panose="00000500000000000000" pitchFamily="2" charset="0"/>
              </a:rPr>
              <a:t>CHANGE </a:t>
            </a:r>
            <a:r>
              <a:rPr lang="fr-BE" b="1" smtClean="0">
                <a:solidFill>
                  <a:srgbClr val="1B50FF"/>
                </a:solidFill>
                <a:latin typeface="Chivo" panose="00000500000000000000" pitchFamily="2" charset="0"/>
              </a:rPr>
              <a:t>OF VIEW.</a:t>
            </a:r>
          </a:p>
          <a:p>
            <a:pPr algn="just"/>
            <a:endParaRPr lang="fr-BE" dirty="0" smtClean="0">
              <a:solidFill>
                <a:srgbClr val="C00000"/>
              </a:solidFill>
              <a:latin typeface="Chivo" panose="00000500000000000000" pitchFamily="2" charset="0"/>
            </a:endParaRPr>
          </a:p>
          <a:p>
            <a:pPr algn="just"/>
            <a:r>
              <a:rPr lang="fr-BE" b="1" dirty="0" smtClean="0">
                <a:solidFill>
                  <a:srgbClr val="1B50FF"/>
                </a:solidFill>
                <a:latin typeface="Chivo" panose="00000500000000000000" pitchFamily="2" charset="0"/>
              </a:rPr>
              <a:t>Le Carnet CHANGE OF VIEW, qu’est-ce que c’est ?</a:t>
            </a:r>
          </a:p>
          <a:p>
            <a:pPr algn="just"/>
            <a:endParaRPr lang="fr-BE" dirty="0" smtClean="0">
              <a:solidFill>
                <a:srgbClr val="1B50FF"/>
              </a:solidFill>
              <a:latin typeface="Chivo" panose="00000500000000000000" pitchFamily="2" charset="0"/>
            </a:endParaRPr>
          </a:p>
          <a:p>
            <a:pPr algn="just"/>
            <a:r>
              <a:rPr lang="fr-BE" dirty="0" smtClean="0">
                <a:solidFill>
                  <a:srgbClr val="1B50FF"/>
                </a:solidFill>
                <a:latin typeface="Chivo" panose="00000500000000000000" pitchFamily="2" charset="0"/>
              </a:rPr>
              <a:t>C’est votre compagnon de route tout au long de votre découverte du Référentiel sur l’</a:t>
            </a:r>
            <a:r>
              <a:rPr lang="fr-BE" dirty="0" err="1" smtClean="0">
                <a:solidFill>
                  <a:srgbClr val="1B50FF"/>
                </a:solidFill>
                <a:latin typeface="Chivo" panose="00000500000000000000" pitchFamily="2" charset="0"/>
              </a:rPr>
              <a:t>empowerment</a:t>
            </a:r>
            <a:r>
              <a:rPr lang="fr-BE" dirty="0" smtClean="0">
                <a:solidFill>
                  <a:srgbClr val="1B50FF"/>
                </a:solidFill>
                <a:latin typeface="Chivo" panose="00000500000000000000" pitchFamily="2" charset="0"/>
              </a:rPr>
              <a:t>. Il contient des rubriques qui vous permettent de structurer vos prises de notes : vos pré-représentations des thématiques abordées, vos notes prises pendant la lecture du contenu, vos solutions aux exercices, vos ressentis et vos conclusions.</a:t>
            </a:r>
          </a:p>
          <a:p>
            <a:endParaRPr lang="fr-BE" dirty="0" smtClean="0">
              <a:solidFill>
                <a:srgbClr val="C00000"/>
              </a:solidFill>
              <a:latin typeface="Chivo" panose="00000500000000000000" pitchFamily="2" charset="0"/>
            </a:endParaRPr>
          </a:p>
        </p:txBody>
      </p:sp>
    </p:spTree>
    <p:extLst>
      <p:ext uri="{BB962C8B-B14F-4D97-AF65-F5344CB8AC3E}">
        <p14:creationId xmlns:p14="http://schemas.microsoft.com/office/powerpoint/2010/main" val="77099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4</a:t>
            </a:fld>
            <a:endParaRPr lang="fr-FR"/>
          </a:p>
        </p:txBody>
      </p:sp>
      <p:sp>
        <p:nvSpPr>
          <p:cNvPr id="3" name="Rectangle 2"/>
          <p:cNvSpPr/>
          <p:nvPr/>
        </p:nvSpPr>
        <p:spPr>
          <a:xfrm>
            <a:off x="2010529" y="1360456"/>
            <a:ext cx="6978769" cy="3693319"/>
          </a:xfrm>
          <a:prstGeom prst="rect">
            <a:avLst/>
          </a:prstGeom>
        </p:spPr>
        <p:txBody>
          <a:bodyPr wrap="square">
            <a:spAutoFit/>
          </a:bodyPr>
          <a:lstStyle/>
          <a:p>
            <a:pPr lvl="0" algn="just" fontAlgn="base"/>
            <a:endParaRPr lang="fr-BE" dirty="0">
              <a:solidFill>
                <a:srgbClr val="1B50FF"/>
              </a:solidFill>
              <a:latin typeface="Chivo" panose="00000500000000000000" pitchFamily="2" charset="0"/>
            </a:endParaRPr>
          </a:p>
          <a:p>
            <a:pPr fontAlgn="base"/>
            <a:r>
              <a:rPr lang="fr-FR" dirty="0">
                <a:solidFill>
                  <a:srgbClr val="1B50FF"/>
                </a:solidFill>
                <a:latin typeface="Chivo" panose="00000500000000000000" pitchFamily="2" charset="0"/>
              </a:rPr>
              <a:t>Dans cette séquence sur la notion d’</a:t>
            </a:r>
            <a:r>
              <a:rPr lang="fr-FR" dirty="0" err="1">
                <a:solidFill>
                  <a:srgbClr val="1B50FF"/>
                </a:solidFill>
                <a:latin typeface="Chivo" panose="00000500000000000000" pitchFamily="2" charset="0"/>
              </a:rPr>
              <a:t>empowerment</a:t>
            </a:r>
            <a:r>
              <a:rPr lang="fr-FR" dirty="0">
                <a:solidFill>
                  <a:srgbClr val="1B50FF"/>
                </a:solidFill>
                <a:latin typeface="Chivo" panose="00000500000000000000" pitchFamily="2" charset="0"/>
              </a:rPr>
              <a:t>, nous vous invitons à </a:t>
            </a:r>
            <a:r>
              <a:rPr lang="fr-FR" dirty="0" smtClean="0">
                <a:solidFill>
                  <a:srgbClr val="1B50FF"/>
                </a:solidFill>
                <a:latin typeface="Chivo" panose="00000500000000000000" pitchFamily="2" charset="0"/>
              </a:rPr>
              <a:t>découvrir</a:t>
            </a:r>
            <a:r>
              <a:rPr lang="fr-FR" dirty="0">
                <a:solidFill>
                  <a:srgbClr val="1B50FF"/>
                </a:solidFill>
                <a:latin typeface="Chivo" panose="00000500000000000000" pitchFamily="2" charset="0"/>
              </a:rPr>
              <a:t> </a:t>
            </a:r>
            <a:r>
              <a:rPr lang="fr-FR" dirty="0" smtClean="0">
                <a:solidFill>
                  <a:srgbClr val="1B50FF"/>
                </a:solidFill>
                <a:latin typeface="Chivo" panose="00000500000000000000" pitchFamily="2" charset="0"/>
              </a:rPr>
              <a:t>:</a:t>
            </a:r>
          </a:p>
          <a:p>
            <a:pPr fontAlgn="base"/>
            <a:endParaRPr lang="fr-FR" dirty="0">
              <a:solidFill>
                <a:srgbClr val="1B50FF"/>
              </a:solidFill>
              <a:latin typeface="Chivo" panose="00000500000000000000" pitchFamily="2" charset="0"/>
            </a:endParaRPr>
          </a:p>
          <a:p>
            <a:pPr marL="285750" lvl="0" indent="-285750" fontAlgn="base">
              <a:buFontTx/>
              <a:buChar char="-"/>
            </a:pPr>
            <a:r>
              <a:rPr lang="fr-FR" dirty="0" smtClean="0">
                <a:solidFill>
                  <a:srgbClr val="1B50FF"/>
                </a:solidFill>
                <a:latin typeface="Chivo" panose="00000500000000000000" pitchFamily="2" charset="0"/>
              </a:rPr>
              <a:t>comment </a:t>
            </a:r>
            <a:r>
              <a:rPr lang="fr-FR" dirty="0">
                <a:solidFill>
                  <a:srgbClr val="1B50FF"/>
                </a:solidFill>
                <a:latin typeface="Chivo" panose="00000500000000000000" pitchFamily="2" charset="0"/>
              </a:rPr>
              <a:t>la notion a émergé dans les pratiques </a:t>
            </a:r>
            <a:r>
              <a:rPr lang="fr-FR" dirty="0" smtClean="0">
                <a:solidFill>
                  <a:srgbClr val="1B50FF"/>
                </a:solidFill>
                <a:latin typeface="Chivo" panose="00000500000000000000" pitchFamily="2" charset="0"/>
              </a:rPr>
              <a:t>sociales</a:t>
            </a:r>
          </a:p>
          <a:p>
            <a:pPr marL="285750" lvl="0" indent="-285750" fontAlgn="base">
              <a:buFontTx/>
              <a:buChar char="-"/>
            </a:pPr>
            <a:endParaRPr lang="fr-FR" dirty="0" smtClean="0">
              <a:solidFill>
                <a:srgbClr val="1B50FF"/>
              </a:solidFill>
              <a:latin typeface="Chivo" panose="00000500000000000000" pitchFamily="2" charset="0"/>
            </a:endParaRPr>
          </a:p>
          <a:p>
            <a:pPr marL="285750" lvl="0" indent="-285750" fontAlgn="base">
              <a:buFontTx/>
              <a:buChar char="-"/>
            </a:pPr>
            <a:r>
              <a:rPr lang="fr-BE" dirty="0" smtClean="0">
                <a:solidFill>
                  <a:srgbClr val="1B50FF"/>
                </a:solidFill>
                <a:latin typeface="Chivo" panose="00000500000000000000" pitchFamily="2" charset="0"/>
              </a:rPr>
              <a:t>l’intégration </a:t>
            </a:r>
            <a:r>
              <a:rPr lang="fr-BE" dirty="0">
                <a:solidFill>
                  <a:srgbClr val="1B50FF"/>
                </a:solidFill>
                <a:latin typeface="Chivo" panose="00000500000000000000" pitchFamily="2" charset="0"/>
              </a:rPr>
              <a:t>de la notion dans nos pratiques </a:t>
            </a:r>
            <a:r>
              <a:rPr lang="fr-BE" dirty="0" smtClean="0">
                <a:solidFill>
                  <a:srgbClr val="1B50FF"/>
                </a:solidFill>
                <a:latin typeface="Chivo" panose="00000500000000000000" pitchFamily="2" charset="0"/>
              </a:rPr>
              <a:t>d’accompagnement</a:t>
            </a:r>
          </a:p>
          <a:p>
            <a:pPr lvl="0" fontAlgn="base"/>
            <a:endParaRPr lang="fr-FR" dirty="0">
              <a:solidFill>
                <a:srgbClr val="1B50FF"/>
              </a:solidFill>
              <a:latin typeface="Chivo" panose="00000500000000000000" pitchFamily="2" charset="0"/>
            </a:endParaRPr>
          </a:p>
          <a:p>
            <a:pPr marL="285750" lvl="0" indent="-285750" fontAlgn="base">
              <a:buFontTx/>
              <a:buChar char="-"/>
            </a:pPr>
            <a:r>
              <a:rPr lang="fr-FR" dirty="0" smtClean="0">
                <a:solidFill>
                  <a:srgbClr val="1B50FF"/>
                </a:solidFill>
                <a:latin typeface="Chivo" panose="00000500000000000000" pitchFamily="2" charset="0"/>
              </a:rPr>
              <a:t>la </a:t>
            </a:r>
            <a:r>
              <a:rPr lang="fr-FR" dirty="0">
                <a:solidFill>
                  <a:srgbClr val="1B50FF"/>
                </a:solidFill>
                <a:latin typeface="Chivo" panose="00000500000000000000" pitchFamily="2" charset="0"/>
              </a:rPr>
              <a:t>posture professionnelle à prendre dans les relations d’accompagnement pour favoriser l’</a:t>
            </a:r>
            <a:r>
              <a:rPr lang="fr-FR" dirty="0" err="1">
                <a:solidFill>
                  <a:srgbClr val="1B50FF"/>
                </a:solidFill>
                <a:latin typeface="Chivo" panose="00000500000000000000" pitchFamily="2" charset="0"/>
              </a:rPr>
              <a:t>empowerment</a:t>
            </a:r>
            <a:r>
              <a:rPr lang="fr-FR" dirty="0">
                <a:solidFill>
                  <a:srgbClr val="1B50FF"/>
                </a:solidFill>
                <a:latin typeface="Chivo" panose="00000500000000000000" pitchFamily="2" charset="0"/>
              </a:rPr>
              <a:t>. </a:t>
            </a:r>
          </a:p>
          <a:p>
            <a:pPr marL="285750" lvl="0" indent="-285750" algn="just" fontAlgn="base">
              <a:buFontTx/>
              <a:buChar char="-"/>
            </a:pPr>
            <a:endParaRPr lang="fr-BE" dirty="0" smtClean="0">
              <a:solidFill>
                <a:srgbClr val="1B50FF"/>
              </a:solidFill>
              <a:latin typeface="Chivo" panose="00000500000000000000" pitchFamily="2" charset="0"/>
            </a:endParaRPr>
          </a:p>
          <a:p>
            <a:pPr lvl="0" algn="just" fontAlgn="base"/>
            <a:endParaRPr lang="fr-FR" dirty="0">
              <a:solidFill>
                <a:srgbClr val="1B50FF"/>
              </a:solidFill>
              <a:latin typeface="Chivo" panose="00000500000000000000" pitchFamily="2" charset="0"/>
            </a:endParaRPr>
          </a:p>
        </p:txBody>
      </p:sp>
      <p:sp>
        <p:nvSpPr>
          <p:cNvPr id="10" name="Ellipse 9"/>
          <p:cNvSpPr>
            <a:spLocks noChangeAspect="1"/>
          </p:cNvSpPr>
          <p:nvPr/>
        </p:nvSpPr>
        <p:spPr>
          <a:xfrm>
            <a:off x="370356" y="5618633"/>
            <a:ext cx="1102843" cy="110284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Entrée en matière</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235264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5</a:t>
            </a:fld>
            <a:endParaRPr lang="fr-FR"/>
          </a:p>
        </p:txBody>
      </p:sp>
      <p:sp>
        <p:nvSpPr>
          <p:cNvPr id="7" name="Ellipse 6"/>
          <p:cNvSpPr>
            <a:spLocks noChangeAspect="1"/>
          </p:cNvSpPr>
          <p:nvPr/>
        </p:nvSpPr>
        <p:spPr>
          <a:xfrm>
            <a:off x="361890" y="5618633"/>
            <a:ext cx="1102843" cy="110284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Pratique réflexive</a:t>
            </a:r>
            <a:endParaRPr lang="fr-FR" sz="700" b="1" dirty="0">
              <a:solidFill>
                <a:srgbClr val="1B50FF"/>
              </a:solidFill>
              <a:latin typeface="Chivo" panose="00000500000000000000" pitchFamily="2" charset="0"/>
            </a:endParaRPr>
          </a:p>
        </p:txBody>
      </p:sp>
      <p:sp>
        <p:nvSpPr>
          <p:cNvPr id="10" name="Rectangle 9"/>
          <p:cNvSpPr/>
          <p:nvPr/>
        </p:nvSpPr>
        <p:spPr>
          <a:xfrm>
            <a:off x="2061714" y="1407822"/>
            <a:ext cx="6728604" cy="3416320"/>
          </a:xfrm>
          <a:prstGeom prst="rect">
            <a:avLst/>
          </a:prstGeom>
        </p:spPr>
        <p:txBody>
          <a:bodyPr wrap="square">
            <a:spAutoFit/>
          </a:bodyPr>
          <a:lstStyle/>
          <a:p>
            <a:pPr algn="just"/>
            <a:r>
              <a:rPr lang="fr-BE" b="1" dirty="0">
                <a:solidFill>
                  <a:srgbClr val="1B50FF"/>
                </a:solidFill>
                <a:latin typeface="Chivo" panose="00000500000000000000" pitchFamily="2" charset="0"/>
              </a:rPr>
              <a:t>Les questions suivantes ne donnent pas lieu à une correction :</a:t>
            </a:r>
          </a:p>
          <a:p>
            <a:pPr algn="just" fontAlgn="base"/>
            <a:r>
              <a:rPr lang="fr-BE" i="1" dirty="0">
                <a:solidFill>
                  <a:srgbClr val="1B50FF"/>
                </a:solidFill>
                <a:latin typeface="Chivo" panose="00000500000000000000" pitchFamily="2" charset="0"/>
              </a:rPr>
              <a:t> </a:t>
            </a:r>
            <a:endParaRPr lang="fr-FR" i="1" dirty="0">
              <a:solidFill>
                <a:srgbClr val="1B50FF"/>
              </a:solidFill>
              <a:latin typeface="Chivo" panose="00000500000000000000" pitchFamily="2" charset="0"/>
            </a:endParaRPr>
          </a:p>
          <a:p>
            <a:pPr fontAlgn="base"/>
            <a:r>
              <a:rPr lang="fr-BE" i="1" dirty="0">
                <a:solidFill>
                  <a:srgbClr val="1B50FF"/>
                </a:solidFill>
                <a:latin typeface="Chivo" panose="00000500000000000000" pitchFamily="2" charset="0"/>
              </a:rPr>
              <a:t>Quand est-ce que le terme d’</a:t>
            </a:r>
            <a:r>
              <a:rPr lang="fr-BE" i="1" dirty="0" err="1">
                <a:solidFill>
                  <a:srgbClr val="1B50FF"/>
                </a:solidFill>
                <a:latin typeface="Chivo" panose="00000500000000000000" pitchFamily="2" charset="0"/>
              </a:rPr>
              <a:t>empowerment</a:t>
            </a:r>
            <a:r>
              <a:rPr lang="fr-BE" i="1" dirty="0">
                <a:solidFill>
                  <a:srgbClr val="1B50FF"/>
                </a:solidFill>
                <a:latin typeface="Chivo" panose="00000500000000000000" pitchFamily="2" charset="0"/>
              </a:rPr>
              <a:t> a historiquement émergé </a:t>
            </a:r>
            <a:r>
              <a:rPr lang="fr-BE" i="1" dirty="0" smtClean="0">
                <a:solidFill>
                  <a:srgbClr val="1B50FF"/>
                </a:solidFill>
                <a:latin typeface="Chivo" panose="00000500000000000000" pitchFamily="2" charset="0"/>
              </a:rPr>
              <a:t>?</a:t>
            </a:r>
          </a:p>
          <a:p>
            <a:pPr fontAlgn="base"/>
            <a:endParaRPr lang="fr-FR" i="1" dirty="0">
              <a:solidFill>
                <a:srgbClr val="1B50FF"/>
              </a:solidFill>
              <a:latin typeface="Chivo" panose="00000500000000000000" pitchFamily="2" charset="0"/>
            </a:endParaRPr>
          </a:p>
          <a:p>
            <a:pPr fontAlgn="base"/>
            <a:r>
              <a:rPr lang="fr-BE" i="1" dirty="0">
                <a:solidFill>
                  <a:srgbClr val="1B50FF"/>
                </a:solidFill>
                <a:latin typeface="Chivo" panose="00000500000000000000" pitchFamily="2" charset="0"/>
              </a:rPr>
              <a:t>Est-ce que l’</a:t>
            </a:r>
            <a:r>
              <a:rPr lang="fr-BE" i="1" dirty="0" err="1">
                <a:solidFill>
                  <a:srgbClr val="1B50FF"/>
                </a:solidFill>
                <a:latin typeface="Chivo" panose="00000500000000000000" pitchFamily="2" charset="0"/>
              </a:rPr>
              <a:t>empowerment</a:t>
            </a:r>
            <a:r>
              <a:rPr lang="fr-BE" i="1" dirty="0">
                <a:solidFill>
                  <a:srgbClr val="1B50FF"/>
                </a:solidFill>
                <a:latin typeface="Chivo" panose="00000500000000000000" pitchFamily="2" charset="0"/>
              </a:rPr>
              <a:t> est un domaine exclusif au travail social </a:t>
            </a:r>
            <a:r>
              <a:rPr lang="fr-BE" i="1" dirty="0" smtClean="0">
                <a:solidFill>
                  <a:srgbClr val="1B50FF"/>
                </a:solidFill>
                <a:latin typeface="Chivo" panose="00000500000000000000" pitchFamily="2" charset="0"/>
              </a:rPr>
              <a:t>?</a:t>
            </a:r>
          </a:p>
          <a:p>
            <a:pPr fontAlgn="base"/>
            <a:endParaRPr lang="fr-FR" i="1" dirty="0">
              <a:solidFill>
                <a:srgbClr val="1B50FF"/>
              </a:solidFill>
              <a:latin typeface="Chivo" panose="00000500000000000000" pitchFamily="2" charset="0"/>
            </a:endParaRPr>
          </a:p>
          <a:p>
            <a:pPr fontAlgn="base"/>
            <a:r>
              <a:rPr lang="fr-BE" i="1" dirty="0">
                <a:solidFill>
                  <a:srgbClr val="1B50FF"/>
                </a:solidFill>
                <a:latin typeface="Chivo" panose="00000500000000000000" pitchFamily="2" charset="0"/>
              </a:rPr>
              <a:t>Le processus d’</a:t>
            </a:r>
            <a:r>
              <a:rPr lang="fr-BE" i="1" dirty="0" err="1">
                <a:solidFill>
                  <a:srgbClr val="1B50FF"/>
                </a:solidFill>
                <a:latin typeface="Chivo" panose="00000500000000000000" pitchFamily="2" charset="0"/>
              </a:rPr>
              <a:t>empowerment</a:t>
            </a:r>
            <a:r>
              <a:rPr lang="fr-BE" i="1" dirty="0">
                <a:solidFill>
                  <a:srgbClr val="1B50FF"/>
                </a:solidFill>
                <a:latin typeface="Chivo" panose="00000500000000000000" pitchFamily="2" charset="0"/>
              </a:rPr>
              <a:t> peut-il être initié à la place de la personne concernée ?</a:t>
            </a:r>
            <a:endParaRPr lang="fr-FR" i="1" dirty="0">
              <a:solidFill>
                <a:srgbClr val="1B50FF"/>
              </a:solidFill>
              <a:latin typeface="Chivo" panose="00000500000000000000" pitchFamily="2" charset="0"/>
            </a:endParaRPr>
          </a:p>
          <a:p>
            <a:endParaRPr lang="fr-BE" i="1" dirty="0">
              <a:solidFill>
                <a:srgbClr val="1B50FF"/>
              </a:solidFill>
              <a:latin typeface="Chivo" panose="00000500000000000000" pitchFamily="2" charset="0"/>
            </a:endParaRPr>
          </a:p>
        </p:txBody>
      </p:sp>
    </p:spTree>
    <p:extLst>
      <p:ext uri="{BB962C8B-B14F-4D97-AF65-F5344CB8AC3E}">
        <p14:creationId xmlns:p14="http://schemas.microsoft.com/office/powerpoint/2010/main" val="304901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fade">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6" end="6"/>
                                            </p:txEl>
                                          </p:spTgt>
                                        </p:tgtEl>
                                        <p:attrNameLst>
                                          <p:attrName>style.visibility</p:attrName>
                                        </p:attrNameLst>
                                      </p:cBhvr>
                                      <p:to>
                                        <p:strVal val="visible"/>
                                      </p:to>
                                    </p:set>
                                    <p:animEffect transition="in" filter="fade">
                                      <p:cBhvr>
                                        <p:cTn id="22"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6</a:t>
            </a:fld>
            <a:endParaRPr lang="fr-FR"/>
          </a:p>
        </p:txBody>
      </p:sp>
      <p:sp>
        <p:nvSpPr>
          <p:cNvPr id="10" name="Ellipse 9"/>
          <p:cNvSpPr>
            <a:spLocks noChangeAspect="1"/>
          </p:cNvSpPr>
          <p:nvPr/>
        </p:nvSpPr>
        <p:spPr>
          <a:xfrm>
            <a:off x="370357" y="5618633"/>
            <a:ext cx="1102843" cy="110284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solidFill>
                  <a:srgbClr val="1B50FF"/>
                </a:solidFill>
                <a:latin typeface="Chivo" panose="00000500000000000000" pitchFamily="2" charset="0"/>
              </a:rPr>
              <a:t>É</a:t>
            </a:r>
            <a:r>
              <a:rPr lang="fr-FR" sz="700" b="1" dirty="0" smtClean="0">
                <a:solidFill>
                  <a:srgbClr val="1B50FF"/>
                </a:solidFill>
                <a:latin typeface="Chivo" panose="00000500000000000000" pitchFamily="2" charset="0"/>
              </a:rPr>
              <a:t>motion / Corps</a:t>
            </a:r>
            <a:endParaRPr lang="fr-FR" sz="700" b="1" dirty="0">
              <a:solidFill>
                <a:srgbClr val="1B50FF"/>
              </a:solidFill>
              <a:latin typeface="Chivo" panose="00000500000000000000" pitchFamily="2" charset="0"/>
            </a:endParaRPr>
          </a:p>
        </p:txBody>
      </p:sp>
      <p:sp>
        <p:nvSpPr>
          <p:cNvPr id="12" name="Rectangle 11"/>
          <p:cNvSpPr/>
          <p:nvPr/>
        </p:nvSpPr>
        <p:spPr>
          <a:xfrm>
            <a:off x="2090057" y="1476494"/>
            <a:ext cx="6782343" cy="2585323"/>
          </a:xfrm>
          <a:prstGeom prst="rect">
            <a:avLst/>
          </a:prstGeom>
        </p:spPr>
        <p:txBody>
          <a:bodyPr wrap="square">
            <a:spAutoFit/>
          </a:bodyPr>
          <a:lstStyle/>
          <a:p>
            <a:r>
              <a:rPr lang="fr-FR" b="1" dirty="0">
                <a:solidFill>
                  <a:srgbClr val="4EFFB0"/>
                </a:solidFill>
                <a:latin typeface="Chivo" panose="00000500000000000000" pitchFamily="2" charset="0"/>
              </a:rPr>
              <a:t>Mise en </a:t>
            </a:r>
            <a:r>
              <a:rPr lang="fr-FR" b="1" dirty="0" smtClean="0">
                <a:solidFill>
                  <a:srgbClr val="4EFFB0"/>
                </a:solidFill>
                <a:latin typeface="Chivo" panose="00000500000000000000" pitchFamily="2" charset="0"/>
              </a:rPr>
              <a:t>condition</a:t>
            </a:r>
          </a:p>
          <a:p>
            <a:endParaRPr lang="fr-FR" i="1" dirty="0">
              <a:solidFill>
                <a:srgbClr val="1B50FF"/>
              </a:solidFill>
              <a:latin typeface="Chivo" panose="00000500000000000000" pitchFamily="2" charset="0"/>
            </a:endParaRPr>
          </a:p>
          <a:p>
            <a:r>
              <a:rPr lang="fr-BE" dirty="0" smtClean="0">
                <a:solidFill>
                  <a:srgbClr val="1B50FF"/>
                </a:solidFill>
                <a:latin typeface="Chivo" panose="00000500000000000000" pitchFamily="2" charset="0"/>
              </a:rPr>
              <a:t>Pour </a:t>
            </a:r>
            <a:r>
              <a:rPr lang="fr-BE" dirty="0">
                <a:solidFill>
                  <a:srgbClr val="1B50FF"/>
                </a:solidFill>
                <a:latin typeface="Chivo" panose="00000500000000000000" pitchFamily="2" charset="0"/>
              </a:rPr>
              <a:t>vous mettre en </a:t>
            </a:r>
            <a:r>
              <a:rPr lang="fr-BE" dirty="0" smtClean="0">
                <a:solidFill>
                  <a:srgbClr val="1B50FF"/>
                </a:solidFill>
                <a:latin typeface="Chivo" panose="00000500000000000000" pitchFamily="2" charset="0"/>
              </a:rPr>
              <a:t>condition </a:t>
            </a:r>
            <a:r>
              <a:rPr lang="fr-BE" dirty="0">
                <a:solidFill>
                  <a:srgbClr val="1B50FF"/>
                </a:solidFill>
                <a:latin typeface="Chivo" panose="00000500000000000000" pitchFamily="2" charset="0"/>
              </a:rPr>
              <a:t>d’apprentissage, nous vous </a:t>
            </a:r>
            <a:r>
              <a:rPr lang="fr-BE" dirty="0" smtClean="0">
                <a:solidFill>
                  <a:srgbClr val="1B50FF"/>
                </a:solidFill>
                <a:latin typeface="Chivo" panose="00000500000000000000" pitchFamily="2" charset="0"/>
              </a:rPr>
              <a:t>proposons des </a:t>
            </a:r>
            <a:r>
              <a:rPr lang="fr-BE" dirty="0">
                <a:solidFill>
                  <a:srgbClr val="1B50FF"/>
                </a:solidFill>
                <a:latin typeface="Chivo" panose="00000500000000000000" pitchFamily="2" charset="0"/>
              </a:rPr>
              <a:t>exercices de respiration d’une durée de 5-10 </a:t>
            </a:r>
            <a:r>
              <a:rPr lang="fr-BE" dirty="0" smtClean="0">
                <a:solidFill>
                  <a:srgbClr val="1B50FF"/>
                </a:solidFill>
                <a:latin typeface="Chivo" panose="00000500000000000000" pitchFamily="2" charset="0"/>
              </a:rPr>
              <a:t>minutes. </a:t>
            </a:r>
            <a:endParaRPr lang="fr-BE" dirty="0" smtClean="0">
              <a:solidFill>
                <a:srgbClr val="1B50FF"/>
              </a:solidFill>
              <a:latin typeface="Chivo" panose="00000500000000000000" pitchFamily="2" charset="0"/>
            </a:endParaRPr>
          </a:p>
          <a:p>
            <a:endParaRPr lang="fr-BE" dirty="0">
              <a:solidFill>
                <a:srgbClr val="1B50FF"/>
              </a:solidFill>
              <a:latin typeface="Chivo" panose="00000500000000000000" pitchFamily="2" charset="0"/>
            </a:endParaRPr>
          </a:p>
          <a:p>
            <a:r>
              <a:rPr lang="fr-BE" dirty="0" smtClean="0">
                <a:solidFill>
                  <a:srgbClr val="1B50FF"/>
                </a:solidFill>
                <a:latin typeface="Chivo" panose="00000500000000000000" pitchFamily="2" charset="0"/>
              </a:rPr>
              <a:t>Pour </a:t>
            </a:r>
            <a:r>
              <a:rPr lang="fr-BE" dirty="0" smtClean="0">
                <a:solidFill>
                  <a:srgbClr val="1B50FF"/>
                </a:solidFill>
                <a:latin typeface="Chivo" panose="00000500000000000000" pitchFamily="2" charset="0"/>
              </a:rPr>
              <a:t>découvrir les </a:t>
            </a:r>
            <a:r>
              <a:rPr lang="fr-BE" dirty="0">
                <a:solidFill>
                  <a:srgbClr val="1B50FF"/>
                </a:solidFill>
                <a:latin typeface="Chivo" panose="00000500000000000000" pitchFamily="2" charset="0"/>
              </a:rPr>
              <a:t>exercices, cliquez </a:t>
            </a:r>
            <a:r>
              <a:rPr lang="fr-BE" dirty="0" smtClean="0">
                <a:solidFill>
                  <a:srgbClr val="1B50FF"/>
                </a:solidFill>
                <a:latin typeface="Chivo" panose="00000500000000000000" pitchFamily="2" charset="0"/>
              </a:rPr>
              <a:t>ici :</a:t>
            </a:r>
          </a:p>
          <a:p>
            <a:endParaRPr lang="fr-FR" dirty="0">
              <a:solidFill>
                <a:srgbClr val="1B50FF"/>
              </a:solidFill>
              <a:latin typeface="Chivo" panose="00000500000000000000" pitchFamily="2" charset="0"/>
            </a:endParaRPr>
          </a:p>
          <a:p>
            <a:endParaRPr lang="fr-FR" i="1" dirty="0">
              <a:solidFill>
                <a:srgbClr val="1B50FF"/>
              </a:solidFill>
              <a:latin typeface="Chivo" panose="00000500000000000000" pitchFamily="2" charset="0"/>
            </a:endParaRPr>
          </a:p>
        </p:txBody>
      </p:sp>
      <p:pic>
        <p:nvPicPr>
          <p:cNvPr id="3" name="2.Respiration Complète_F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85371" y="3086553"/>
            <a:ext cx="487363" cy="487363"/>
          </a:xfrm>
          <a:prstGeom prst="rect">
            <a:avLst/>
          </a:prstGeom>
        </p:spPr>
      </p:pic>
    </p:spTree>
    <p:extLst>
      <p:ext uri="{BB962C8B-B14F-4D97-AF65-F5344CB8AC3E}">
        <p14:creationId xmlns:p14="http://schemas.microsoft.com/office/powerpoint/2010/main" val="411077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up)">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500"/>
                                        <p:tgtEl>
                                          <p:spTgt spid="1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7</a:t>
            </a:fld>
            <a:endParaRPr lang="fr-FR"/>
          </a:p>
        </p:txBody>
      </p:sp>
      <p:sp>
        <p:nvSpPr>
          <p:cNvPr id="5" name="Rectangle 4"/>
          <p:cNvSpPr/>
          <p:nvPr/>
        </p:nvSpPr>
        <p:spPr>
          <a:xfrm>
            <a:off x="2040527" y="1401468"/>
            <a:ext cx="6831874" cy="1200329"/>
          </a:xfrm>
          <a:prstGeom prst="rect">
            <a:avLst/>
          </a:prstGeom>
        </p:spPr>
        <p:txBody>
          <a:bodyPr wrap="square">
            <a:spAutoFit/>
          </a:bodyPr>
          <a:lstStyle/>
          <a:p>
            <a:pPr algn="just"/>
            <a:r>
              <a:rPr lang="fr-FR" b="1" dirty="0" smtClean="0">
                <a:solidFill>
                  <a:srgbClr val="4EFFB0"/>
                </a:solidFill>
                <a:latin typeface="Chivo" panose="00000500000000000000" pitchFamily="2" charset="0"/>
              </a:rPr>
              <a:t>Apprentissage </a:t>
            </a:r>
            <a:r>
              <a:rPr lang="fr-FR" b="1" dirty="0">
                <a:solidFill>
                  <a:srgbClr val="4EFFB0"/>
                </a:solidFill>
                <a:latin typeface="Chivo" panose="00000500000000000000" pitchFamily="2" charset="0"/>
              </a:rPr>
              <a:t>sur </a:t>
            </a:r>
            <a:r>
              <a:rPr lang="fr-FR" b="1" dirty="0" smtClean="0">
                <a:solidFill>
                  <a:srgbClr val="4EFFB0"/>
                </a:solidFill>
                <a:latin typeface="Chivo" panose="00000500000000000000" pitchFamily="2" charset="0"/>
              </a:rPr>
              <a:t>l’</a:t>
            </a:r>
            <a:r>
              <a:rPr lang="fr-FR" b="1" dirty="0" err="1" smtClean="0">
                <a:solidFill>
                  <a:srgbClr val="4EFFB0"/>
                </a:solidFill>
                <a:latin typeface="Chivo" panose="00000500000000000000" pitchFamily="2" charset="0"/>
              </a:rPr>
              <a:t>empowerment</a:t>
            </a:r>
            <a:endParaRPr lang="fr-BE" b="1" dirty="0" smtClean="0">
              <a:solidFill>
                <a:srgbClr val="4EFFB0"/>
              </a:solidFill>
              <a:latin typeface="Chivo" panose="00000500000000000000" pitchFamily="2" charset="0"/>
            </a:endParaRPr>
          </a:p>
          <a:p>
            <a:pPr algn="just"/>
            <a:endParaRPr lang="fr-FR" b="1" dirty="0">
              <a:solidFill>
                <a:srgbClr val="4EFFB0"/>
              </a:solidFill>
              <a:latin typeface="Chivo" panose="00000500000000000000" pitchFamily="2" charset="0"/>
            </a:endParaRPr>
          </a:p>
          <a:p>
            <a:pPr algn="just"/>
            <a:r>
              <a:rPr lang="fr-BE" dirty="0" smtClean="0">
                <a:solidFill>
                  <a:srgbClr val="1B50FF"/>
                </a:solidFill>
                <a:latin typeface="Chivo" panose="00000500000000000000" pitchFamily="2" charset="0"/>
              </a:rPr>
              <a:t>À </a:t>
            </a:r>
            <a:r>
              <a:rPr lang="fr-BE" dirty="0">
                <a:solidFill>
                  <a:srgbClr val="1B50FF"/>
                </a:solidFill>
                <a:latin typeface="Chivo" panose="00000500000000000000" pitchFamily="2" charset="0"/>
              </a:rPr>
              <a:t>l’issue de la présentation qui </a:t>
            </a:r>
            <a:r>
              <a:rPr lang="fr-BE" dirty="0" smtClean="0">
                <a:solidFill>
                  <a:srgbClr val="1B50FF"/>
                </a:solidFill>
                <a:latin typeface="Chivo" panose="00000500000000000000" pitchFamily="2" charset="0"/>
              </a:rPr>
              <a:t>suit, </a:t>
            </a:r>
            <a:r>
              <a:rPr lang="fr-BE" dirty="0">
                <a:solidFill>
                  <a:srgbClr val="1B50FF"/>
                </a:solidFill>
                <a:latin typeface="Chivo" panose="00000500000000000000" pitchFamily="2" charset="0"/>
              </a:rPr>
              <a:t>nous </a:t>
            </a:r>
            <a:r>
              <a:rPr lang="fr-BE" dirty="0" smtClean="0">
                <a:solidFill>
                  <a:srgbClr val="1B50FF"/>
                </a:solidFill>
                <a:latin typeface="Chivo" panose="00000500000000000000" pitchFamily="2" charset="0"/>
              </a:rPr>
              <a:t>vous proposons de tester </a:t>
            </a:r>
            <a:r>
              <a:rPr lang="fr-BE" dirty="0">
                <a:solidFill>
                  <a:srgbClr val="1B50FF"/>
                </a:solidFill>
                <a:latin typeface="Chivo" panose="00000500000000000000" pitchFamily="2" charset="0"/>
              </a:rPr>
              <a:t>vos connaissances </a:t>
            </a:r>
            <a:r>
              <a:rPr lang="fr-BE" dirty="0" smtClean="0">
                <a:solidFill>
                  <a:srgbClr val="1B50FF"/>
                </a:solidFill>
                <a:latin typeface="Chivo" panose="00000500000000000000" pitchFamily="2" charset="0"/>
              </a:rPr>
              <a:t>sur un mode ludique</a:t>
            </a:r>
            <a:r>
              <a:rPr lang="fr-FR" dirty="0" smtClean="0">
                <a:solidFill>
                  <a:srgbClr val="1B50FF"/>
                </a:solidFill>
                <a:latin typeface="Chivo" panose="00000500000000000000" pitchFamily="2" charset="0"/>
              </a:rPr>
              <a:t>.</a:t>
            </a:r>
            <a:endParaRPr lang="fr-BE" dirty="0">
              <a:solidFill>
                <a:srgbClr val="1B50FF"/>
              </a:solidFill>
              <a:latin typeface="Chivo" panose="00000500000000000000" pitchFamily="2" charset="0"/>
            </a:endParaRPr>
          </a:p>
        </p:txBody>
      </p:sp>
      <p:sp>
        <p:nvSpPr>
          <p:cNvPr id="8" name="Ellipse 7"/>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Concept</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154722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8</a:t>
            </a:fld>
            <a:endParaRPr lang="fr-FR"/>
          </a:p>
        </p:txBody>
      </p:sp>
      <p:sp>
        <p:nvSpPr>
          <p:cNvPr id="5" name="Ellipse 4"/>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Concept</a:t>
            </a:r>
            <a:endParaRPr lang="fr-FR" sz="700" b="1" dirty="0">
              <a:solidFill>
                <a:srgbClr val="1B50FF"/>
              </a:solidFill>
              <a:latin typeface="Chivo" panose="00000500000000000000" pitchFamily="2" charset="0"/>
            </a:endParaRPr>
          </a:p>
        </p:txBody>
      </p:sp>
      <p:sp>
        <p:nvSpPr>
          <p:cNvPr id="3" name="Rectangle 2"/>
          <p:cNvSpPr/>
          <p:nvPr/>
        </p:nvSpPr>
        <p:spPr>
          <a:xfrm>
            <a:off x="2070341" y="1181818"/>
            <a:ext cx="6719976" cy="5090624"/>
          </a:xfrm>
          <a:prstGeom prst="rect">
            <a:avLst/>
          </a:prstGeom>
        </p:spPr>
        <p:txBody>
          <a:bodyPr wrap="square">
            <a:spAutoFit/>
          </a:bodyPr>
          <a:lstStyle/>
          <a:p>
            <a:pPr algn="just" fontAlgn="base"/>
            <a:r>
              <a:rPr lang="fr-FR" b="1" dirty="0" smtClean="0">
                <a:solidFill>
                  <a:srgbClr val="4EFFB0"/>
                </a:solidFill>
                <a:latin typeface="Chivo" panose="00000500000000000000" pitchFamily="2" charset="0"/>
                <a:ea typeface="Arial Unicode MS"/>
              </a:rPr>
              <a:t>1</a:t>
            </a:r>
            <a:r>
              <a:rPr lang="fr-FR" b="1" dirty="0">
                <a:solidFill>
                  <a:srgbClr val="4EFFB0"/>
                </a:solidFill>
                <a:latin typeface="Chivo" panose="00000500000000000000" pitchFamily="2" charset="0"/>
                <a:ea typeface="Arial Unicode MS"/>
              </a:rPr>
              <a:t>. </a:t>
            </a:r>
            <a:r>
              <a:rPr lang="fr-BE" b="1" dirty="0" smtClean="0">
                <a:solidFill>
                  <a:srgbClr val="4EFFB0"/>
                </a:solidFill>
                <a:latin typeface="Chivo" panose="00000500000000000000" pitchFamily="2" charset="0"/>
                <a:ea typeface="Arial Unicode MS"/>
              </a:rPr>
              <a:t>Emergence </a:t>
            </a:r>
            <a:r>
              <a:rPr lang="fr-BE" b="1" dirty="0">
                <a:solidFill>
                  <a:srgbClr val="4EFFB0"/>
                </a:solidFill>
                <a:latin typeface="Chivo" panose="00000500000000000000" pitchFamily="2" charset="0"/>
                <a:ea typeface="Arial Unicode MS"/>
              </a:rPr>
              <a:t>de la notion d’</a:t>
            </a:r>
            <a:r>
              <a:rPr lang="fr-BE" b="1" dirty="0" err="1">
                <a:solidFill>
                  <a:srgbClr val="4EFFB0"/>
                </a:solidFill>
                <a:latin typeface="Chivo" panose="00000500000000000000" pitchFamily="2" charset="0"/>
                <a:ea typeface="Arial Unicode MS"/>
              </a:rPr>
              <a:t>empowerment</a:t>
            </a:r>
            <a:endParaRPr lang="fr-FR" b="1" dirty="0">
              <a:solidFill>
                <a:srgbClr val="4EFFB0"/>
              </a:solidFill>
              <a:latin typeface="Chivo" panose="00000500000000000000" pitchFamily="2" charset="0"/>
              <a:ea typeface="Arial Unicode MS"/>
            </a:endParaRPr>
          </a:p>
          <a:p>
            <a:pPr lvl="0" algn="just" fontAlgn="base"/>
            <a:endParaRPr lang="fr-FR" b="1" dirty="0">
              <a:solidFill>
                <a:srgbClr val="4EFFB0"/>
              </a:solidFill>
              <a:latin typeface="Chivo" panose="00000500000000000000" pitchFamily="2" charset="0"/>
              <a:ea typeface="Arial Unicode MS"/>
            </a:endParaRPr>
          </a:p>
          <a:p>
            <a:pPr algn="just" fontAlgn="base"/>
            <a:r>
              <a:rPr lang="fr-BE" sz="1600" b="1" dirty="0" smtClean="0">
                <a:solidFill>
                  <a:srgbClr val="1B50FF"/>
                </a:solidFill>
                <a:latin typeface="Chivo" panose="00000500000000000000" pitchFamily="2" charset="0"/>
                <a:ea typeface="Arial Unicode MS"/>
              </a:rPr>
              <a:t>Années </a:t>
            </a:r>
            <a:r>
              <a:rPr lang="fr-BE" sz="1600" b="1" dirty="0">
                <a:solidFill>
                  <a:srgbClr val="1B50FF"/>
                </a:solidFill>
                <a:latin typeface="Chivo" panose="00000500000000000000" pitchFamily="2" charset="0"/>
                <a:ea typeface="Arial Unicode MS"/>
              </a:rPr>
              <a:t>1960-70 : </a:t>
            </a:r>
            <a:r>
              <a:rPr lang="fr-BE" sz="1600" dirty="0">
                <a:solidFill>
                  <a:srgbClr val="1B50FF"/>
                </a:solidFill>
                <a:latin typeface="Chivo" panose="00000500000000000000" pitchFamily="2" charset="0"/>
                <a:ea typeface="Arial Unicode MS"/>
              </a:rPr>
              <a:t>émergence du terme aux Etats-Unis et en Asie du Sud (luttes féministes et antiracistes), et en Amérique latine (émancipation individuelle et collective donnant naissance aux mouvements d’éducation populaire de Paulo Freire)</a:t>
            </a:r>
            <a:endParaRPr lang="fr-FR" sz="1600" dirty="0">
              <a:solidFill>
                <a:srgbClr val="1B50FF"/>
              </a:solidFill>
              <a:latin typeface="Chivo" panose="00000500000000000000" pitchFamily="2" charset="0"/>
              <a:ea typeface="Arial Unicode MS"/>
            </a:endParaRPr>
          </a:p>
          <a:p>
            <a:pPr marL="285750" lvl="0" indent="-285750" algn="just" fontAlgn="base">
              <a:buFontTx/>
              <a:buChar char="-"/>
            </a:pPr>
            <a:r>
              <a:rPr lang="fr-BE" sz="1600" b="1" dirty="0" smtClean="0">
                <a:solidFill>
                  <a:srgbClr val="1B50FF"/>
                </a:solidFill>
                <a:latin typeface="Chivo" panose="00000500000000000000" pitchFamily="2" charset="0"/>
                <a:ea typeface="Arial Unicode MS"/>
              </a:rPr>
              <a:t>Idée </a:t>
            </a:r>
            <a:r>
              <a:rPr lang="fr-BE" sz="1600" b="1" dirty="0">
                <a:solidFill>
                  <a:srgbClr val="1B50FF"/>
                </a:solidFill>
                <a:latin typeface="Chivo" panose="00000500000000000000" pitchFamily="2" charset="0"/>
                <a:ea typeface="Arial Unicode MS"/>
              </a:rPr>
              <a:t>défendue par les féministes</a:t>
            </a:r>
            <a:r>
              <a:rPr lang="fr-BE" sz="1600" dirty="0">
                <a:solidFill>
                  <a:srgbClr val="1B50FF"/>
                </a:solidFill>
                <a:latin typeface="Chivo" panose="00000500000000000000" pitchFamily="2" charset="0"/>
                <a:ea typeface="Arial Unicode MS"/>
              </a:rPr>
              <a:t> : l’</a:t>
            </a:r>
            <a:r>
              <a:rPr lang="fr-BE" sz="1600" dirty="0" err="1">
                <a:solidFill>
                  <a:srgbClr val="1B50FF"/>
                </a:solidFill>
                <a:latin typeface="Chivo" panose="00000500000000000000" pitchFamily="2" charset="0"/>
                <a:ea typeface="Arial Unicode MS"/>
              </a:rPr>
              <a:t>empowerment</a:t>
            </a:r>
            <a:r>
              <a:rPr lang="fr-BE" sz="1600" dirty="0">
                <a:solidFill>
                  <a:srgbClr val="1B50FF"/>
                </a:solidFill>
                <a:latin typeface="Chivo" panose="00000500000000000000" pitchFamily="2" charset="0"/>
                <a:ea typeface="Arial Unicode MS"/>
              </a:rPr>
              <a:t> représente un processus d’acquisition d’un sentiment d’identité formulé en termes d’estime de soi et </a:t>
            </a:r>
            <a:r>
              <a:rPr lang="fr-BE" sz="1600" dirty="0" smtClean="0">
                <a:solidFill>
                  <a:srgbClr val="1B50FF"/>
                </a:solidFill>
                <a:latin typeface="Chivo" panose="00000500000000000000" pitchFamily="2" charset="0"/>
                <a:ea typeface="Arial Unicode MS"/>
              </a:rPr>
              <a:t>d’égalité</a:t>
            </a:r>
          </a:p>
          <a:p>
            <a:pPr marL="285750" lvl="0" indent="-285750" algn="just" fontAlgn="base">
              <a:buFontTx/>
              <a:buChar char="-"/>
            </a:pPr>
            <a:r>
              <a:rPr lang="fr-BE" sz="1600" b="1" dirty="0" smtClean="0">
                <a:solidFill>
                  <a:srgbClr val="1B50FF"/>
                </a:solidFill>
                <a:latin typeface="Chivo" panose="00000500000000000000" pitchFamily="2" charset="0"/>
                <a:ea typeface="Arial Unicode MS"/>
              </a:rPr>
              <a:t>Luttes </a:t>
            </a:r>
            <a:r>
              <a:rPr lang="fr-BE" sz="1600" b="1" dirty="0">
                <a:solidFill>
                  <a:srgbClr val="1B50FF"/>
                </a:solidFill>
                <a:latin typeface="Chivo" panose="00000500000000000000" pitchFamily="2" charset="0"/>
                <a:ea typeface="Arial Unicode MS"/>
              </a:rPr>
              <a:t>des travailleurs sociaux aux Etats-Unis</a:t>
            </a:r>
            <a:r>
              <a:rPr lang="fr-BE" sz="1600" dirty="0">
                <a:solidFill>
                  <a:srgbClr val="1B50FF"/>
                </a:solidFill>
                <a:latin typeface="Chivo" panose="00000500000000000000" pitchFamily="2" charset="0"/>
                <a:ea typeface="Arial Unicode MS"/>
              </a:rPr>
              <a:t> : est associé à l’</a:t>
            </a:r>
            <a:r>
              <a:rPr lang="fr-BE" sz="1600" dirty="0" err="1">
                <a:solidFill>
                  <a:srgbClr val="1B50FF"/>
                </a:solidFill>
                <a:latin typeface="Chivo" panose="00000500000000000000" pitchFamily="2" charset="0"/>
                <a:ea typeface="Arial Unicode MS"/>
              </a:rPr>
              <a:t>empowerment</a:t>
            </a:r>
            <a:r>
              <a:rPr lang="fr-BE" sz="1600" dirty="0">
                <a:solidFill>
                  <a:srgbClr val="1B50FF"/>
                </a:solidFill>
                <a:latin typeface="Chivo" panose="00000500000000000000" pitchFamily="2" charset="0"/>
                <a:ea typeface="Arial Unicode MS"/>
              </a:rPr>
              <a:t> (leur) capacité à construire par eux-mêmes les réponses aux questions sociales auxquelles ils sont confrontés.</a:t>
            </a:r>
            <a:endParaRPr lang="fr-FR" sz="1600" dirty="0">
              <a:solidFill>
                <a:srgbClr val="1B50FF"/>
              </a:solidFill>
              <a:latin typeface="Chivo" panose="00000500000000000000" pitchFamily="2" charset="0"/>
              <a:ea typeface="Arial Unicode MS"/>
            </a:endParaRPr>
          </a:p>
          <a:p>
            <a:pPr algn="just" fontAlgn="base"/>
            <a:r>
              <a:rPr lang="fr-BE" sz="1600" dirty="0">
                <a:solidFill>
                  <a:srgbClr val="1B50FF"/>
                </a:solidFill>
                <a:latin typeface="Chivo" panose="00000500000000000000" pitchFamily="2" charset="0"/>
                <a:ea typeface="Arial Unicode MS"/>
              </a:rPr>
              <a:t> </a:t>
            </a:r>
            <a:endParaRPr lang="fr-FR" sz="1600" dirty="0">
              <a:solidFill>
                <a:srgbClr val="1B50FF"/>
              </a:solidFill>
              <a:latin typeface="Chivo" panose="00000500000000000000" pitchFamily="2" charset="0"/>
              <a:ea typeface="Arial Unicode MS"/>
            </a:endParaRPr>
          </a:p>
          <a:p>
            <a:pPr algn="just" fontAlgn="base"/>
            <a:r>
              <a:rPr lang="fr-BE" sz="1600" b="1" dirty="0">
                <a:solidFill>
                  <a:srgbClr val="1B50FF"/>
                </a:solidFill>
                <a:latin typeface="Chivo" panose="00000500000000000000" pitchFamily="2" charset="0"/>
                <a:ea typeface="Arial Unicode MS"/>
              </a:rPr>
              <a:t>Années 2000 en France : </a:t>
            </a:r>
            <a:r>
              <a:rPr lang="fr-BE" sz="1600" dirty="0">
                <a:solidFill>
                  <a:srgbClr val="1B50FF"/>
                </a:solidFill>
                <a:latin typeface="Chivo" panose="00000500000000000000" pitchFamily="2" charset="0"/>
                <a:ea typeface="Arial Unicode MS"/>
              </a:rPr>
              <a:t>apparition du terme dans le cadre d’appel à une réforme  radicale de la politique de la ville vers une nouvelle politique s’appuyant sur les initiatives des collectifs dans les quartiers populaires dont les habitants ne sont alors considérés que comme des problèmes, rarement comme des ressources.</a:t>
            </a:r>
            <a:endParaRPr lang="fr-FR" sz="1600" dirty="0">
              <a:solidFill>
                <a:srgbClr val="1B50FF"/>
              </a:solidFill>
              <a:latin typeface="Chivo" panose="00000500000000000000" pitchFamily="2" charset="0"/>
              <a:ea typeface="Arial Unicode MS"/>
            </a:endParaRPr>
          </a:p>
          <a:p>
            <a:pPr algn="just" fontAlgn="base"/>
            <a:endParaRPr lang="fr-FR" sz="1600" dirty="0">
              <a:solidFill>
                <a:srgbClr val="1B50FF"/>
              </a:solidFill>
              <a:latin typeface="Chivo" panose="00000500000000000000" pitchFamily="2" charset="0"/>
              <a:ea typeface="Arial Unicode MS"/>
            </a:endParaRPr>
          </a:p>
          <a:p>
            <a:pPr lvl="0" algn="just">
              <a:lnSpc>
                <a:spcPct val="105000"/>
              </a:lnSpc>
            </a:pPr>
            <a:endParaRPr lang="fr-FR" sz="1600" dirty="0">
              <a:solidFill>
                <a:srgbClr val="1B50FF"/>
              </a:solidFill>
              <a:latin typeface="Chivo" panose="00000500000000000000" pitchFamily="2" charset="0"/>
              <a:ea typeface="Arial Unicode MS"/>
            </a:endParaRPr>
          </a:p>
        </p:txBody>
      </p:sp>
    </p:spTree>
    <p:extLst>
      <p:ext uri="{BB962C8B-B14F-4D97-AF65-F5344CB8AC3E}">
        <p14:creationId xmlns:p14="http://schemas.microsoft.com/office/powerpoint/2010/main" val="236853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9</a:t>
            </a:fld>
            <a:endParaRPr lang="fr-FR"/>
          </a:p>
        </p:txBody>
      </p:sp>
      <p:sp>
        <p:nvSpPr>
          <p:cNvPr id="5" name="Ellipse 4"/>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Concept</a:t>
            </a:r>
            <a:endParaRPr lang="fr-FR" sz="700" b="1" dirty="0">
              <a:solidFill>
                <a:srgbClr val="1B50FF"/>
              </a:solidFill>
              <a:latin typeface="Chivo" panose="00000500000000000000" pitchFamily="2" charset="0"/>
            </a:endParaRPr>
          </a:p>
        </p:txBody>
      </p:sp>
      <p:sp>
        <p:nvSpPr>
          <p:cNvPr id="3" name="Rectangle 2"/>
          <p:cNvSpPr/>
          <p:nvPr/>
        </p:nvSpPr>
        <p:spPr>
          <a:xfrm>
            <a:off x="2070341" y="1181818"/>
            <a:ext cx="6719976" cy="5521512"/>
          </a:xfrm>
          <a:prstGeom prst="rect">
            <a:avLst/>
          </a:prstGeom>
        </p:spPr>
        <p:txBody>
          <a:bodyPr wrap="square">
            <a:spAutoFit/>
          </a:bodyPr>
          <a:lstStyle/>
          <a:p>
            <a:pPr algn="just" fontAlgn="base"/>
            <a:r>
              <a:rPr lang="fr-BE" sz="1600" dirty="0" smtClean="0">
                <a:solidFill>
                  <a:srgbClr val="1B50FF"/>
                </a:solidFill>
                <a:latin typeface="Chivo" panose="00000500000000000000" pitchFamily="2" charset="0"/>
                <a:ea typeface="Arial Unicode MS"/>
              </a:rPr>
              <a:t>Plus </a:t>
            </a:r>
            <a:r>
              <a:rPr lang="fr-BE" sz="1600" dirty="0">
                <a:solidFill>
                  <a:srgbClr val="1B50FF"/>
                </a:solidFill>
                <a:latin typeface="Chivo" panose="00000500000000000000" pitchFamily="2" charset="0"/>
                <a:ea typeface="Arial Unicode MS"/>
              </a:rPr>
              <a:t>qu’un outil d’émancipation, </a:t>
            </a:r>
            <a:r>
              <a:rPr lang="fr-BE" sz="1600" b="1" dirty="0">
                <a:solidFill>
                  <a:srgbClr val="1B50FF"/>
                </a:solidFill>
                <a:latin typeface="Chivo" panose="00000500000000000000" pitchFamily="2" charset="0"/>
                <a:ea typeface="Arial Unicode MS"/>
              </a:rPr>
              <a:t>l’</a:t>
            </a:r>
            <a:r>
              <a:rPr lang="fr-BE" sz="1600" b="1" dirty="0" err="1">
                <a:solidFill>
                  <a:srgbClr val="1B50FF"/>
                </a:solidFill>
                <a:latin typeface="Chivo" panose="00000500000000000000" pitchFamily="2" charset="0"/>
                <a:ea typeface="Arial Unicode MS"/>
              </a:rPr>
              <a:t>empowerment</a:t>
            </a:r>
            <a:r>
              <a:rPr lang="fr-BE" sz="1600" b="1" dirty="0">
                <a:solidFill>
                  <a:srgbClr val="1B50FF"/>
                </a:solidFill>
                <a:latin typeface="Chivo" panose="00000500000000000000" pitchFamily="2" charset="0"/>
                <a:ea typeface="Arial Unicode MS"/>
              </a:rPr>
              <a:t> est tout un processus </a:t>
            </a:r>
            <a:r>
              <a:rPr lang="fr-BE" sz="1600" dirty="0">
                <a:solidFill>
                  <a:srgbClr val="1B50FF"/>
                </a:solidFill>
                <a:latin typeface="Chivo" panose="00000500000000000000" pitchFamily="2" charset="0"/>
                <a:ea typeface="Arial Unicode MS"/>
              </a:rPr>
              <a:t>qui passe par le renforcement du pouvoir d’agir, </a:t>
            </a:r>
            <a:r>
              <a:rPr lang="fr-BE" sz="1600" b="1" dirty="0">
                <a:solidFill>
                  <a:srgbClr val="1B50FF"/>
                </a:solidFill>
                <a:latin typeface="Chivo" panose="00000500000000000000" pitchFamily="2" charset="0"/>
                <a:ea typeface="Arial Unicode MS"/>
              </a:rPr>
              <a:t>englobant deux grands axes</a:t>
            </a:r>
            <a:r>
              <a:rPr lang="fr-BE" sz="1600" dirty="0">
                <a:solidFill>
                  <a:srgbClr val="1B50FF"/>
                </a:solidFill>
                <a:latin typeface="Chivo" panose="00000500000000000000" pitchFamily="2" charset="0"/>
                <a:ea typeface="Arial Unicode MS"/>
              </a:rPr>
              <a:t> :</a:t>
            </a:r>
            <a:endParaRPr lang="fr-FR" sz="1600" dirty="0">
              <a:solidFill>
                <a:srgbClr val="1B50FF"/>
              </a:solidFill>
              <a:latin typeface="Chivo" panose="00000500000000000000" pitchFamily="2" charset="0"/>
              <a:ea typeface="Arial Unicode MS"/>
            </a:endParaRPr>
          </a:p>
          <a:p>
            <a:pPr marL="285750" lvl="0" indent="-285750" algn="just" fontAlgn="base">
              <a:buFontTx/>
              <a:buChar char="-"/>
            </a:pPr>
            <a:r>
              <a:rPr lang="fr-BE" sz="1600" b="1" dirty="0" smtClean="0">
                <a:solidFill>
                  <a:srgbClr val="1B50FF"/>
                </a:solidFill>
                <a:latin typeface="Chivo" panose="00000500000000000000" pitchFamily="2" charset="0"/>
                <a:ea typeface="Arial Unicode MS"/>
              </a:rPr>
              <a:t>L’axe </a:t>
            </a:r>
            <a:r>
              <a:rPr lang="fr-BE" sz="1600" b="1" dirty="0">
                <a:solidFill>
                  <a:srgbClr val="1B50FF"/>
                </a:solidFill>
                <a:latin typeface="Chivo" panose="00000500000000000000" pitchFamily="2" charset="0"/>
                <a:ea typeface="Arial Unicode MS"/>
              </a:rPr>
              <a:t>collectif </a:t>
            </a:r>
            <a:r>
              <a:rPr lang="fr-BE" sz="1600" dirty="0">
                <a:solidFill>
                  <a:srgbClr val="1B50FF"/>
                </a:solidFill>
                <a:latin typeface="Chivo" panose="00000500000000000000" pitchFamily="2" charset="0"/>
                <a:ea typeface="Arial Unicode MS"/>
              </a:rPr>
              <a:t>se focalisant l’amélioration des circonstances extérieures des individus : défense des droits et des libertés de chacun par exemple </a:t>
            </a:r>
            <a:r>
              <a:rPr lang="fr-BE" sz="1600" dirty="0" smtClean="0">
                <a:solidFill>
                  <a:srgbClr val="1B50FF"/>
                </a:solidFill>
                <a:latin typeface="Chivo" panose="00000500000000000000" pitchFamily="2" charset="0"/>
                <a:ea typeface="Arial Unicode MS"/>
              </a:rPr>
              <a:t>;</a:t>
            </a:r>
          </a:p>
          <a:p>
            <a:pPr marL="285750" lvl="0" indent="-285750" algn="just" fontAlgn="base">
              <a:buFontTx/>
              <a:buChar char="-"/>
            </a:pPr>
            <a:r>
              <a:rPr lang="fr-BE" sz="1600" b="1" dirty="0" smtClean="0">
                <a:solidFill>
                  <a:srgbClr val="1B50FF"/>
                </a:solidFill>
                <a:latin typeface="Chivo" panose="00000500000000000000" pitchFamily="2" charset="0"/>
                <a:ea typeface="Arial Unicode MS"/>
              </a:rPr>
              <a:t>L’axe </a:t>
            </a:r>
            <a:r>
              <a:rPr lang="fr-BE" sz="1600" b="1" dirty="0">
                <a:solidFill>
                  <a:srgbClr val="1B50FF"/>
                </a:solidFill>
                <a:latin typeface="Chivo" panose="00000500000000000000" pitchFamily="2" charset="0"/>
                <a:ea typeface="Arial Unicode MS"/>
              </a:rPr>
              <a:t>individuel </a:t>
            </a:r>
            <a:r>
              <a:rPr lang="fr-BE" sz="1600" dirty="0">
                <a:solidFill>
                  <a:srgbClr val="1B50FF"/>
                </a:solidFill>
                <a:latin typeface="Chivo" panose="00000500000000000000" pitchFamily="2" charset="0"/>
                <a:ea typeface="Arial Unicode MS"/>
              </a:rPr>
              <a:t>se focalisant sur l’</a:t>
            </a:r>
            <a:r>
              <a:rPr lang="fr-BE" sz="1600" dirty="0" err="1">
                <a:solidFill>
                  <a:srgbClr val="1B50FF"/>
                </a:solidFill>
                <a:latin typeface="Chivo" panose="00000500000000000000" pitchFamily="2" charset="0"/>
                <a:ea typeface="Arial Unicode MS"/>
              </a:rPr>
              <a:t>empowerment</a:t>
            </a:r>
            <a:r>
              <a:rPr lang="fr-BE" sz="1600" dirty="0">
                <a:solidFill>
                  <a:srgbClr val="1B50FF"/>
                </a:solidFill>
                <a:latin typeface="Chivo" panose="00000500000000000000" pitchFamily="2" charset="0"/>
                <a:ea typeface="Arial Unicode MS"/>
              </a:rPr>
              <a:t> des individus, sur le processus de prise de conscience et du renforcement au niveau individuel.</a:t>
            </a:r>
            <a:endParaRPr lang="fr-FR" sz="1600" dirty="0">
              <a:solidFill>
                <a:srgbClr val="1B50FF"/>
              </a:solidFill>
              <a:latin typeface="Chivo" panose="00000500000000000000" pitchFamily="2" charset="0"/>
              <a:ea typeface="Arial Unicode MS"/>
            </a:endParaRPr>
          </a:p>
          <a:p>
            <a:pPr algn="just" fontAlgn="base"/>
            <a:r>
              <a:rPr lang="fr-BE" sz="1600" dirty="0">
                <a:solidFill>
                  <a:srgbClr val="1B50FF"/>
                </a:solidFill>
                <a:latin typeface="Chivo" panose="00000500000000000000" pitchFamily="2" charset="0"/>
                <a:ea typeface="Arial Unicode MS"/>
              </a:rPr>
              <a:t> </a:t>
            </a:r>
            <a:endParaRPr lang="fr-FR" sz="1600" dirty="0">
              <a:solidFill>
                <a:srgbClr val="1B50FF"/>
              </a:solidFill>
              <a:latin typeface="Chivo" panose="00000500000000000000" pitchFamily="2" charset="0"/>
              <a:ea typeface="Arial Unicode MS"/>
            </a:endParaRPr>
          </a:p>
          <a:p>
            <a:pPr algn="just" fontAlgn="base"/>
            <a:r>
              <a:rPr lang="fr-BE" sz="1600" dirty="0">
                <a:solidFill>
                  <a:srgbClr val="1B50FF"/>
                </a:solidFill>
                <a:latin typeface="Chivo" panose="00000500000000000000" pitchFamily="2" charset="0"/>
                <a:ea typeface="Arial Unicode MS"/>
              </a:rPr>
              <a:t>A présent, </a:t>
            </a:r>
            <a:r>
              <a:rPr lang="fr-BE" sz="1600" b="1" dirty="0">
                <a:solidFill>
                  <a:srgbClr val="1B50FF"/>
                </a:solidFill>
                <a:latin typeface="Chivo" panose="00000500000000000000" pitchFamily="2" charset="0"/>
                <a:ea typeface="Arial Unicode MS"/>
              </a:rPr>
              <a:t>CHANGE OF VIEW cherche à ce que chaque personne reste maitre de son cheminement</a:t>
            </a:r>
            <a:r>
              <a:rPr lang="fr-BE" sz="1600" dirty="0">
                <a:solidFill>
                  <a:srgbClr val="1B50FF"/>
                </a:solidFill>
                <a:latin typeface="Chivo" panose="00000500000000000000" pitchFamily="2" charset="0"/>
                <a:ea typeface="Arial Unicode MS"/>
              </a:rPr>
              <a:t>, de ses choix, de sa liberté et puisse agir intérieurement sur ce qui entrave le plein usage de ses droits et de son pouvoir d’agir.</a:t>
            </a:r>
            <a:endParaRPr lang="fr-FR" sz="1600" dirty="0">
              <a:solidFill>
                <a:srgbClr val="1B50FF"/>
              </a:solidFill>
              <a:latin typeface="Chivo" panose="00000500000000000000" pitchFamily="2" charset="0"/>
              <a:ea typeface="Arial Unicode MS"/>
            </a:endParaRPr>
          </a:p>
          <a:p>
            <a:pPr algn="just" fontAlgn="base"/>
            <a:r>
              <a:rPr lang="fr-BE" sz="1600" b="1" dirty="0">
                <a:solidFill>
                  <a:srgbClr val="1B50FF"/>
                </a:solidFill>
                <a:latin typeface="Chivo" panose="00000500000000000000" pitchFamily="2" charset="0"/>
                <a:ea typeface="Arial Unicode MS"/>
              </a:rPr>
              <a:t>Le but poursuivi </a:t>
            </a:r>
            <a:r>
              <a:rPr lang="fr-BE" sz="1600" dirty="0">
                <a:solidFill>
                  <a:srgbClr val="1B50FF"/>
                </a:solidFill>
                <a:latin typeface="Chivo" panose="00000500000000000000" pitchFamily="2" charset="0"/>
                <a:ea typeface="Arial Unicode MS"/>
              </a:rPr>
              <a:t>de l’</a:t>
            </a:r>
            <a:r>
              <a:rPr lang="fr-BE" sz="1600" dirty="0" err="1">
                <a:solidFill>
                  <a:srgbClr val="1B50FF"/>
                </a:solidFill>
                <a:latin typeface="Chivo" panose="00000500000000000000" pitchFamily="2" charset="0"/>
                <a:ea typeface="Arial Unicode MS"/>
              </a:rPr>
              <a:t>empowerment</a:t>
            </a:r>
            <a:r>
              <a:rPr lang="fr-BE" sz="1600" dirty="0">
                <a:solidFill>
                  <a:srgbClr val="1B50FF"/>
                </a:solidFill>
                <a:latin typeface="Chivo" panose="00000500000000000000" pitchFamily="2" charset="0"/>
                <a:ea typeface="Arial Unicode MS"/>
              </a:rPr>
              <a:t> dans le contexte d’accompagnement des personnes vulnérables est alors </a:t>
            </a:r>
            <a:r>
              <a:rPr lang="fr-BE" sz="1600" b="1" dirty="0">
                <a:solidFill>
                  <a:srgbClr val="1B50FF"/>
                </a:solidFill>
                <a:latin typeface="Chivo" panose="00000500000000000000" pitchFamily="2" charset="0"/>
                <a:ea typeface="Arial Unicode MS"/>
              </a:rPr>
              <a:t>d’amener la personne vers un travail de réappropriation de son propre pouvoir, d’accession à ses ressources personnelles et de déclenchement de sa capacité d’agir dans un contexte donné</a:t>
            </a:r>
            <a:r>
              <a:rPr lang="fr-BE" sz="1600" dirty="0">
                <a:solidFill>
                  <a:srgbClr val="1B50FF"/>
                </a:solidFill>
                <a:latin typeface="Chivo" panose="00000500000000000000" pitchFamily="2" charset="0"/>
                <a:ea typeface="Arial Unicode MS"/>
              </a:rPr>
              <a:t>.</a:t>
            </a:r>
            <a:endParaRPr lang="fr-FR" sz="1600" dirty="0">
              <a:solidFill>
                <a:srgbClr val="1B50FF"/>
              </a:solidFill>
              <a:latin typeface="Chivo" panose="00000500000000000000" pitchFamily="2" charset="0"/>
              <a:ea typeface="Arial Unicode MS"/>
            </a:endParaRPr>
          </a:p>
          <a:p>
            <a:pPr algn="just" fontAlgn="base"/>
            <a:endParaRPr lang="fr-FR" sz="1600" dirty="0">
              <a:solidFill>
                <a:srgbClr val="1B50FF"/>
              </a:solidFill>
              <a:latin typeface="Chivo" panose="00000500000000000000" pitchFamily="2" charset="0"/>
              <a:ea typeface="Arial Unicode MS"/>
            </a:endParaRPr>
          </a:p>
          <a:p>
            <a:pPr algn="just" fontAlgn="base"/>
            <a:endParaRPr lang="fr-FR" sz="1600" dirty="0">
              <a:solidFill>
                <a:srgbClr val="1B50FF"/>
              </a:solidFill>
              <a:latin typeface="Chivo" panose="00000500000000000000" pitchFamily="2" charset="0"/>
              <a:ea typeface="Arial Unicode MS"/>
            </a:endParaRPr>
          </a:p>
          <a:p>
            <a:pPr lvl="0" algn="just">
              <a:lnSpc>
                <a:spcPct val="105000"/>
              </a:lnSpc>
            </a:pPr>
            <a:endParaRPr lang="fr-FR" sz="1600" dirty="0">
              <a:solidFill>
                <a:srgbClr val="1B50FF"/>
              </a:solidFill>
              <a:latin typeface="Chivo" panose="00000500000000000000" pitchFamily="2" charset="0"/>
              <a:ea typeface="Arial Unicode MS"/>
            </a:endParaRPr>
          </a:p>
        </p:txBody>
      </p:sp>
    </p:spTree>
    <p:extLst>
      <p:ext uri="{BB962C8B-B14F-4D97-AF65-F5344CB8AC3E}">
        <p14:creationId xmlns:p14="http://schemas.microsoft.com/office/powerpoint/2010/main" val="395363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604</TotalTime>
  <Words>2648</Words>
  <Application>Microsoft Office PowerPoint</Application>
  <PresentationFormat>Affichage à l'écran (4:3)</PresentationFormat>
  <Paragraphs>232</Paragraphs>
  <Slides>25</Slides>
  <Notes>0</Notes>
  <HiddenSlides>0</HiddenSlides>
  <MMClips>2</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25</vt:i4>
      </vt:variant>
    </vt:vector>
  </HeadingPairs>
  <TitlesOfParts>
    <vt:vector size="31" baseType="lpstr">
      <vt:lpstr>Arial</vt:lpstr>
      <vt:lpstr>Arial Unicode MS</vt:lpstr>
      <vt:lpstr>Calibri</vt:lpstr>
      <vt:lpstr>Calibri Light</vt:lpstr>
      <vt:lpstr>Chivo</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Ducourneau Chloe</dc:creator>
  <cp:lastModifiedBy>Ducourneau Chloe</cp:lastModifiedBy>
  <cp:revision>42</cp:revision>
  <dcterms:created xsi:type="dcterms:W3CDTF">2021-01-20T11:37:02Z</dcterms:created>
  <dcterms:modified xsi:type="dcterms:W3CDTF">2021-09-24T13:14:43Z</dcterms:modified>
</cp:coreProperties>
</file>