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handoutMasterIdLst>
    <p:handoutMasterId r:id="rId30"/>
  </p:handoutMasterIdLst>
  <p:sldIdLst>
    <p:sldId id="256" r:id="rId2"/>
    <p:sldId id="267" r:id="rId3"/>
    <p:sldId id="259" r:id="rId4"/>
    <p:sldId id="282" r:id="rId5"/>
    <p:sldId id="273" r:id="rId6"/>
    <p:sldId id="257" r:id="rId7"/>
    <p:sldId id="288" r:id="rId8"/>
    <p:sldId id="284" r:id="rId9"/>
    <p:sldId id="260" r:id="rId10"/>
    <p:sldId id="287" r:id="rId11"/>
    <p:sldId id="268" r:id="rId12"/>
    <p:sldId id="261" r:id="rId13"/>
    <p:sldId id="286" r:id="rId14"/>
    <p:sldId id="269" r:id="rId15"/>
    <p:sldId id="262" r:id="rId16"/>
    <p:sldId id="283" r:id="rId17"/>
    <p:sldId id="275" r:id="rId18"/>
    <p:sldId id="263" r:id="rId19"/>
    <p:sldId id="276" r:id="rId20"/>
    <p:sldId id="270" r:id="rId21"/>
    <p:sldId id="277" r:id="rId22"/>
    <p:sldId id="278" r:id="rId23"/>
    <p:sldId id="271" r:id="rId24"/>
    <p:sldId id="272" r:id="rId25"/>
    <p:sldId id="279" r:id="rId26"/>
    <p:sldId id="266" r:id="rId27"/>
    <p:sldId id="289" r:id="rId2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courneau Chloe" initials="DC"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FFB0"/>
    <a:srgbClr val="1B5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7" d="100"/>
          <a:sy n="117" d="100"/>
        </p:scale>
        <p:origin x="1474" y="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CAEB14-1CE2-4B85-91BC-4AC81BCB9AC0}" type="datetimeFigureOut">
              <a:rPr lang="fr-FR" smtClean="0"/>
              <a:t>24/09/2021</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2E8525-CD53-46C6-9F07-59688A7095A5}" type="slidenum">
              <a:rPr lang="fr-FR" smtClean="0"/>
              <a:t>‹N°›</a:t>
            </a:fld>
            <a:endParaRPr lang="fr-FR"/>
          </a:p>
        </p:txBody>
      </p:sp>
    </p:spTree>
    <p:extLst>
      <p:ext uri="{BB962C8B-B14F-4D97-AF65-F5344CB8AC3E}">
        <p14:creationId xmlns:p14="http://schemas.microsoft.com/office/powerpoint/2010/main" val="11344170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800DD5-8453-4A0E-A4BE-FB5004FEBA61}" type="datetimeFigureOut">
              <a:rPr lang="fr-FR" smtClean="0"/>
              <a:t>24/09/2021</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306EBC-6C96-424C-B2BD-34E7C43EA710}" type="slidenum">
              <a:rPr lang="fr-FR" smtClean="0"/>
              <a:t>‹N°›</a:t>
            </a:fld>
            <a:endParaRPr lang="fr-FR"/>
          </a:p>
        </p:txBody>
      </p:sp>
    </p:spTree>
    <p:extLst>
      <p:ext uri="{BB962C8B-B14F-4D97-AF65-F5344CB8AC3E}">
        <p14:creationId xmlns:p14="http://schemas.microsoft.com/office/powerpoint/2010/main" val="143631323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1EF68777-88ED-4ACE-B411-7924B084EE2D}" type="datetime1">
              <a:rPr lang="fr-FR" smtClean="0"/>
              <a:t>24/09/2021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lvl1pPr>
              <a:defRPr>
                <a:solidFill>
                  <a:srgbClr val="4EFFB0"/>
                </a:solidFill>
              </a:defRPr>
            </a:lvl1pPr>
          </a:lstStyle>
          <a:p>
            <a:fld id="{7DC09696-8782-4BAD-8097-EF151A794B23}" type="slidenum">
              <a:rPr lang="fr-FR" smtClean="0"/>
              <a:pPr/>
              <a:t>‹N°›</a:t>
            </a:fld>
            <a:endParaRPr lang="fr-FR" dirty="0"/>
          </a:p>
        </p:txBody>
      </p:sp>
    </p:spTree>
    <p:extLst>
      <p:ext uri="{BB962C8B-B14F-4D97-AF65-F5344CB8AC3E}">
        <p14:creationId xmlns:p14="http://schemas.microsoft.com/office/powerpoint/2010/main" val="306521759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2082982" y="1216024"/>
            <a:ext cx="6677841" cy="4879975"/>
          </a:xfrm>
        </p:spPr>
        <p:txBody>
          <a:bodyPr/>
          <a:lstStyle>
            <a:lvl1pPr>
              <a:defRPr>
                <a:solidFill>
                  <a:srgbClr val="1B50FF"/>
                </a:solidFill>
              </a:defRPr>
            </a:lvl1pPr>
            <a:lvl2pPr>
              <a:defRPr>
                <a:solidFill>
                  <a:srgbClr val="1B50FF"/>
                </a:solidFill>
              </a:defRPr>
            </a:lvl2pPr>
            <a:lvl3pPr>
              <a:defRPr>
                <a:solidFill>
                  <a:srgbClr val="1B50FF"/>
                </a:solidFill>
              </a:defRPr>
            </a:lvl3pPr>
            <a:lvl4pPr>
              <a:defRPr>
                <a:solidFill>
                  <a:srgbClr val="1B50FF"/>
                </a:solidFill>
              </a:defRPr>
            </a:lvl4pPr>
            <a:lvl5pPr>
              <a:defRPr>
                <a:solidFill>
                  <a:srgbClr val="1B50FF"/>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5" name="Footer Placeholder 4"/>
          <p:cNvSpPr>
            <a:spLocks noGrp="1"/>
          </p:cNvSpPr>
          <p:nvPr>
            <p:ph type="ftr" sz="quarter" idx="11"/>
          </p:nvPr>
        </p:nvSpPr>
        <p:spPr>
          <a:xfrm>
            <a:off x="2082982" y="6356351"/>
            <a:ext cx="5388972" cy="365125"/>
          </a:xfrm>
        </p:spPr>
        <p:txBody>
          <a:bodyPr/>
          <a:lstStyle/>
          <a:p>
            <a:endParaRPr lang="fr-FR"/>
          </a:p>
        </p:txBody>
      </p:sp>
      <p:sp>
        <p:nvSpPr>
          <p:cNvPr id="6" name="Slide Number Placeholder 5"/>
          <p:cNvSpPr>
            <a:spLocks noGrp="1"/>
          </p:cNvSpPr>
          <p:nvPr>
            <p:ph type="sldNum" sz="quarter" idx="12"/>
          </p:nvPr>
        </p:nvSpPr>
        <p:spPr>
          <a:xfrm>
            <a:off x="7628708" y="6356351"/>
            <a:ext cx="1132115" cy="365125"/>
          </a:xfrm>
        </p:spPr>
        <p:txBody>
          <a:bodyPr/>
          <a:lstStyle>
            <a:lvl1pPr>
              <a:defRPr>
                <a:solidFill>
                  <a:srgbClr val="4EFFB0"/>
                </a:solidFill>
              </a:defRPr>
            </a:lvl1pPr>
          </a:lstStyle>
          <a:p>
            <a:fld id="{7DC09696-8782-4BAD-8097-EF151A794B23}" type="slidenum">
              <a:rPr lang="fr-FR" smtClean="0"/>
              <a:pPr/>
              <a:t>‹N°›</a:t>
            </a:fld>
            <a:endParaRPr lang="fr-FR" dirty="0"/>
          </a:p>
        </p:txBody>
      </p:sp>
    </p:spTree>
    <p:extLst>
      <p:ext uri="{BB962C8B-B14F-4D97-AF65-F5344CB8AC3E}">
        <p14:creationId xmlns:p14="http://schemas.microsoft.com/office/powerpoint/2010/main" val="40066236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22065-B9A1-4600-84D9-DA675B01D1BF}" type="datetime1">
              <a:rPr lang="fr-FR" smtClean="0"/>
              <a:t>24/09/2021</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09696-8782-4BAD-8097-EF151A794B23}" type="slidenum">
              <a:rPr lang="fr-FR" smtClean="0"/>
              <a:t>‹N°›</a:t>
            </a:fld>
            <a:endParaRPr lang="fr-FR"/>
          </a:p>
        </p:txBody>
      </p:sp>
      <p:pic>
        <p:nvPicPr>
          <p:cNvPr id="8" name="ChangeOfView-PPT-Template.006.jpeg" descr="ChangeOfView-PPT-Template.006.jpeg"/>
          <p:cNvPicPr>
            <a:picLocks noChangeAspect="1"/>
          </p:cNvPicPr>
          <p:nvPr userDrawn="1"/>
        </p:nvPicPr>
        <p:blipFill>
          <a:blip r:embed="rId4">
            <a:extLst/>
          </a:blip>
          <a:stretch>
            <a:fillRect/>
          </a:stretch>
        </p:blipFill>
        <p:spPr>
          <a:xfrm>
            <a:off x="1" y="1"/>
            <a:ext cx="9144000" cy="6858000"/>
          </a:xfrm>
          <a:prstGeom prst="rect">
            <a:avLst/>
          </a:prstGeom>
          <a:ln w="12700">
            <a:miter lim="400000"/>
          </a:ln>
        </p:spPr>
      </p:pic>
    </p:spTree>
    <p:extLst>
      <p:ext uri="{BB962C8B-B14F-4D97-AF65-F5344CB8AC3E}">
        <p14:creationId xmlns:p14="http://schemas.microsoft.com/office/powerpoint/2010/main" val="140483440"/>
      </p:ext>
    </p:extLst>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029095" y="2952205"/>
            <a:ext cx="6688183" cy="1200329"/>
          </a:xfrm>
          <a:prstGeom prst="rect">
            <a:avLst/>
          </a:prstGeom>
          <a:noFill/>
        </p:spPr>
        <p:txBody>
          <a:bodyPr wrap="square" rtlCol="0">
            <a:spAutoFit/>
          </a:bodyPr>
          <a:lstStyle/>
          <a:p>
            <a:pPr algn="ctr"/>
            <a:r>
              <a:rPr lang="fr-FR" sz="3600" b="1" dirty="0">
                <a:solidFill>
                  <a:srgbClr val="4EFFB0"/>
                </a:solidFill>
                <a:latin typeface="Chivo" panose="00000500000000000000" pitchFamily="2" charset="0"/>
              </a:rPr>
              <a:t>2</a:t>
            </a:r>
            <a:r>
              <a:rPr lang="fr-FR" sz="3600" b="1" dirty="0" smtClean="0">
                <a:solidFill>
                  <a:srgbClr val="4EFFB0"/>
                </a:solidFill>
                <a:latin typeface="Chivo" panose="00000500000000000000" pitchFamily="2" charset="0"/>
              </a:rPr>
              <a:t>. </a:t>
            </a:r>
            <a:r>
              <a:rPr lang="fr-FR" sz="3600" b="1" dirty="0" smtClean="0">
                <a:solidFill>
                  <a:srgbClr val="1B50FF"/>
                </a:solidFill>
                <a:latin typeface="Chivo" panose="00000500000000000000" pitchFamily="2" charset="0"/>
              </a:rPr>
              <a:t>Principes fondamentaux en matière d’</a:t>
            </a:r>
            <a:r>
              <a:rPr lang="fr-FR" sz="3600" b="1" dirty="0" err="1" smtClean="0">
                <a:solidFill>
                  <a:srgbClr val="1B50FF"/>
                </a:solidFill>
                <a:latin typeface="Chivo" panose="00000500000000000000" pitchFamily="2" charset="0"/>
              </a:rPr>
              <a:t>empowerment</a:t>
            </a:r>
            <a:endParaRPr lang="fr-FR" sz="3600" b="1" dirty="0">
              <a:solidFill>
                <a:srgbClr val="1B50FF"/>
              </a:solidFill>
              <a:latin typeface="Chivo" panose="00000500000000000000" pitchFamily="2" charset="0"/>
            </a:endParaRPr>
          </a:p>
        </p:txBody>
      </p:sp>
      <p:sp>
        <p:nvSpPr>
          <p:cNvPr id="5" name="Espace réservé du numéro de diapositive 4"/>
          <p:cNvSpPr>
            <a:spLocks noGrp="1"/>
          </p:cNvSpPr>
          <p:nvPr>
            <p:ph type="sldNum" sz="quarter" idx="12"/>
          </p:nvPr>
        </p:nvSpPr>
        <p:spPr/>
        <p:txBody>
          <a:bodyPr/>
          <a:lstStyle/>
          <a:p>
            <a:fld id="{7DC09696-8782-4BAD-8097-EF151A794B23}" type="slidenum">
              <a:rPr lang="fr-FR" smtClean="0">
                <a:solidFill>
                  <a:srgbClr val="4EFFB0"/>
                </a:solidFill>
              </a:rPr>
              <a:t>1</a:t>
            </a:fld>
            <a:endParaRPr lang="fr-FR" dirty="0">
              <a:solidFill>
                <a:srgbClr val="4EFFB0"/>
              </a:solidFill>
            </a:endParaRPr>
          </a:p>
        </p:txBody>
      </p:sp>
    </p:spTree>
    <p:extLst>
      <p:ext uri="{BB962C8B-B14F-4D97-AF65-F5344CB8AC3E}">
        <p14:creationId xmlns:p14="http://schemas.microsoft.com/office/powerpoint/2010/main" val="260914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10</a:t>
            </a:fld>
            <a:endParaRPr lang="fr-FR"/>
          </a:p>
        </p:txBody>
      </p:sp>
      <p:sp>
        <p:nvSpPr>
          <p:cNvPr id="3" name="Rectangle 2"/>
          <p:cNvSpPr/>
          <p:nvPr/>
        </p:nvSpPr>
        <p:spPr>
          <a:xfrm>
            <a:off x="2014400" y="1213784"/>
            <a:ext cx="6858000" cy="4339650"/>
          </a:xfrm>
          <a:prstGeom prst="rect">
            <a:avLst/>
          </a:prstGeom>
        </p:spPr>
        <p:txBody>
          <a:bodyPr wrap="square">
            <a:spAutoFit/>
          </a:bodyPr>
          <a:lstStyle/>
          <a:p>
            <a:pPr lvl="0"/>
            <a:r>
              <a:rPr lang="fr-BE" b="1" dirty="0" smtClean="0">
                <a:solidFill>
                  <a:srgbClr val="4EFFB0"/>
                </a:solidFill>
                <a:latin typeface="Chivo" panose="00000500000000000000" pitchFamily="2" charset="0"/>
              </a:rPr>
              <a:t>2</a:t>
            </a:r>
            <a:r>
              <a:rPr lang="fr-BE" b="1" dirty="0">
                <a:solidFill>
                  <a:srgbClr val="4EFFB0"/>
                </a:solidFill>
                <a:latin typeface="Chivo" panose="00000500000000000000" pitchFamily="2" charset="0"/>
              </a:rPr>
              <a:t>. Cette réciprocité dans la relation invite à 3 changements de </a:t>
            </a:r>
            <a:r>
              <a:rPr lang="fr-BE" b="1" dirty="0" smtClean="0">
                <a:solidFill>
                  <a:srgbClr val="4EFFB0"/>
                </a:solidFill>
                <a:latin typeface="Chivo" panose="00000500000000000000" pitchFamily="2" charset="0"/>
              </a:rPr>
              <a:t>posture</a:t>
            </a:r>
          </a:p>
          <a:p>
            <a:pPr lvl="0"/>
            <a:endParaRPr lang="fr-FR" sz="1600" dirty="0" smtClean="0">
              <a:solidFill>
                <a:srgbClr val="1B50FF"/>
              </a:solidFill>
              <a:latin typeface="Chivo" panose="00000500000000000000" pitchFamily="2" charset="0"/>
            </a:endParaRPr>
          </a:p>
          <a:p>
            <a:pPr lvl="1"/>
            <a:r>
              <a:rPr lang="fr-BE" sz="1600" b="1" u="sng" dirty="0" smtClean="0">
                <a:solidFill>
                  <a:srgbClr val="1B50FF"/>
                </a:solidFill>
                <a:latin typeface="Chivo" panose="00000500000000000000" pitchFamily="2" charset="0"/>
              </a:rPr>
              <a:t>1</a:t>
            </a:r>
            <a:r>
              <a:rPr lang="fr-BE" sz="1600" b="1" u="sng" baseline="30000" dirty="0" smtClean="0">
                <a:solidFill>
                  <a:srgbClr val="1B50FF"/>
                </a:solidFill>
                <a:latin typeface="Chivo" panose="00000500000000000000" pitchFamily="2" charset="0"/>
              </a:rPr>
              <a:t>er</a:t>
            </a:r>
            <a:r>
              <a:rPr lang="fr-BE" sz="1600" b="1" u="sng" dirty="0" smtClean="0">
                <a:solidFill>
                  <a:srgbClr val="1B50FF"/>
                </a:solidFill>
                <a:latin typeface="Chivo" panose="00000500000000000000" pitchFamily="2" charset="0"/>
              </a:rPr>
              <a:t> changement de posture :</a:t>
            </a:r>
          </a:p>
          <a:p>
            <a:pPr lvl="1"/>
            <a:r>
              <a:rPr lang="fr-BE" sz="1600" dirty="0" smtClean="0">
                <a:solidFill>
                  <a:srgbClr val="1B50FF"/>
                </a:solidFill>
                <a:latin typeface="Chivo" panose="00000500000000000000" pitchFamily="2" charset="0"/>
              </a:rPr>
              <a:t>Partant </a:t>
            </a:r>
            <a:r>
              <a:rPr lang="fr-BE" sz="1600" dirty="0">
                <a:solidFill>
                  <a:srgbClr val="1B50FF"/>
                </a:solidFill>
                <a:latin typeface="Chivo" panose="00000500000000000000" pitchFamily="2" charset="0"/>
              </a:rPr>
              <a:t>du principe que chacun est le seul à connaitre sa situation personnelle et son point de départ, la réciprocité nous invite à connaître, comprendre et accepter les particularités individuelles et sociales qui délimitent l'autre et qui sont uniques et indéniables</a:t>
            </a:r>
            <a:r>
              <a:rPr lang="fr-BE" sz="1600" dirty="0" smtClean="0">
                <a:solidFill>
                  <a:srgbClr val="1B50FF"/>
                </a:solidFill>
                <a:latin typeface="Chivo" panose="00000500000000000000" pitchFamily="2" charset="0"/>
              </a:rPr>
              <a:t>.</a:t>
            </a:r>
          </a:p>
          <a:p>
            <a:pPr lvl="1"/>
            <a:endParaRPr lang="fr-BE" sz="1600" dirty="0" smtClean="0">
              <a:solidFill>
                <a:srgbClr val="1B50FF"/>
              </a:solidFill>
              <a:latin typeface="Chivo" panose="00000500000000000000" pitchFamily="2" charset="0"/>
            </a:endParaRPr>
          </a:p>
          <a:p>
            <a:pPr lvl="1"/>
            <a:r>
              <a:rPr lang="fr-BE" sz="1600" b="1" u="sng" dirty="0">
                <a:solidFill>
                  <a:srgbClr val="1B50FF"/>
                </a:solidFill>
                <a:latin typeface="Chivo" panose="00000500000000000000" pitchFamily="2" charset="0"/>
              </a:rPr>
              <a:t>2</a:t>
            </a:r>
            <a:r>
              <a:rPr lang="fr-BE" sz="1600" b="1" u="sng" baseline="30000" dirty="0">
                <a:solidFill>
                  <a:srgbClr val="1B50FF"/>
                </a:solidFill>
                <a:latin typeface="Chivo" panose="00000500000000000000" pitchFamily="2" charset="0"/>
              </a:rPr>
              <a:t>e</a:t>
            </a:r>
            <a:r>
              <a:rPr lang="fr-BE" sz="1600" b="1" u="sng" dirty="0">
                <a:solidFill>
                  <a:srgbClr val="1B50FF"/>
                </a:solidFill>
                <a:latin typeface="Chivo" panose="00000500000000000000" pitchFamily="2" charset="0"/>
              </a:rPr>
              <a:t> changement de posture :</a:t>
            </a:r>
          </a:p>
          <a:p>
            <a:pPr lvl="1"/>
            <a:r>
              <a:rPr lang="fr-BE" sz="1600" dirty="0">
                <a:solidFill>
                  <a:srgbClr val="1B50FF"/>
                </a:solidFill>
                <a:latin typeface="Chivo" panose="00000500000000000000" pitchFamily="2" charset="0"/>
              </a:rPr>
              <a:t>La réciprocité nous invite à adopter une communication créative, </a:t>
            </a:r>
            <a:r>
              <a:rPr lang="fr-BE" sz="1600" dirty="0" err="1">
                <a:solidFill>
                  <a:srgbClr val="1B50FF"/>
                </a:solidFill>
                <a:latin typeface="Chivo" panose="00000500000000000000" pitchFamily="2" charset="0"/>
              </a:rPr>
              <a:t>co</a:t>
            </a:r>
            <a:r>
              <a:rPr lang="fr-BE" sz="1600" dirty="0">
                <a:solidFill>
                  <a:srgbClr val="1B50FF"/>
                </a:solidFill>
                <a:latin typeface="Chivo" panose="00000500000000000000" pitchFamily="2" charset="0"/>
              </a:rPr>
              <a:t>-construite et dynamique où l’empathie contribuera à créer un espace du donner et du recevoir. </a:t>
            </a:r>
            <a:endParaRPr lang="fr-FR" sz="1600" dirty="0">
              <a:solidFill>
                <a:srgbClr val="1B50FF"/>
              </a:solidFill>
              <a:latin typeface="Chivo" panose="00000500000000000000" pitchFamily="2" charset="0"/>
            </a:endParaRPr>
          </a:p>
          <a:p>
            <a:pPr lvl="1"/>
            <a:r>
              <a:rPr lang="fr-BE" sz="1600" dirty="0">
                <a:solidFill>
                  <a:srgbClr val="1B50FF"/>
                </a:solidFill>
                <a:latin typeface="Chivo" panose="00000500000000000000" pitchFamily="2" charset="0"/>
              </a:rPr>
              <a:t>Cette nécessité de sortir de notre zone de confort nous est bénéfique parce qu’elle nous amène à un changement de perspective sur les choses du quotidien. </a:t>
            </a:r>
            <a:endParaRPr lang="fr-FR" sz="1600" dirty="0">
              <a:solidFill>
                <a:srgbClr val="1B50FF"/>
              </a:solidFill>
              <a:latin typeface="Chivo" panose="00000500000000000000" pitchFamily="2" charset="0"/>
            </a:endParaRPr>
          </a:p>
        </p:txBody>
      </p:sp>
      <p:sp>
        <p:nvSpPr>
          <p:cNvPr id="6" name="Ellipse 5"/>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Concept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42988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11</a:t>
            </a:fld>
            <a:endParaRPr lang="fr-FR"/>
          </a:p>
        </p:txBody>
      </p:sp>
      <p:sp>
        <p:nvSpPr>
          <p:cNvPr id="3" name="Rectangle 2"/>
          <p:cNvSpPr/>
          <p:nvPr/>
        </p:nvSpPr>
        <p:spPr>
          <a:xfrm>
            <a:off x="2046514" y="1236617"/>
            <a:ext cx="6825886" cy="3046988"/>
          </a:xfrm>
          <a:prstGeom prst="rect">
            <a:avLst/>
          </a:prstGeom>
        </p:spPr>
        <p:txBody>
          <a:bodyPr wrap="square">
            <a:spAutoFit/>
          </a:bodyPr>
          <a:lstStyle/>
          <a:p>
            <a:pPr lvl="1"/>
            <a:r>
              <a:rPr lang="fr-BE" sz="1600" b="1" u="sng" dirty="0" smtClean="0">
                <a:solidFill>
                  <a:srgbClr val="1B50FF"/>
                </a:solidFill>
                <a:latin typeface="Chivo" panose="00000500000000000000" pitchFamily="2" charset="0"/>
              </a:rPr>
              <a:t>3</a:t>
            </a:r>
            <a:r>
              <a:rPr lang="fr-BE" sz="1600" b="1" u="sng" baseline="30000" dirty="0" smtClean="0">
                <a:solidFill>
                  <a:srgbClr val="1B50FF"/>
                </a:solidFill>
                <a:latin typeface="Chivo" panose="00000500000000000000" pitchFamily="2" charset="0"/>
              </a:rPr>
              <a:t>e</a:t>
            </a:r>
            <a:r>
              <a:rPr lang="fr-BE" sz="1600" b="1" u="sng" dirty="0" smtClean="0">
                <a:solidFill>
                  <a:srgbClr val="1B50FF"/>
                </a:solidFill>
                <a:latin typeface="Chivo" panose="00000500000000000000" pitchFamily="2" charset="0"/>
              </a:rPr>
              <a:t> changement de posture :</a:t>
            </a:r>
          </a:p>
          <a:p>
            <a:pPr lvl="1"/>
            <a:r>
              <a:rPr lang="fr-BE" sz="1600" dirty="0" smtClean="0">
                <a:solidFill>
                  <a:srgbClr val="1B50FF"/>
                </a:solidFill>
                <a:latin typeface="Chivo" panose="00000500000000000000" pitchFamily="2" charset="0"/>
              </a:rPr>
              <a:t>La </a:t>
            </a:r>
            <a:r>
              <a:rPr lang="fr-BE" sz="1600" dirty="0">
                <a:solidFill>
                  <a:srgbClr val="1B50FF"/>
                </a:solidFill>
                <a:latin typeface="Chivo" panose="00000500000000000000" pitchFamily="2" charset="0"/>
              </a:rPr>
              <a:t>réciprocité nous invite à être vigilants à ouvrir constamment des possibles, à ne fermer aucune porte et à chercher, parmi les différentes options, celles les plus adaptées à chaque situation. </a:t>
            </a:r>
            <a:endParaRPr lang="fr-FR" sz="1600" dirty="0">
              <a:solidFill>
                <a:srgbClr val="1B50FF"/>
              </a:solidFill>
              <a:latin typeface="Chivo" panose="00000500000000000000" pitchFamily="2" charset="0"/>
            </a:endParaRPr>
          </a:p>
          <a:p>
            <a:pPr lvl="1"/>
            <a:r>
              <a:rPr lang="fr-BE" sz="1600" dirty="0">
                <a:solidFill>
                  <a:srgbClr val="1B50FF"/>
                </a:solidFill>
                <a:latin typeface="Chivo" panose="00000500000000000000" pitchFamily="2" charset="0"/>
              </a:rPr>
              <a:t>Cela ouvre la voie à une relation d’accompagnement harmonieuse et respectueuse de l’autonomie de chacun</a:t>
            </a:r>
            <a:r>
              <a:rPr lang="fr-BE" sz="1600" dirty="0" smtClean="0">
                <a:solidFill>
                  <a:srgbClr val="1B50FF"/>
                </a:solidFill>
                <a:latin typeface="Chivo" panose="00000500000000000000" pitchFamily="2" charset="0"/>
              </a:rPr>
              <a:t>.</a:t>
            </a:r>
          </a:p>
          <a:p>
            <a:pPr lvl="1"/>
            <a:r>
              <a:rPr lang="fr-BE" sz="1600" dirty="0">
                <a:solidFill>
                  <a:srgbClr val="1B50FF"/>
                </a:solidFill>
                <a:latin typeface="Chivo" panose="00000500000000000000" pitchFamily="2" charset="0"/>
              </a:rPr>
              <a:t>L’ambition est aussi d’éviter le risque d’une relation de dépendance où l’accompagné est vu comme une personne faible du fait de sa vulnérabilité. Or la vulnérabilité ne permet pas de définir qui est une personne, elle est seulement l’expression de son humanité puisque chaque individu en fait l’expérience au fil de son parcours de vie</a:t>
            </a:r>
            <a:r>
              <a:rPr lang="fr-BE"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p:txBody>
      </p:sp>
      <p:sp>
        <p:nvSpPr>
          <p:cNvPr id="5" name="Ellipse 4"/>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Concept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7764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12</a:t>
            </a:fld>
            <a:endParaRPr lang="fr-FR"/>
          </a:p>
        </p:txBody>
      </p:sp>
      <p:sp>
        <p:nvSpPr>
          <p:cNvPr id="3" name="Rectangle 2"/>
          <p:cNvSpPr/>
          <p:nvPr/>
        </p:nvSpPr>
        <p:spPr>
          <a:xfrm>
            <a:off x="2029097" y="1236617"/>
            <a:ext cx="6843303" cy="4105739"/>
          </a:xfrm>
          <a:prstGeom prst="rect">
            <a:avLst/>
          </a:prstGeom>
        </p:spPr>
        <p:txBody>
          <a:bodyPr wrap="square">
            <a:spAutoFit/>
          </a:bodyPr>
          <a:lstStyle/>
          <a:p>
            <a:pPr lvl="0"/>
            <a:r>
              <a:rPr lang="fr-BE" b="1" dirty="0">
                <a:solidFill>
                  <a:srgbClr val="4EFFB0"/>
                </a:solidFill>
                <a:latin typeface="Chivo" panose="00000500000000000000" pitchFamily="2" charset="0"/>
              </a:rPr>
              <a:t>3. Deux </a:t>
            </a:r>
            <a:r>
              <a:rPr lang="fr-BE" b="1" dirty="0" smtClean="0">
                <a:solidFill>
                  <a:srgbClr val="4EFFB0"/>
                </a:solidFill>
                <a:latin typeface="Chivo" panose="00000500000000000000" pitchFamily="2" charset="0"/>
              </a:rPr>
              <a:t>critères pour </a:t>
            </a:r>
            <a:r>
              <a:rPr lang="fr-BE" b="1" dirty="0">
                <a:solidFill>
                  <a:srgbClr val="4EFFB0"/>
                </a:solidFill>
                <a:latin typeface="Chivo" panose="00000500000000000000" pitchFamily="2" charset="0"/>
              </a:rPr>
              <a:t>qu’il y ait réciprocité dans la relation d’accompagnement favorisant l’</a:t>
            </a:r>
            <a:r>
              <a:rPr lang="fr-BE" b="1" dirty="0" err="1">
                <a:solidFill>
                  <a:srgbClr val="4EFFB0"/>
                </a:solidFill>
                <a:latin typeface="Chivo" panose="00000500000000000000" pitchFamily="2" charset="0"/>
              </a:rPr>
              <a:t>empowerment</a:t>
            </a:r>
            <a:r>
              <a:rPr lang="fr-BE" b="1" dirty="0">
                <a:solidFill>
                  <a:srgbClr val="4EFFB0"/>
                </a:solidFill>
                <a:latin typeface="Chivo" panose="00000500000000000000" pitchFamily="2" charset="0"/>
              </a:rPr>
              <a:t> </a:t>
            </a:r>
          </a:p>
          <a:p>
            <a:pPr>
              <a:lnSpc>
                <a:spcPct val="105000"/>
              </a:lnSpc>
              <a:spcAft>
                <a:spcPts val="0"/>
              </a:spcAft>
            </a:pPr>
            <a:endParaRPr lang="fr-FR" sz="1600" dirty="0">
              <a:solidFill>
                <a:srgbClr val="1B50FF"/>
              </a:solidFill>
              <a:latin typeface="Chivo" panose="00000500000000000000" pitchFamily="2" charset="0"/>
              <a:ea typeface="Arial Unicode MS"/>
            </a:endParaRPr>
          </a:p>
          <a:p>
            <a:pPr marL="285750" indent="-285750">
              <a:buFont typeface="Symbol" panose="05050102010706020507" pitchFamily="18" charset="2"/>
              <a:buChar char="Þ"/>
            </a:pPr>
            <a:r>
              <a:rPr lang="fr-BE" sz="1600" b="1" dirty="0">
                <a:solidFill>
                  <a:srgbClr val="1B50FF"/>
                </a:solidFill>
                <a:latin typeface="Chivo" panose="00000500000000000000" pitchFamily="2" charset="0"/>
                <a:ea typeface="Arial Unicode MS"/>
              </a:rPr>
              <a:t>Critère 1. La créativité dans la relation comme opportunité de développement mutuel</a:t>
            </a:r>
          </a:p>
          <a:p>
            <a:pPr marL="285750" indent="-285750">
              <a:buFont typeface="Symbol" panose="05050102010706020507" pitchFamily="18" charset="2"/>
              <a:buChar char="Þ"/>
            </a:pPr>
            <a:endParaRPr lang="fr-FR" sz="1600" dirty="0">
              <a:solidFill>
                <a:srgbClr val="1B50FF"/>
              </a:solidFill>
              <a:latin typeface="Chivo" panose="00000500000000000000" pitchFamily="2" charset="0"/>
              <a:ea typeface="Arial Unicode MS"/>
            </a:endParaRPr>
          </a:p>
          <a:p>
            <a:r>
              <a:rPr lang="fr-BE" sz="1600" dirty="0">
                <a:solidFill>
                  <a:srgbClr val="1B50FF"/>
                </a:solidFill>
                <a:latin typeface="Chivo" panose="00000500000000000000" pitchFamily="2" charset="0"/>
                <a:ea typeface="Arial Unicode MS"/>
              </a:rPr>
              <a:t>Les habitudes et protocoles d’accompagnement sont généralement rigides, alors que les circonstances et problématiques de vie des personnes </a:t>
            </a:r>
            <a:r>
              <a:rPr lang="fr-BE" sz="1600" dirty="0" smtClean="0">
                <a:solidFill>
                  <a:srgbClr val="1B50FF"/>
                </a:solidFill>
                <a:latin typeface="Chivo" panose="00000500000000000000" pitchFamily="2" charset="0"/>
                <a:ea typeface="Arial Unicode MS"/>
              </a:rPr>
              <a:t>changent.</a:t>
            </a:r>
          </a:p>
          <a:p>
            <a:r>
              <a:rPr lang="fr-BE" sz="1600" dirty="0" smtClean="0">
                <a:solidFill>
                  <a:srgbClr val="1B50FF"/>
                </a:solidFill>
                <a:latin typeface="Chivo" panose="00000500000000000000" pitchFamily="2" charset="0"/>
                <a:ea typeface="Arial Unicode MS"/>
              </a:rPr>
              <a:t>La </a:t>
            </a:r>
            <a:r>
              <a:rPr lang="fr-BE" sz="1600" dirty="0">
                <a:solidFill>
                  <a:srgbClr val="1B50FF"/>
                </a:solidFill>
                <a:latin typeface="Chivo" panose="00000500000000000000" pitchFamily="2" charset="0"/>
                <a:ea typeface="Arial Unicode MS"/>
              </a:rPr>
              <a:t>posture initiale de l'accompagnant ne doit donc pas être figée sur ce qui doit ou ne doit pas être fait mais suppose une certaine forme de flexibilité qui se manifeste par l’acceptation (sans aucune attente) des besoins de l'autre, l’appréciation de sa valeur sans préjugés et la compréhension de ce qu’il cherche dans le processus d’accompagnement</a:t>
            </a:r>
            <a:r>
              <a:rPr lang="fr-BE" sz="1600" dirty="0" smtClean="0">
                <a:solidFill>
                  <a:srgbClr val="1B50FF"/>
                </a:solidFill>
                <a:latin typeface="Chivo" panose="00000500000000000000" pitchFamily="2" charset="0"/>
                <a:ea typeface="Arial Unicode MS"/>
              </a:rPr>
              <a:t>.</a:t>
            </a:r>
          </a:p>
          <a:p>
            <a:endParaRPr lang="fr-FR" sz="1600" dirty="0">
              <a:solidFill>
                <a:srgbClr val="1B50FF"/>
              </a:solidFill>
              <a:latin typeface="Chivo" panose="00000500000000000000" pitchFamily="2" charset="0"/>
              <a:ea typeface="Arial Unicode MS"/>
            </a:endParaRPr>
          </a:p>
        </p:txBody>
      </p:sp>
      <p:sp>
        <p:nvSpPr>
          <p:cNvPr id="5" name="Ellipse 4"/>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Concept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4958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13</a:t>
            </a:fld>
            <a:endParaRPr lang="fr-FR"/>
          </a:p>
        </p:txBody>
      </p:sp>
      <p:sp>
        <p:nvSpPr>
          <p:cNvPr id="3" name="Rectangle 2"/>
          <p:cNvSpPr/>
          <p:nvPr/>
        </p:nvSpPr>
        <p:spPr>
          <a:xfrm>
            <a:off x="2029097" y="1236617"/>
            <a:ext cx="6843303" cy="2554545"/>
          </a:xfrm>
          <a:prstGeom prst="rect">
            <a:avLst/>
          </a:prstGeom>
        </p:spPr>
        <p:txBody>
          <a:bodyPr wrap="square">
            <a:spAutoFit/>
          </a:bodyPr>
          <a:lstStyle/>
          <a:p>
            <a:r>
              <a:rPr lang="fr-BE" sz="1600" i="1" dirty="0" smtClean="0">
                <a:solidFill>
                  <a:srgbClr val="1B50FF"/>
                </a:solidFill>
                <a:latin typeface="Chivo" panose="00000500000000000000" pitchFamily="2" charset="0"/>
                <a:ea typeface="Arial Unicode MS"/>
              </a:rPr>
              <a:t>…(critère 1, suite) :</a:t>
            </a:r>
          </a:p>
          <a:p>
            <a:endParaRPr lang="fr-BE" sz="1600" dirty="0" smtClean="0">
              <a:solidFill>
                <a:srgbClr val="1B50FF"/>
              </a:solidFill>
              <a:latin typeface="Chivo" panose="00000500000000000000" pitchFamily="2" charset="0"/>
              <a:ea typeface="Arial Unicode MS"/>
            </a:endParaRPr>
          </a:p>
          <a:p>
            <a:r>
              <a:rPr lang="fr-BE" sz="1600" dirty="0" smtClean="0">
                <a:solidFill>
                  <a:srgbClr val="1B50FF"/>
                </a:solidFill>
                <a:latin typeface="Chivo" panose="00000500000000000000" pitchFamily="2" charset="0"/>
                <a:ea typeface="Arial Unicode MS"/>
              </a:rPr>
              <a:t>De </a:t>
            </a:r>
            <a:r>
              <a:rPr lang="fr-BE" sz="1600" dirty="0">
                <a:solidFill>
                  <a:srgbClr val="1B50FF"/>
                </a:solidFill>
                <a:latin typeface="Chivo" panose="00000500000000000000" pitchFamily="2" charset="0"/>
                <a:ea typeface="Arial Unicode MS"/>
              </a:rPr>
              <a:t>plus, nous avons tous en nous la capacité de chercher de nouvelles modalités d’accompagnement, de produire des idées nouvelles et réalisables. </a:t>
            </a:r>
            <a:endParaRPr lang="fr-FR" sz="1600" dirty="0">
              <a:solidFill>
                <a:srgbClr val="1B50FF"/>
              </a:solidFill>
              <a:latin typeface="Chivo" panose="00000500000000000000" pitchFamily="2" charset="0"/>
              <a:ea typeface="Arial Unicode MS"/>
            </a:endParaRPr>
          </a:p>
          <a:p>
            <a:r>
              <a:rPr lang="fr-BE" sz="1600" dirty="0">
                <a:solidFill>
                  <a:srgbClr val="1B50FF"/>
                </a:solidFill>
                <a:latin typeface="Chivo" panose="00000500000000000000" pitchFamily="2" charset="0"/>
                <a:ea typeface="Arial Unicode MS"/>
              </a:rPr>
              <a:t>Cette créativité nous amène à apprendre l’un de l’autre, à croire en soi, en ses possibilités et en celles de l’autre. Elle aide chacun à s’améliorer, à faire des choix, à prendre des risques et à progresser en connaissances et savoir-être.</a:t>
            </a:r>
          </a:p>
        </p:txBody>
      </p:sp>
      <p:sp>
        <p:nvSpPr>
          <p:cNvPr id="5" name="Ellipse 4"/>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Concept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129313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14</a:t>
            </a:fld>
            <a:endParaRPr lang="fr-FR"/>
          </a:p>
        </p:txBody>
      </p:sp>
      <p:sp>
        <p:nvSpPr>
          <p:cNvPr id="3" name="Rectangle 2"/>
          <p:cNvSpPr/>
          <p:nvPr/>
        </p:nvSpPr>
        <p:spPr>
          <a:xfrm>
            <a:off x="1985554" y="1245325"/>
            <a:ext cx="6886846" cy="3293209"/>
          </a:xfrm>
          <a:prstGeom prst="rect">
            <a:avLst/>
          </a:prstGeom>
        </p:spPr>
        <p:txBody>
          <a:bodyPr wrap="square">
            <a:spAutoFit/>
          </a:bodyPr>
          <a:lstStyle/>
          <a:p>
            <a:pPr marL="285750" indent="-285750">
              <a:buFont typeface="Symbol" panose="05050102010706020507" pitchFamily="18" charset="2"/>
              <a:buChar char="Þ"/>
            </a:pPr>
            <a:r>
              <a:rPr lang="fr-BE" sz="1600" b="1" dirty="0">
                <a:solidFill>
                  <a:srgbClr val="1B50FF"/>
                </a:solidFill>
                <a:latin typeface="Chivo" panose="00000500000000000000" pitchFamily="2" charset="0"/>
                <a:ea typeface="Arial Unicode MS"/>
              </a:rPr>
              <a:t>Critère 2. Un espace bienveillant, ouvert et de confiance comme opportunité d’exprimer ses choix</a:t>
            </a:r>
          </a:p>
          <a:p>
            <a:endParaRPr lang="fr-BE" sz="1600" dirty="0">
              <a:solidFill>
                <a:srgbClr val="1B50FF"/>
              </a:solidFill>
              <a:latin typeface="Chivo" panose="00000500000000000000" pitchFamily="2" charset="0"/>
              <a:ea typeface="Arial Unicode MS"/>
            </a:endParaRPr>
          </a:p>
          <a:p>
            <a:r>
              <a:rPr lang="fr-BE" sz="1600" dirty="0">
                <a:solidFill>
                  <a:srgbClr val="1B50FF"/>
                </a:solidFill>
                <a:latin typeface="Chivo" panose="00000500000000000000" pitchFamily="2" charset="0"/>
                <a:ea typeface="Arial Unicode MS"/>
              </a:rPr>
              <a:t>Même si les modalités d’accompagnement peuvent être a priori inégalitaires (contexte, lieu…), la qualité de la relation accompagnant-accompagné permettra de  dépasser ce frein.</a:t>
            </a:r>
            <a:endParaRPr lang="fr-FR" sz="1600" dirty="0">
              <a:solidFill>
                <a:srgbClr val="1B50FF"/>
              </a:solidFill>
              <a:latin typeface="Chivo" panose="00000500000000000000" pitchFamily="2" charset="0"/>
              <a:ea typeface="Arial Unicode MS"/>
            </a:endParaRPr>
          </a:p>
          <a:p>
            <a:r>
              <a:rPr lang="fr-BE" sz="1600" dirty="0">
                <a:solidFill>
                  <a:srgbClr val="1B50FF"/>
                </a:solidFill>
                <a:latin typeface="Chivo" panose="00000500000000000000" pitchFamily="2" charset="0"/>
                <a:ea typeface="Arial Unicode MS"/>
              </a:rPr>
              <a:t>Il revient donc à l’accompagnant comme à l’accompagné de construire, dans une responsabilité collective, un espace bienveillant, ouvert et de confiance pour développer la capacité de choix et la liberté de s’exprimer.</a:t>
            </a:r>
            <a:endParaRPr lang="fr-FR" sz="1600" dirty="0">
              <a:solidFill>
                <a:srgbClr val="1B50FF"/>
              </a:solidFill>
              <a:latin typeface="Chivo" panose="00000500000000000000" pitchFamily="2" charset="0"/>
              <a:ea typeface="Arial Unicode MS"/>
            </a:endParaRPr>
          </a:p>
          <a:p>
            <a:r>
              <a:rPr lang="fr-BE" sz="1600" dirty="0">
                <a:solidFill>
                  <a:srgbClr val="1B50FF"/>
                </a:solidFill>
                <a:latin typeface="Chivo" panose="00000500000000000000" pitchFamily="2" charset="0"/>
                <a:ea typeface="Arial Unicode MS"/>
              </a:rPr>
              <a:t>Il revient en outre à l’accompagnant d’accepter avec humilité les limites de son rôle et d’adhérer aux choix de la personne qui est seule maître de son parcours. </a:t>
            </a:r>
          </a:p>
        </p:txBody>
      </p:sp>
      <p:sp>
        <p:nvSpPr>
          <p:cNvPr id="5" name="Ellipse 4"/>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Concept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83254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15</a:t>
            </a:fld>
            <a:endParaRPr lang="fr-FR"/>
          </a:p>
        </p:txBody>
      </p:sp>
      <p:sp>
        <p:nvSpPr>
          <p:cNvPr id="3" name="Rectangle 2"/>
          <p:cNvSpPr/>
          <p:nvPr/>
        </p:nvSpPr>
        <p:spPr>
          <a:xfrm>
            <a:off x="2011680" y="1152823"/>
            <a:ext cx="6860720" cy="3046988"/>
          </a:xfrm>
          <a:prstGeom prst="rect">
            <a:avLst/>
          </a:prstGeom>
        </p:spPr>
        <p:txBody>
          <a:bodyPr wrap="square">
            <a:spAutoFit/>
          </a:bodyPr>
          <a:lstStyle/>
          <a:p>
            <a:r>
              <a:rPr lang="fr-FR" b="1" dirty="0" smtClean="0">
                <a:solidFill>
                  <a:srgbClr val="4EFFB0"/>
                </a:solidFill>
                <a:latin typeface="Chivo" panose="00000500000000000000" pitchFamily="2" charset="0"/>
              </a:rPr>
              <a:t>Temps d’appropriation</a:t>
            </a:r>
            <a:endParaRPr lang="fr-FR" b="1" dirty="0">
              <a:solidFill>
                <a:srgbClr val="4EFFB0"/>
              </a:solidFill>
              <a:latin typeface="Chivo" panose="00000500000000000000" pitchFamily="2" charset="0"/>
            </a:endParaRPr>
          </a:p>
          <a:p>
            <a:r>
              <a:rPr lang="fr-FR" sz="1600" dirty="0">
                <a:solidFill>
                  <a:srgbClr val="1B50FF"/>
                </a:solidFill>
                <a:latin typeface="Chivo" panose="00000500000000000000" pitchFamily="2" charset="0"/>
              </a:rPr>
              <a:t> </a:t>
            </a:r>
          </a:p>
          <a:p>
            <a:r>
              <a:rPr lang="fr-BE" sz="1600" dirty="0" smtClean="0">
                <a:solidFill>
                  <a:srgbClr val="1B50FF"/>
                </a:solidFill>
                <a:latin typeface="Chivo"/>
                <a:cs typeface="Arial"/>
              </a:rPr>
              <a:t>À</a:t>
            </a:r>
            <a:r>
              <a:rPr lang="fr-BE" sz="1600" dirty="0" smtClean="0">
                <a:solidFill>
                  <a:srgbClr val="1B50FF"/>
                </a:solidFill>
                <a:latin typeface="Chivo" panose="00000500000000000000" pitchFamily="2" charset="0"/>
              </a:rPr>
              <a:t> </a:t>
            </a:r>
            <a:r>
              <a:rPr lang="fr-BE" sz="1600" dirty="0">
                <a:solidFill>
                  <a:srgbClr val="1B50FF"/>
                </a:solidFill>
                <a:latin typeface="Chivo" panose="00000500000000000000" pitchFamily="2" charset="0"/>
              </a:rPr>
              <a:t>présent, place aux exercices d’appropriation </a:t>
            </a:r>
            <a:r>
              <a:rPr lang="fr-BE" sz="1600" dirty="0" smtClean="0">
                <a:solidFill>
                  <a:srgbClr val="1B50FF"/>
                </a:solidFill>
                <a:latin typeface="Chivo" panose="00000500000000000000" pitchFamily="2" charset="0"/>
              </a:rPr>
              <a:t>!</a:t>
            </a:r>
          </a:p>
          <a:p>
            <a:endParaRPr lang="fr-BE" sz="1600" dirty="0">
              <a:solidFill>
                <a:srgbClr val="1B50FF"/>
              </a:solidFill>
              <a:latin typeface="Chivo" panose="00000500000000000000" pitchFamily="2" charset="0"/>
            </a:endParaRPr>
          </a:p>
          <a:p>
            <a:r>
              <a:rPr lang="fr-BE" sz="1600" dirty="0">
                <a:solidFill>
                  <a:srgbClr val="1B50FF"/>
                </a:solidFill>
                <a:latin typeface="Chivo" panose="00000500000000000000" pitchFamily="2" charset="0"/>
              </a:rPr>
              <a:t>Chaque exercice contient une première </a:t>
            </a:r>
            <a:r>
              <a:rPr lang="fr-BE" sz="1600" dirty="0" smtClean="0">
                <a:solidFill>
                  <a:srgbClr val="1B50FF"/>
                </a:solidFill>
                <a:latin typeface="Chivo" panose="00000500000000000000" pitchFamily="2" charset="0"/>
              </a:rPr>
              <a:t>diapositive </a:t>
            </a:r>
            <a:r>
              <a:rPr lang="fr-BE" sz="1600" dirty="0">
                <a:solidFill>
                  <a:srgbClr val="1B50FF"/>
                </a:solidFill>
                <a:latin typeface="Chivo" panose="00000500000000000000" pitchFamily="2" charset="0"/>
              </a:rPr>
              <a:t>avec la consigne et l’énoncé, et </a:t>
            </a:r>
            <a:r>
              <a:rPr lang="fr-BE" sz="1600" dirty="0" smtClean="0">
                <a:solidFill>
                  <a:srgbClr val="1B50FF"/>
                </a:solidFill>
                <a:latin typeface="Chivo" panose="00000500000000000000" pitchFamily="2" charset="0"/>
              </a:rPr>
              <a:t>une </a:t>
            </a:r>
            <a:r>
              <a:rPr lang="fr-BE" sz="1600" dirty="0">
                <a:solidFill>
                  <a:srgbClr val="1B50FF"/>
                </a:solidFill>
                <a:latin typeface="Chivo" panose="00000500000000000000" pitchFamily="2" charset="0"/>
              </a:rPr>
              <a:t>deuxième </a:t>
            </a:r>
            <a:r>
              <a:rPr lang="fr-BE" sz="1600" dirty="0" smtClean="0">
                <a:solidFill>
                  <a:srgbClr val="1B50FF"/>
                </a:solidFill>
                <a:latin typeface="Chivo" panose="00000500000000000000" pitchFamily="2" charset="0"/>
              </a:rPr>
              <a:t>diapositive </a:t>
            </a:r>
            <a:r>
              <a:rPr lang="fr-BE" sz="1600" dirty="0">
                <a:solidFill>
                  <a:srgbClr val="1B50FF"/>
                </a:solidFill>
                <a:latin typeface="Chivo" panose="00000500000000000000" pitchFamily="2" charset="0"/>
              </a:rPr>
              <a:t>avec </a:t>
            </a:r>
            <a:r>
              <a:rPr lang="fr-BE" sz="1600" dirty="0" smtClean="0">
                <a:solidFill>
                  <a:srgbClr val="1B50FF"/>
                </a:solidFill>
                <a:latin typeface="Chivo" panose="00000500000000000000" pitchFamily="2" charset="0"/>
              </a:rPr>
              <a:t>les réponses expliquées.</a:t>
            </a:r>
          </a:p>
          <a:p>
            <a:endParaRPr lang="fr-BE" sz="1600" dirty="0" smtClean="0">
              <a:solidFill>
                <a:srgbClr val="1B50FF"/>
              </a:solidFill>
              <a:latin typeface="Chivo" panose="00000500000000000000" pitchFamily="2" charset="0"/>
            </a:endParaRPr>
          </a:p>
          <a:p>
            <a:r>
              <a:rPr lang="fr-BE" sz="1600" b="1" dirty="0" smtClean="0">
                <a:solidFill>
                  <a:srgbClr val="1B50FF"/>
                </a:solidFill>
                <a:latin typeface="Chivo" panose="00000500000000000000" pitchFamily="2" charset="0"/>
              </a:rPr>
              <a:t>Conseils : </a:t>
            </a:r>
            <a:r>
              <a:rPr lang="fr-BE" sz="1600" dirty="0" smtClean="0">
                <a:solidFill>
                  <a:srgbClr val="1B50FF"/>
                </a:solidFill>
                <a:latin typeface="Chivo" panose="00000500000000000000" pitchFamily="2" charset="0"/>
              </a:rPr>
              <a:t>Pour chaque exercice, avant </a:t>
            </a:r>
            <a:r>
              <a:rPr lang="fr-BE" sz="1600" dirty="0">
                <a:solidFill>
                  <a:srgbClr val="1B50FF"/>
                </a:solidFill>
                <a:latin typeface="Chivo" panose="00000500000000000000" pitchFamily="2" charset="0"/>
              </a:rPr>
              <a:t>de passer à la deuxième </a:t>
            </a:r>
            <a:r>
              <a:rPr lang="fr-BE" sz="1600" dirty="0" smtClean="0">
                <a:solidFill>
                  <a:srgbClr val="1B50FF"/>
                </a:solidFill>
                <a:latin typeface="Chivo" panose="00000500000000000000" pitchFamily="2" charset="0"/>
              </a:rPr>
              <a:t>diapositive, </a:t>
            </a:r>
            <a:r>
              <a:rPr lang="fr-BE" sz="1600" dirty="0">
                <a:solidFill>
                  <a:srgbClr val="1B50FF"/>
                </a:solidFill>
                <a:latin typeface="Chivo" panose="00000500000000000000" pitchFamily="2" charset="0"/>
              </a:rPr>
              <a:t>notez d’abord  votre réponse dans votre Carnet </a:t>
            </a:r>
            <a:r>
              <a:rPr lang="fr-BE" sz="1600" dirty="0" smtClean="0">
                <a:solidFill>
                  <a:srgbClr val="1B50FF"/>
                </a:solidFill>
                <a:latin typeface="Chivo" panose="00000500000000000000" pitchFamily="2" charset="0"/>
              </a:rPr>
              <a:t>CHANGE OF VIEW, pour éviter de voir les réponses trop tôt. Aussi, assurez-vous de visionner la présentation au mode « Diaporama ».</a:t>
            </a:r>
            <a:endParaRPr lang="fr-BE" sz="1600" dirty="0">
              <a:solidFill>
                <a:srgbClr val="1B50FF"/>
              </a:solidFill>
              <a:latin typeface="Chivo" panose="00000500000000000000" pitchFamily="2" charset="0"/>
            </a:endParaRPr>
          </a:p>
          <a:p>
            <a:endParaRPr lang="fr-FR" sz="1400" dirty="0">
              <a:solidFill>
                <a:srgbClr val="1B50FF"/>
              </a:solidFill>
              <a:latin typeface="Chivo" panose="00000500000000000000" pitchFamily="2" charset="0"/>
            </a:endParaRPr>
          </a:p>
        </p:txBody>
      </p:sp>
      <p:sp>
        <p:nvSpPr>
          <p:cNvPr id="6" name="Ellipse 5"/>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98187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16</a:t>
            </a:fld>
            <a:endParaRPr lang="fr-FR"/>
          </a:p>
        </p:txBody>
      </p:sp>
      <p:sp>
        <p:nvSpPr>
          <p:cNvPr id="3" name="Rectangle 2"/>
          <p:cNvSpPr/>
          <p:nvPr/>
        </p:nvSpPr>
        <p:spPr>
          <a:xfrm>
            <a:off x="2011680" y="1152823"/>
            <a:ext cx="6860720" cy="4278094"/>
          </a:xfrm>
          <a:prstGeom prst="rect">
            <a:avLst/>
          </a:prstGeom>
        </p:spPr>
        <p:txBody>
          <a:bodyPr wrap="square">
            <a:spAutoFit/>
          </a:bodyPr>
          <a:lstStyle/>
          <a:p>
            <a:r>
              <a:rPr lang="fr-FR" b="1" dirty="0" smtClean="0">
                <a:solidFill>
                  <a:srgbClr val="4EFFB0"/>
                </a:solidFill>
                <a:latin typeface="Chivo" panose="00000500000000000000" pitchFamily="2" charset="0"/>
              </a:rPr>
              <a:t>1</a:t>
            </a:r>
            <a:r>
              <a:rPr lang="fr-FR" b="1" dirty="0">
                <a:solidFill>
                  <a:srgbClr val="4EFFB0"/>
                </a:solidFill>
                <a:latin typeface="Chivo" panose="00000500000000000000" pitchFamily="2" charset="0"/>
              </a:rPr>
              <a:t>. </a:t>
            </a:r>
            <a:r>
              <a:rPr lang="fr-FR" b="1" dirty="0" smtClean="0">
                <a:solidFill>
                  <a:srgbClr val="4EFFB0"/>
                </a:solidFill>
                <a:latin typeface="Chivo" panose="00000500000000000000" pitchFamily="2" charset="0"/>
              </a:rPr>
              <a:t>Exercice sur la définition</a:t>
            </a:r>
            <a:endParaRPr lang="fr-FR" b="1" dirty="0">
              <a:solidFill>
                <a:srgbClr val="4EFFB0"/>
              </a:solidFill>
              <a:latin typeface="Chivo" panose="00000500000000000000" pitchFamily="2" charset="0"/>
            </a:endParaRPr>
          </a:p>
          <a:p>
            <a:r>
              <a:rPr lang="fr-FR" sz="1600" dirty="0">
                <a:solidFill>
                  <a:srgbClr val="1B50FF"/>
                </a:solidFill>
                <a:latin typeface="Chivo" panose="00000500000000000000" pitchFamily="2" charset="0"/>
              </a:rPr>
              <a:t> </a:t>
            </a:r>
          </a:p>
          <a:p>
            <a:r>
              <a:rPr lang="fr-FR" sz="1600" b="1" dirty="0">
                <a:solidFill>
                  <a:srgbClr val="1B50FF"/>
                </a:solidFill>
                <a:latin typeface="Chivo" panose="00000500000000000000" pitchFamily="2" charset="0"/>
              </a:rPr>
              <a:t>Consigne</a:t>
            </a:r>
            <a:r>
              <a:rPr lang="fr-FR" sz="1600" dirty="0">
                <a:solidFill>
                  <a:srgbClr val="1B50FF"/>
                </a:solidFill>
                <a:latin typeface="Chivo" panose="00000500000000000000" pitchFamily="2" charset="0"/>
              </a:rPr>
              <a:t> : Cochez la réponse correcte.</a:t>
            </a:r>
          </a:p>
          <a:p>
            <a:r>
              <a:rPr lang="fr-FR" sz="1600" dirty="0">
                <a:solidFill>
                  <a:srgbClr val="1B50FF"/>
                </a:solidFill>
                <a:latin typeface="Chivo" panose="00000500000000000000" pitchFamily="2" charset="0"/>
              </a:rPr>
              <a:t> </a:t>
            </a:r>
          </a:p>
          <a:p>
            <a:r>
              <a:rPr lang="fr-FR" sz="1600" dirty="0">
                <a:solidFill>
                  <a:srgbClr val="1B50FF"/>
                </a:solidFill>
                <a:latin typeface="Chivo" panose="00000500000000000000" pitchFamily="2" charset="0"/>
              </a:rPr>
              <a:t>Pour CHANGE OF VIEW, la réciprocité </a:t>
            </a:r>
            <a:r>
              <a:rPr lang="fr-BE" sz="1600" dirty="0">
                <a:solidFill>
                  <a:srgbClr val="1B50FF"/>
                </a:solidFill>
                <a:latin typeface="Chivo" panose="00000500000000000000" pitchFamily="2" charset="0"/>
              </a:rPr>
              <a:t>dans la relation entre l’accompagnant et l’accompagné </a:t>
            </a:r>
            <a:r>
              <a:rPr lang="fr-FR" sz="1600" dirty="0">
                <a:solidFill>
                  <a:srgbClr val="1B50FF"/>
                </a:solidFill>
                <a:latin typeface="Chivo" panose="00000500000000000000" pitchFamily="2" charset="0"/>
              </a:rPr>
              <a:t>est synonyme de… </a:t>
            </a:r>
            <a:r>
              <a:rPr lang="fr-FR" sz="1600" dirty="0" smtClean="0">
                <a:solidFill>
                  <a:srgbClr val="1B50FF"/>
                </a:solidFill>
                <a:latin typeface="Chivo" panose="00000500000000000000" pitchFamily="2" charset="0"/>
              </a:rPr>
              <a:t>?</a:t>
            </a:r>
          </a:p>
          <a:p>
            <a:endParaRPr lang="fr-FR" sz="1600" dirty="0">
              <a:solidFill>
                <a:srgbClr val="1B50FF"/>
              </a:solidFill>
              <a:latin typeface="Chivo" panose="00000500000000000000" pitchFamily="2" charset="0"/>
            </a:endParaRPr>
          </a:p>
          <a:p>
            <a:pPr lvl="0"/>
            <a:r>
              <a:rPr lang="fr-FR" sz="1600" dirty="0">
                <a:solidFill>
                  <a:srgbClr val="1B50FF"/>
                </a:solidFill>
                <a:latin typeface="Chivo" panose="00000500000000000000" pitchFamily="2" charset="0"/>
                <a:sym typeface="Wingdings" panose="05000000000000000000" pitchFamily="2" charset="2"/>
              </a:rPr>
              <a:t>A = </a:t>
            </a:r>
            <a:r>
              <a:rPr lang="fr-FR" sz="1600" dirty="0">
                <a:solidFill>
                  <a:srgbClr val="1B50FF"/>
                </a:solidFill>
                <a:latin typeface="Chivo" panose="00000500000000000000" pitchFamily="2" charset="0"/>
              </a:rPr>
              <a:t>relation d’aide et de soutien</a:t>
            </a:r>
          </a:p>
          <a:p>
            <a:pPr lvl="0"/>
            <a:r>
              <a:rPr lang="fr-FR" sz="1600" dirty="0">
                <a:solidFill>
                  <a:srgbClr val="1B50FF"/>
                </a:solidFill>
                <a:latin typeface="Chivo" panose="00000500000000000000" pitchFamily="2" charset="0"/>
                <a:sym typeface="Wingdings" panose="05000000000000000000" pitchFamily="2" charset="2"/>
              </a:rPr>
              <a:t>B = </a:t>
            </a:r>
            <a:r>
              <a:rPr lang="fr-FR" sz="1600" dirty="0">
                <a:solidFill>
                  <a:srgbClr val="1B50FF"/>
                </a:solidFill>
                <a:latin typeface="Chivo" panose="00000500000000000000" pitchFamily="2" charset="0"/>
              </a:rPr>
              <a:t>échange dans lequel chacun est reconnu et dont chacun est satisfait</a:t>
            </a:r>
          </a:p>
          <a:p>
            <a:pPr lvl="0"/>
            <a:r>
              <a:rPr lang="fr-FR" sz="1600" dirty="0">
                <a:solidFill>
                  <a:srgbClr val="1B50FF"/>
                </a:solidFill>
                <a:latin typeface="Chivo" panose="00000500000000000000" pitchFamily="2" charset="0"/>
                <a:sym typeface="Wingdings" panose="05000000000000000000" pitchFamily="2" charset="2"/>
              </a:rPr>
              <a:t>C = </a:t>
            </a:r>
            <a:r>
              <a:rPr lang="fr-FR" sz="1600" dirty="0">
                <a:solidFill>
                  <a:srgbClr val="1B50FF"/>
                </a:solidFill>
                <a:latin typeface="Chivo" panose="00000500000000000000" pitchFamily="2" charset="0"/>
              </a:rPr>
              <a:t>rapport où l’accompagné est mis en avant et pris en compte</a:t>
            </a:r>
          </a:p>
          <a:p>
            <a:pPr lvl="0"/>
            <a:r>
              <a:rPr lang="fr-FR" sz="1600" dirty="0">
                <a:solidFill>
                  <a:srgbClr val="1B50FF"/>
                </a:solidFill>
                <a:latin typeface="Chivo" panose="00000500000000000000" pitchFamily="2" charset="0"/>
                <a:sym typeface="Wingdings" panose="05000000000000000000" pitchFamily="2" charset="2"/>
              </a:rPr>
              <a:t>D = </a:t>
            </a:r>
            <a:r>
              <a:rPr lang="fr-FR" sz="1600" dirty="0">
                <a:solidFill>
                  <a:srgbClr val="1B50FF"/>
                </a:solidFill>
                <a:latin typeface="Chivo" panose="00000500000000000000" pitchFamily="2" charset="0"/>
              </a:rPr>
              <a:t>réflexion mutuelle dans laquelle chacun grandit</a:t>
            </a:r>
          </a:p>
          <a:p>
            <a:pPr lvl="0"/>
            <a:r>
              <a:rPr lang="fr-FR" sz="1600" dirty="0">
                <a:solidFill>
                  <a:srgbClr val="1B50FF"/>
                </a:solidFill>
                <a:latin typeface="Chivo" panose="00000500000000000000" pitchFamily="2" charset="0"/>
                <a:sym typeface="Wingdings" panose="05000000000000000000" pitchFamily="2" charset="2"/>
              </a:rPr>
              <a:t>E = </a:t>
            </a:r>
            <a:r>
              <a:rPr lang="fr-FR" sz="1600" dirty="0">
                <a:solidFill>
                  <a:srgbClr val="1B50FF"/>
                </a:solidFill>
                <a:latin typeface="Chivo" panose="00000500000000000000" pitchFamily="2" charset="0"/>
              </a:rPr>
              <a:t>processus où </a:t>
            </a:r>
            <a:r>
              <a:rPr lang="fr-FR" sz="1600" dirty="0" smtClean="0">
                <a:solidFill>
                  <a:srgbClr val="1B50FF"/>
                </a:solidFill>
                <a:latin typeface="Chivo" panose="00000500000000000000" pitchFamily="2" charset="0"/>
              </a:rPr>
              <a:t>l’accompagnant </a:t>
            </a:r>
            <a:r>
              <a:rPr lang="fr-FR" sz="1600" dirty="0">
                <a:solidFill>
                  <a:srgbClr val="1B50FF"/>
                </a:solidFill>
                <a:latin typeface="Chivo" panose="00000500000000000000" pitchFamily="2" charset="0"/>
              </a:rPr>
              <a:t>doit faire grandir l’accompagné</a:t>
            </a:r>
          </a:p>
          <a:p>
            <a:endParaRPr lang="fr-FR" sz="1400" dirty="0">
              <a:solidFill>
                <a:srgbClr val="1B50FF"/>
              </a:solidFill>
              <a:latin typeface="Chivo" panose="00000500000000000000" pitchFamily="2" charset="0"/>
            </a:endParaRPr>
          </a:p>
        </p:txBody>
      </p:sp>
      <p:sp>
        <p:nvSpPr>
          <p:cNvPr id="6" name="Ellipse 5"/>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349575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17</a:t>
            </a:fld>
            <a:endParaRPr lang="fr-FR"/>
          </a:p>
        </p:txBody>
      </p:sp>
      <p:sp>
        <p:nvSpPr>
          <p:cNvPr id="3" name="Rectangle 2"/>
          <p:cNvSpPr/>
          <p:nvPr/>
        </p:nvSpPr>
        <p:spPr>
          <a:xfrm>
            <a:off x="1985554" y="1254033"/>
            <a:ext cx="6886846" cy="4278094"/>
          </a:xfrm>
          <a:prstGeom prst="rect">
            <a:avLst/>
          </a:prstGeom>
        </p:spPr>
        <p:txBody>
          <a:bodyPr wrap="square">
            <a:spAutoFit/>
          </a:bodyPr>
          <a:lstStyle/>
          <a:p>
            <a:r>
              <a:rPr lang="fr-FR" sz="1600" b="1" dirty="0" smtClean="0">
                <a:solidFill>
                  <a:srgbClr val="1B50FF"/>
                </a:solidFill>
                <a:latin typeface="Chivo" panose="00000500000000000000" pitchFamily="2" charset="0"/>
              </a:rPr>
              <a:t>Corrigé</a:t>
            </a:r>
            <a:r>
              <a:rPr lang="fr-FR" sz="1600" dirty="0" smtClean="0">
                <a:solidFill>
                  <a:srgbClr val="1B50FF"/>
                </a:solidFill>
                <a:latin typeface="Chivo" panose="00000500000000000000" pitchFamily="2" charset="0"/>
              </a:rPr>
              <a:t> </a:t>
            </a:r>
            <a:r>
              <a:rPr lang="fr-FR" sz="1600" dirty="0">
                <a:solidFill>
                  <a:srgbClr val="1B50FF"/>
                </a:solidFill>
                <a:latin typeface="Chivo" panose="00000500000000000000" pitchFamily="2" charset="0"/>
              </a:rPr>
              <a:t>: </a:t>
            </a:r>
          </a:p>
          <a:p>
            <a:pPr lvl="0"/>
            <a:r>
              <a:rPr lang="fr-FR" sz="1600" dirty="0">
                <a:solidFill>
                  <a:srgbClr val="1B50FF"/>
                </a:solidFill>
                <a:latin typeface="Chivo" panose="00000500000000000000" pitchFamily="2" charset="0"/>
                <a:sym typeface="Wingdings" panose="05000000000000000000" pitchFamily="2" charset="2"/>
              </a:rPr>
              <a:t>A = </a:t>
            </a:r>
            <a:r>
              <a:rPr lang="fr-FR" sz="1600" dirty="0">
                <a:solidFill>
                  <a:srgbClr val="1B50FF"/>
                </a:solidFill>
                <a:latin typeface="Chivo" panose="00000500000000000000" pitchFamily="2" charset="0"/>
              </a:rPr>
              <a:t>relation d’aide et de soutien</a:t>
            </a:r>
          </a:p>
          <a:p>
            <a:pPr lvl="0"/>
            <a:r>
              <a:rPr lang="fr-FR" sz="1600" dirty="0">
                <a:solidFill>
                  <a:srgbClr val="1B50FF"/>
                </a:solidFill>
                <a:latin typeface="Chivo" panose="00000500000000000000" pitchFamily="2" charset="0"/>
                <a:sym typeface="Wingdings" panose="05000000000000000000" pitchFamily="2" charset="2"/>
              </a:rPr>
              <a:t>B = </a:t>
            </a:r>
            <a:r>
              <a:rPr lang="fr-FR" sz="1600" dirty="0">
                <a:solidFill>
                  <a:srgbClr val="1B50FF"/>
                </a:solidFill>
                <a:latin typeface="Chivo" panose="00000500000000000000" pitchFamily="2" charset="0"/>
              </a:rPr>
              <a:t>échange dans lequel chacun est reconnu et dont chacun est satisfait</a:t>
            </a:r>
          </a:p>
          <a:p>
            <a:pPr lvl="0"/>
            <a:r>
              <a:rPr lang="fr-FR" sz="1600" dirty="0" smtClean="0">
                <a:solidFill>
                  <a:srgbClr val="1B50FF"/>
                </a:solidFill>
                <a:latin typeface="Chivo" panose="00000500000000000000" pitchFamily="2" charset="0"/>
                <a:sym typeface="Wingdings" panose="05000000000000000000" pitchFamily="2" charset="2"/>
              </a:rPr>
              <a:t>C = </a:t>
            </a:r>
            <a:r>
              <a:rPr lang="fr-FR" sz="1600" dirty="0" smtClean="0">
                <a:solidFill>
                  <a:srgbClr val="1B50FF"/>
                </a:solidFill>
                <a:latin typeface="Chivo" panose="00000500000000000000" pitchFamily="2" charset="0"/>
              </a:rPr>
              <a:t>rapport où l’accompagné est mis en avant et pris en compte</a:t>
            </a:r>
          </a:p>
          <a:p>
            <a:pPr lvl="0"/>
            <a:r>
              <a:rPr lang="fr-FR" sz="1600" dirty="0" smtClean="0">
                <a:solidFill>
                  <a:srgbClr val="1B50FF"/>
                </a:solidFill>
                <a:latin typeface="Chivo" panose="00000500000000000000" pitchFamily="2" charset="0"/>
                <a:sym typeface="Wingdings" panose="05000000000000000000" pitchFamily="2" charset="2"/>
              </a:rPr>
              <a:t>D </a:t>
            </a:r>
            <a:r>
              <a:rPr lang="fr-FR" sz="1600" dirty="0">
                <a:solidFill>
                  <a:srgbClr val="1B50FF"/>
                </a:solidFill>
                <a:latin typeface="Chivo" panose="00000500000000000000" pitchFamily="2" charset="0"/>
                <a:sym typeface="Wingdings" panose="05000000000000000000" pitchFamily="2" charset="2"/>
              </a:rPr>
              <a:t>= </a:t>
            </a:r>
            <a:r>
              <a:rPr lang="fr-FR" sz="1600" dirty="0">
                <a:solidFill>
                  <a:srgbClr val="1B50FF"/>
                </a:solidFill>
                <a:latin typeface="Chivo" panose="00000500000000000000" pitchFamily="2" charset="0"/>
              </a:rPr>
              <a:t>réflexion mutuelle dans laquelle chacun grandit</a:t>
            </a:r>
          </a:p>
          <a:p>
            <a:pPr lvl="0"/>
            <a:r>
              <a:rPr lang="fr-FR" sz="1600" dirty="0" smtClean="0">
                <a:solidFill>
                  <a:srgbClr val="1B50FF"/>
                </a:solidFill>
                <a:latin typeface="Chivo" panose="00000500000000000000" pitchFamily="2" charset="0"/>
                <a:sym typeface="Wingdings" panose="05000000000000000000" pitchFamily="2" charset="2"/>
              </a:rPr>
              <a:t>E = </a:t>
            </a:r>
            <a:r>
              <a:rPr lang="fr-FR" sz="1600" dirty="0" smtClean="0">
                <a:solidFill>
                  <a:srgbClr val="1B50FF"/>
                </a:solidFill>
                <a:latin typeface="Chivo" panose="00000500000000000000" pitchFamily="2" charset="0"/>
              </a:rPr>
              <a:t>processus où l’accompagnant doit faire grandir l’accompagné</a:t>
            </a:r>
          </a:p>
          <a:p>
            <a:endParaRPr lang="fr-FR" sz="1600" dirty="0" smtClean="0">
              <a:solidFill>
                <a:srgbClr val="4EFFB0"/>
              </a:solidFill>
              <a:latin typeface="Chivo" panose="00000500000000000000" pitchFamily="2" charset="0"/>
            </a:endParaRPr>
          </a:p>
          <a:p>
            <a:r>
              <a:rPr lang="fr-FR" sz="1600" b="1" dirty="0" smtClean="0">
                <a:solidFill>
                  <a:srgbClr val="1B50FF"/>
                </a:solidFill>
                <a:latin typeface="Chivo" panose="00000500000000000000" pitchFamily="2" charset="0"/>
              </a:rPr>
              <a:t>Réponses </a:t>
            </a:r>
            <a:r>
              <a:rPr lang="fr-FR" sz="1600" b="1" dirty="0">
                <a:solidFill>
                  <a:srgbClr val="1B50FF"/>
                </a:solidFill>
                <a:latin typeface="Chivo" panose="00000500000000000000" pitchFamily="2" charset="0"/>
              </a:rPr>
              <a:t>A, B et </a:t>
            </a:r>
            <a:r>
              <a:rPr lang="fr-FR" sz="1600" b="1" dirty="0" smtClean="0">
                <a:solidFill>
                  <a:srgbClr val="1B50FF"/>
                </a:solidFill>
                <a:latin typeface="Chivo" panose="00000500000000000000" pitchFamily="2" charset="0"/>
              </a:rPr>
              <a:t>D</a:t>
            </a:r>
          </a:p>
          <a:p>
            <a:endParaRPr lang="fr-FR" sz="1600" dirty="0">
              <a:solidFill>
                <a:srgbClr val="1B50FF"/>
              </a:solidFill>
              <a:latin typeface="Chivo" panose="00000500000000000000" pitchFamily="2" charset="0"/>
            </a:endParaRPr>
          </a:p>
          <a:p>
            <a:r>
              <a:rPr lang="fr-BE" sz="1600" b="1" dirty="0" smtClean="0">
                <a:solidFill>
                  <a:srgbClr val="1B50FF"/>
                </a:solidFill>
                <a:latin typeface="Chivo" panose="00000500000000000000" pitchFamily="2" charset="0"/>
              </a:rPr>
              <a:t>Feedback</a:t>
            </a:r>
            <a:r>
              <a:rPr lang="fr-BE" sz="1600" dirty="0" smtClean="0">
                <a:solidFill>
                  <a:srgbClr val="1B50FF"/>
                </a:solidFill>
                <a:latin typeface="Chivo" panose="00000500000000000000" pitchFamily="2" charset="0"/>
              </a:rPr>
              <a:t> : CHANGE </a:t>
            </a:r>
            <a:r>
              <a:rPr lang="fr-BE" sz="1600" dirty="0">
                <a:solidFill>
                  <a:srgbClr val="1B50FF"/>
                </a:solidFill>
                <a:latin typeface="Chivo" panose="00000500000000000000" pitchFamily="2" charset="0"/>
              </a:rPr>
              <a:t>OF VIEW entend la réciprocité dans la relation entre l’accompagnant et l’accompagné comme un rapport qui ne soit pas compris comme étant exclusivement une relation d'aide et de soutien mais plutôt comme un échange équilibré et fluide qui apporte satisfaction et reconnaissance, une réflexion constructive et mutuelle propice à une meilleure connaissance de soi, à la construction de soi, au développement de soi.</a:t>
            </a:r>
            <a:endParaRPr lang="fr-FR" sz="1600" dirty="0">
              <a:solidFill>
                <a:srgbClr val="1B50FF"/>
              </a:solidFill>
              <a:latin typeface="Chivo" panose="00000500000000000000" pitchFamily="2" charset="0"/>
            </a:endParaRP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382597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1" end="1"/>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3">
                                            <p:txEl>
                                              <p:pRg st="2" end="2"/>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30" presetClass="emph" presetSubtype="0" fill="hold" nodeType="clickEffect">
                                  <p:stCondLst>
                                    <p:cond delay="0"/>
                                  </p:stCondLst>
                                  <p:childTnLst>
                                    <p:animClr clrSpc="hsl" dir="cw">
                                      <p:cBhvr override="childStyle">
                                        <p:cTn id="14" dur="500" fill="hold"/>
                                        <p:tgtEl>
                                          <p:spTgt spid="3">
                                            <p:txEl>
                                              <p:pRg st="3" end="3"/>
                                            </p:txEl>
                                          </p:spTgt>
                                        </p:tgtEl>
                                        <p:attrNameLst>
                                          <p:attrName>style.color</p:attrName>
                                        </p:attrNameLst>
                                      </p:cBhvr>
                                      <p:by>
                                        <p:hsl h="0" s="12549" l="25098"/>
                                      </p:by>
                                    </p:animClr>
                                    <p:animClr clrSpc="hsl" dir="cw">
                                      <p:cBhvr>
                                        <p:cTn id="15" dur="500" fill="hold"/>
                                        <p:tgtEl>
                                          <p:spTgt spid="3">
                                            <p:txEl>
                                              <p:pRg st="3" end="3"/>
                                            </p:txEl>
                                          </p:spTgt>
                                        </p:tgtEl>
                                        <p:attrNameLst>
                                          <p:attrName>fillcolor</p:attrName>
                                        </p:attrNameLst>
                                      </p:cBhvr>
                                      <p:by>
                                        <p:hsl h="0" s="12549" l="25098"/>
                                      </p:by>
                                    </p:animClr>
                                    <p:animClr clrSpc="hsl" dir="cw">
                                      <p:cBhvr>
                                        <p:cTn id="16" dur="500" fill="hold"/>
                                        <p:tgtEl>
                                          <p:spTgt spid="3">
                                            <p:txEl>
                                              <p:pRg st="3" end="3"/>
                                            </p:txEl>
                                          </p:spTgt>
                                        </p:tgtEl>
                                        <p:attrNameLst>
                                          <p:attrName>stroke.color</p:attrName>
                                        </p:attrNameLst>
                                      </p:cBhvr>
                                      <p:by>
                                        <p:hsl h="0" s="12549" l="25098"/>
                                      </p:by>
                                    </p:animClr>
                                    <p:set>
                                      <p:cBhvr>
                                        <p:cTn id="17" dur="500" fill="hold"/>
                                        <p:tgtEl>
                                          <p:spTgt spid="3">
                                            <p:txEl>
                                              <p:pRg st="3" end="3"/>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5" presetClass="emph" presetSubtype="0" nodeType="clickEffect">
                                  <p:stCondLst>
                                    <p:cond delay="0"/>
                                  </p:stCondLst>
                                  <p:iterate type="lt">
                                    <p:tmAbs val="25"/>
                                  </p:iterate>
                                  <p:childTnLst>
                                    <p:set>
                                      <p:cBhvr override="childStyle">
                                        <p:cTn id="21" dur="indefinite"/>
                                        <p:tgtEl>
                                          <p:spTgt spid="3">
                                            <p:txEl>
                                              <p:pRg st="4" end="4"/>
                                            </p:txEl>
                                          </p:spTgt>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30" presetClass="emph" presetSubtype="0" fill="hold" nodeType="clickEffect">
                                  <p:stCondLst>
                                    <p:cond delay="0"/>
                                  </p:stCondLst>
                                  <p:childTnLst>
                                    <p:animClr clrSpc="hsl" dir="cw">
                                      <p:cBhvr override="childStyle">
                                        <p:cTn id="25" dur="500" fill="hold"/>
                                        <p:tgtEl>
                                          <p:spTgt spid="3">
                                            <p:txEl>
                                              <p:pRg st="5" end="5"/>
                                            </p:txEl>
                                          </p:spTgt>
                                        </p:tgtEl>
                                        <p:attrNameLst>
                                          <p:attrName>style.color</p:attrName>
                                        </p:attrNameLst>
                                      </p:cBhvr>
                                      <p:by>
                                        <p:hsl h="0" s="12549" l="25098"/>
                                      </p:by>
                                    </p:animClr>
                                    <p:animClr clrSpc="hsl" dir="cw">
                                      <p:cBhvr>
                                        <p:cTn id="26" dur="500" fill="hold"/>
                                        <p:tgtEl>
                                          <p:spTgt spid="3">
                                            <p:txEl>
                                              <p:pRg st="5" end="5"/>
                                            </p:txEl>
                                          </p:spTgt>
                                        </p:tgtEl>
                                        <p:attrNameLst>
                                          <p:attrName>fillcolor</p:attrName>
                                        </p:attrNameLst>
                                      </p:cBhvr>
                                      <p:by>
                                        <p:hsl h="0" s="12549" l="25098"/>
                                      </p:by>
                                    </p:animClr>
                                    <p:animClr clrSpc="hsl" dir="cw">
                                      <p:cBhvr>
                                        <p:cTn id="27" dur="500" fill="hold"/>
                                        <p:tgtEl>
                                          <p:spTgt spid="3">
                                            <p:txEl>
                                              <p:pRg st="5" end="5"/>
                                            </p:txEl>
                                          </p:spTgt>
                                        </p:tgtEl>
                                        <p:attrNameLst>
                                          <p:attrName>stroke.color</p:attrName>
                                        </p:attrNameLst>
                                      </p:cBhvr>
                                      <p:by>
                                        <p:hsl h="0" s="12549" l="25098"/>
                                      </p:by>
                                    </p:animClr>
                                    <p:set>
                                      <p:cBhvr>
                                        <p:cTn id="28" dur="500" fill="hold"/>
                                        <p:tgtEl>
                                          <p:spTgt spid="3">
                                            <p:txEl>
                                              <p:pRg st="5" end="5"/>
                                            </p:txEl>
                                          </p:spTgt>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18</a:t>
            </a:fld>
            <a:endParaRPr lang="fr-FR"/>
          </a:p>
        </p:txBody>
      </p:sp>
      <p:sp>
        <p:nvSpPr>
          <p:cNvPr id="3" name="Rectangle 2"/>
          <p:cNvSpPr/>
          <p:nvPr/>
        </p:nvSpPr>
        <p:spPr>
          <a:xfrm>
            <a:off x="2037806" y="1274564"/>
            <a:ext cx="6834594" cy="2585323"/>
          </a:xfrm>
          <a:prstGeom prst="rect">
            <a:avLst/>
          </a:prstGeom>
        </p:spPr>
        <p:txBody>
          <a:bodyPr wrap="square">
            <a:spAutoFit/>
          </a:bodyPr>
          <a:lstStyle/>
          <a:p>
            <a:r>
              <a:rPr lang="fr-FR" b="1" dirty="0">
                <a:solidFill>
                  <a:srgbClr val="4EFFB0"/>
                </a:solidFill>
                <a:latin typeface="Chivo" panose="00000500000000000000" pitchFamily="2" charset="0"/>
              </a:rPr>
              <a:t>2. Changements de posture – exercice 1</a:t>
            </a:r>
          </a:p>
          <a:p>
            <a:r>
              <a:rPr lang="fr-FR" sz="1600" dirty="0">
                <a:solidFill>
                  <a:srgbClr val="1B50FF"/>
                </a:solidFill>
                <a:latin typeface="Chivo" panose="00000500000000000000" pitchFamily="2" charset="0"/>
              </a:rPr>
              <a:t> </a:t>
            </a:r>
          </a:p>
          <a:p>
            <a:r>
              <a:rPr lang="fr-FR" sz="1600" b="1" dirty="0">
                <a:solidFill>
                  <a:srgbClr val="1B50FF"/>
                </a:solidFill>
                <a:latin typeface="Chivo" panose="00000500000000000000" pitchFamily="2" charset="0"/>
              </a:rPr>
              <a:t>Consigne</a:t>
            </a:r>
            <a:r>
              <a:rPr lang="fr-FR" sz="1600" dirty="0">
                <a:solidFill>
                  <a:srgbClr val="1B50FF"/>
                </a:solidFill>
                <a:latin typeface="Chivo" panose="00000500000000000000" pitchFamily="2" charset="0"/>
              </a:rPr>
              <a:t> : Cochez la réponse correcte.</a:t>
            </a:r>
          </a:p>
          <a:p>
            <a:r>
              <a:rPr lang="fr-FR" sz="1600" dirty="0">
                <a:solidFill>
                  <a:srgbClr val="1B50FF"/>
                </a:solidFill>
                <a:latin typeface="Chivo" panose="00000500000000000000" pitchFamily="2" charset="0"/>
              </a:rPr>
              <a:t> </a:t>
            </a:r>
          </a:p>
          <a:p>
            <a:r>
              <a:rPr lang="fr-FR" sz="1600" dirty="0">
                <a:solidFill>
                  <a:srgbClr val="1B50FF"/>
                </a:solidFill>
                <a:latin typeface="Chivo" panose="00000500000000000000" pitchFamily="2" charset="0"/>
              </a:rPr>
              <a:t>Comment considérer la vulnérabilité dans une relation basée sur la réciprocité </a:t>
            </a:r>
            <a:r>
              <a:rPr lang="fr-FR" sz="1600" dirty="0" smtClean="0">
                <a:solidFill>
                  <a:srgbClr val="1B50FF"/>
                </a:solidFill>
                <a:latin typeface="Chivo" panose="00000500000000000000" pitchFamily="2" charset="0"/>
              </a:rPr>
              <a:t>?</a:t>
            </a:r>
          </a:p>
          <a:p>
            <a:endParaRPr lang="fr-FR" sz="1600" dirty="0">
              <a:solidFill>
                <a:srgbClr val="1B50FF"/>
              </a:solidFill>
              <a:latin typeface="Chivo" panose="00000500000000000000" pitchFamily="2" charset="0"/>
            </a:endParaRPr>
          </a:p>
          <a:p>
            <a:pPr lvl="0"/>
            <a:r>
              <a:rPr lang="fr-FR" sz="1600" dirty="0">
                <a:solidFill>
                  <a:srgbClr val="1B50FF"/>
                </a:solidFill>
                <a:latin typeface="Chivo" panose="00000500000000000000" pitchFamily="2" charset="0"/>
              </a:rPr>
              <a:t>A = Comme ce qui définit la personne</a:t>
            </a:r>
          </a:p>
          <a:p>
            <a:pPr lvl="0"/>
            <a:r>
              <a:rPr lang="fr-FR" sz="1600" dirty="0">
                <a:solidFill>
                  <a:srgbClr val="1B50FF"/>
                </a:solidFill>
                <a:latin typeface="Chivo" panose="00000500000000000000" pitchFamily="2" charset="0"/>
              </a:rPr>
              <a:t>B = Comme une caractéristique inhérente à tout être humain</a:t>
            </a:r>
          </a:p>
          <a:p>
            <a:pPr lvl="0"/>
            <a:r>
              <a:rPr lang="fr-FR" sz="1600" dirty="0">
                <a:solidFill>
                  <a:srgbClr val="1B50FF"/>
                </a:solidFill>
                <a:latin typeface="Chivo" panose="00000500000000000000" pitchFamily="2" charset="0"/>
              </a:rPr>
              <a:t>C = Comme une fragilité justifiant la nécessité d’un accompagnement</a:t>
            </a:r>
          </a:p>
        </p:txBody>
      </p:sp>
      <p:sp>
        <p:nvSpPr>
          <p:cNvPr id="6" name="Ellipse 5"/>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60191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19</a:t>
            </a:fld>
            <a:endParaRPr lang="fr-FR"/>
          </a:p>
        </p:txBody>
      </p:sp>
      <p:sp>
        <p:nvSpPr>
          <p:cNvPr id="3" name="Rectangle 2"/>
          <p:cNvSpPr/>
          <p:nvPr/>
        </p:nvSpPr>
        <p:spPr>
          <a:xfrm>
            <a:off x="1985554" y="1254034"/>
            <a:ext cx="6886846" cy="2800767"/>
          </a:xfrm>
          <a:prstGeom prst="rect">
            <a:avLst/>
          </a:prstGeom>
        </p:spPr>
        <p:txBody>
          <a:bodyPr wrap="square">
            <a:spAutoFit/>
          </a:bodyPr>
          <a:lstStyle/>
          <a:p>
            <a:r>
              <a:rPr lang="fr-FR" sz="1600" b="1" dirty="0">
                <a:solidFill>
                  <a:srgbClr val="1B50FF"/>
                </a:solidFill>
                <a:latin typeface="Chivo" panose="00000500000000000000" pitchFamily="2" charset="0"/>
              </a:rPr>
              <a:t>Corrigé</a:t>
            </a:r>
            <a:r>
              <a:rPr lang="fr-FR" sz="1600" dirty="0">
                <a:solidFill>
                  <a:srgbClr val="1B50FF"/>
                </a:solidFill>
                <a:latin typeface="Chivo" panose="00000500000000000000" pitchFamily="2" charset="0"/>
              </a:rPr>
              <a:t> :  </a:t>
            </a:r>
            <a:endParaRPr lang="fr-FR" sz="1600" dirty="0" smtClean="0">
              <a:solidFill>
                <a:srgbClr val="1B50FF"/>
              </a:solidFill>
              <a:latin typeface="Chivo" panose="00000500000000000000" pitchFamily="2" charset="0"/>
            </a:endParaRPr>
          </a:p>
          <a:p>
            <a:pPr lvl="0"/>
            <a:r>
              <a:rPr lang="fr-FR" sz="1600" dirty="0">
                <a:solidFill>
                  <a:srgbClr val="1B50FF"/>
                </a:solidFill>
                <a:latin typeface="Chivo" panose="00000500000000000000" pitchFamily="2" charset="0"/>
              </a:rPr>
              <a:t>A = Comme ce qui définit la personne</a:t>
            </a:r>
          </a:p>
          <a:p>
            <a:pPr lvl="0"/>
            <a:r>
              <a:rPr lang="fr-FR" sz="1600" dirty="0">
                <a:solidFill>
                  <a:srgbClr val="1B50FF"/>
                </a:solidFill>
                <a:latin typeface="Chivo" panose="00000500000000000000" pitchFamily="2" charset="0"/>
              </a:rPr>
              <a:t>B = Comme une caractéristique inhérente à tout être humain</a:t>
            </a:r>
          </a:p>
          <a:p>
            <a:pPr lvl="0"/>
            <a:r>
              <a:rPr lang="fr-FR" sz="1600" dirty="0">
                <a:solidFill>
                  <a:srgbClr val="1B50FF"/>
                </a:solidFill>
                <a:latin typeface="Chivo" panose="00000500000000000000" pitchFamily="2" charset="0"/>
              </a:rPr>
              <a:t>C = Comme une fragilité justifiant la nécessité d’un accompagnement</a:t>
            </a:r>
          </a:p>
          <a:p>
            <a:endParaRPr lang="fr-FR" sz="1600" dirty="0" smtClean="0">
              <a:solidFill>
                <a:srgbClr val="1B50FF"/>
              </a:solidFill>
              <a:latin typeface="Chivo" panose="00000500000000000000" pitchFamily="2" charset="0"/>
            </a:endParaRPr>
          </a:p>
          <a:p>
            <a:r>
              <a:rPr lang="fr-FR" sz="1600" b="1" dirty="0" smtClean="0">
                <a:solidFill>
                  <a:srgbClr val="1B50FF"/>
                </a:solidFill>
                <a:latin typeface="Chivo" panose="00000500000000000000" pitchFamily="2" charset="0"/>
              </a:rPr>
              <a:t>Réponse B</a:t>
            </a:r>
          </a:p>
          <a:p>
            <a:endParaRPr lang="fr-FR" sz="1600" dirty="0">
              <a:solidFill>
                <a:srgbClr val="1B50FF"/>
              </a:solidFill>
              <a:latin typeface="Chivo" panose="00000500000000000000" pitchFamily="2" charset="0"/>
            </a:endParaRPr>
          </a:p>
          <a:p>
            <a:r>
              <a:rPr lang="fr-BE" sz="1600" b="1" dirty="0">
                <a:solidFill>
                  <a:srgbClr val="1B50FF"/>
                </a:solidFill>
                <a:latin typeface="Chivo" panose="00000500000000000000" pitchFamily="2" charset="0"/>
              </a:rPr>
              <a:t>Feedback</a:t>
            </a:r>
            <a:r>
              <a:rPr lang="fr-BE" sz="1600" dirty="0">
                <a:solidFill>
                  <a:srgbClr val="1B50FF"/>
                </a:solidFill>
                <a:latin typeface="Chivo" panose="00000500000000000000" pitchFamily="2" charset="0"/>
              </a:rPr>
              <a:t> : </a:t>
            </a:r>
            <a:r>
              <a:rPr lang="fr-BE" sz="1600" dirty="0" smtClean="0">
                <a:solidFill>
                  <a:srgbClr val="1B50FF"/>
                </a:solidFill>
                <a:latin typeface="Chivo" panose="00000500000000000000" pitchFamily="2" charset="0"/>
              </a:rPr>
              <a:t>Pour </a:t>
            </a:r>
            <a:r>
              <a:rPr lang="fr-BE" sz="1600" dirty="0">
                <a:solidFill>
                  <a:srgbClr val="1B50FF"/>
                </a:solidFill>
                <a:latin typeface="Chivo" panose="00000500000000000000" pitchFamily="2" charset="0"/>
              </a:rPr>
              <a:t>CHANGE OF VIEW chaque personne expérimente au cours de sa vie des vulnérabilités. C’est donc bien un point commun à tout individu. La vulnérabilité ne peut donc suffire à définir qui est une personne.</a:t>
            </a:r>
            <a:endParaRPr lang="fr-FR" sz="1600" dirty="0">
              <a:solidFill>
                <a:srgbClr val="1B50FF"/>
              </a:solidFill>
              <a:latin typeface="Chivo" panose="00000500000000000000" pitchFamily="2" charset="0"/>
            </a:endParaRPr>
          </a:p>
        </p:txBody>
      </p:sp>
      <p:sp>
        <p:nvSpPr>
          <p:cNvPr id="6" name="Ellipse 5"/>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3755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nodeType="clickEffect">
                                  <p:stCondLst>
                                    <p:cond delay="0"/>
                                  </p:stCondLst>
                                  <p:childTnLst>
                                    <p:animClr clrSpc="hsl" dir="cw">
                                      <p:cBhvr override="childStyle">
                                        <p:cTn id="6" dur="500" fill="hold"/>
                                        <p:tgtEl>
                                          <p:spTgt spid="3">
                                            <p:txEl>
                                              <p:pRg st="1" end="1"/>
                                            </p:txEl>
                                          </p:spTgt>
                                        </p:tgtEl>
                                        <p:attrNameLst>
                                          <p:attrName>style.color</p:attrName>
                                        </p:attrNameLst>
                                      </p:cBhvr>
                                      <p:by>
                                        <p:hsl h="0" s="12549" l="25098"/>
                                      </p:by>
                                    </p:animClr>
                                    <p:animClr clrSpc="hsl" dir="cw">
                                      <p:cBhvr>
                                        <p:cTn id="7" dur="500" fill="hold"/>
                                        <p:tgtEl>
                                          <p:spTgt spid="3">
                                            <p:txEl>
                                              <p:pRg st="1" end="1"/>
                                            </p:txEl>
                                          </p:spTgt>
                                        </p:tgtEl>
                                        <p:attrNameLst>
                                          <p:attrName>fillcolor</p:attrName>
                                        </p:attrNameLst>
                                      </p:cBhvr>
                                      <p:by>
                                        <p:hsl h="0" s="12549" l="25098"/>
                                      </p:by>
                                    </p:animClr>
                                    <p:animClr clrSpc="hsl" dir="cw">
                                      <p:cBhvr>
                                        <p:cTn id="8" dur="500" fill="hold"/>
                                        <p:tgtEl>
                                          <p:spTgt spid="3">
                                            <p:txEl>
                                              <p:pRg st="1" end="1"/>
                                            </p:txEl>
                                          </p:spTgt>
                                        </p:tgtEl>
                                        <p:attrNameLst>
                                          <p:attrName>stroke.color</p:attrName>
                                        </p:attrNameLst>
                                      </p:cBhvr>
                                      <p:by>
                                        <p:hsl h="0" s="12549" l="25098"/>
                                      </p:by>
                                    </p:animClr>
                                    <p:set>
                                      <p:cBhvr>
                                        <p:cTn id="9" dur="500" fill="hold"/>
                                        <p:tgtEl>
                                          <p:spTgt spid="3">
                                            <p:txEl>
                                              <p:pRg st="1" end="1"/>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5" presetClass="emph" presetSubtype="0" nodeType="clickEffect">
                                  <p:stCondLst>
                                    <p:cond delay="0"/>
                                  </p:stCondLst>
                                  <p:iterate type="lt">
                                    <p:tmAbs val="25"/>
                                  </p:iterate>
                                  <p:childTnLst>
                                    <p:set>
                                      <p:cBhvr override="childStyle">
                                        <p:cTn id="13" dur="indefinite"/>
                                        <p:tgtEl>
                                          <p:spTgt spid="3">
                                            <p:txEl>
                                              <p:pRg st="2" end="2"/>
                                            </p:txEl>
                                          </p:spTgt>
                                        </p:tgtEl>
                                        <p:attrNameLst>
                                          <p:attrName>style.fontWeight</p:attrName>
                                        </p:attrNameLst>
                                      </p:cBhvr>
                                      <p:to>
                                        <p:strVal val="bold"/>
                                      </p:to>
                                    </p:set>
                                  </p:childTnLst>
                                </p:cTn>
                              </p:par>
                            </p:childTnLst>
                          </p:cTn>
                        </p:par>
                      </p:childTnLst>
                    </p:cTn>
                  </p:par>
                  <p:par>
                    <p:cTn id="14" fill="hold">
                      <p:stCondLst>
                        <p:cond delay="indefinite"/>
                      </p:stCondLst>
                      <p:childTnLst>
                        <p:par>
                          <p:cTn id="15" fill="hold">
                            <p:stCondLst>
                              <p:cond delay="0"/>
                            </p:stCondLst>
                            <p:childTnLst>
                              <p:par>
                                <p:cTn id="16" presetID="30" presetClass="emph" presetSubtype="0" fill="hold" nodeType="clickEffect">
                                  <p:stCondLst>
                                    <p:cond delay="0"/>
                                  </p:stCondLst>
                                  <p:childTnLst>
                                    <p:animClr clrSpc="hsl" dir="cw">
                                      <p:cBhvr override="childStyle">
                                        <p:cTn id="17" dur="500" fill="hold"/>
                                        <p:tgtEl>
                                          <p:spTgt spid="3">
                                            <p:txEl>
                                              <p:pRg st="3" end="3"/>
                                            </p:txEl>
                                          </p:spTgt>
                                        </p:tgtEl>
                                        <p:attrNameLst>
                                          <p:attrName>style.color</p:attrName>
                                        </p:attrNameLst>
                                      </p:cBhvr>
                                      <p:by>
                                        <p:hsl h="0" s="12549" l="25098"/>
                                      </p:by>
                                    </p:animClr>
                                    <p:animClr clrSpc="hsl" dir="cw">
                                      <p:cBhvr>
                                        <p:cTn id="18" dur="500" fill="hold"/>
                                        <p:tgtEl>
                                          <p:spTgt spid="3">
                                            <p:txEl>
                                              <p:pRg st="3" end="3"/>
                                            </p:txEl>
                                          </p:spTgt>
                                        </p:tgtEl>
                                        <p:attrNameLst>
                                          <p:attrName>fillcolor</p:attrName>
                                        </p:attrNameLst>
                                      </p:cBhvr>
                                      <p:by>
                                        <p:hsl h="0" s="12549" l="25098"/>
                                      </p:by>
                                    </p:animClr>
                                    <p:animClr clrSpc="hsl" dir="cw">
                                      <p:cBhvr>
                                        <p:cTn id="19" dur="500" fill="hold"/>
                                        <p:tgtEl>
                                          <p:spTgt spid="3">
                                            <p:txEl>
                                              <p:pRg st="3" end="3"/>
                                            </p:txEl>
                                          </p:spTgt>
                                        </p:tgtEl>
                                        <p:attrNameLst>
                                          <p:attrName>stroke.color</p:attrName>
                                        </p:attrNameLst>
                                      </p:cBhvr>
                                      <p:by>
                                        <p:hsl h="0" s="12549" l="25098"/>
                                      </p:by>
                                    </p:animClr>
                                    <p:set>
                                      <p:cBhvr>
                                        <p:cTn id="20" dur="500" fill="hold"/>
                                        <p:tgtEl>
                                          <p:spTgt spid="3">
                                            <p:txEl>
                                              <p:pRg st="3" end="3"/>
                                            </p:txEl>
                                          </p:spTgt>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029095" y="2952205"/>
            <a:ext cx="6688183" cy="1077218"/>
          </a:xfrm>
          <a:prstGeom prst="rect">
            <a:avLst/>
          </a:prstGeom>
          <a:noFill/>
        </p:spPr>
        <p:txBody>
          <a:bodyPr wrap="square" rtlCol="0">
            <a:spAutoFit/>
          </a:bodyPr>
          <a:lstStyle/>
          <a:p>
            <a:pPr algn="ctr"/>
            <a:r>
              <a:rPr lang="fr-FR" sz="3200" b="1" smtClean="0">
                <a:solidFill>
                  <a:srgbClr val="1B50FF"/>
                </a:solidFill>
                <a:latin typeface="Chivo" panose="00000500000000000000" pitchFamily="2" charset="0"/>
              </a:rPr>
              <a:t>2.2_ </a:t>
            </a:r>
            <a:r>
              <a:rPr lang="fr-FR" sz="3200" b="1" dirty="0" smtClean="0">
                <a:solidFill>
                  <a:srgbClr val="1B50FF"/>
                </a:solidFill>
                <a:latin typeface="Chivo" panose="00000500000000000000" pitchFamily="2" charset="0"/>
              </a:rPr>
              <a:t>La réciprocité dans la relation</a:t>
            </a:r>
            <a:endParaRPr lang="fr-FR" sz="3200" b="1" dirty="0">
              <a:solidFill>
                <a:srgbClr val="1B50FF"/>
              </a:solidFill>
              <a:latin typeface="Chivo" panose="00000500000000000000" pitchFamily="2" charset="0"/>
            </a:endParaRPr>
          </a:p>
        </p:txBody>
      </p:sp>
      <p:sp>
        <p:nvSpPr>
          <p:cNvPr id="5" name="Espace réservé du numéro de diapositive 4"/>
          <p:cNvSpPr>
            <a:spLocks noGrp="1"/>
          </p:cNvSpPr>
          <p:nvPr>
            <p:ph type="sldNum" sz="quarter" idx="12"/>
          </p:nvPr>
        </p:nvSpPr>
        <p:spPr/>
        <p:txBody>
          <a:bodyPr/>
          <a:lstStyle/>
          <a:p>
            <a:fld id="{7DC09696-8782-4BAD-8097-EF151A794B23}" type="slidenum">
              <a:rPr lang="fr-FR" smtClean="0">
                <a:solidFill>
                  <a:srgbClr val="4EFFB0"/>
                </a:solidFill>
              </a:rPr>
              <a:t>2</a:t>
            </a:fld>
            <a:endParaRPr lang="fr-FR" dirty="0">
              <a:solidFill>
                <a:srgbClr val="4EFFB0"/>
              </a:solidFill>
            </a:endParaRPr>
          </a:p>
        </p:txBody>
      </p:sp>
    </p:spTree>
    <p:extLst>
      <p:ext uri="{BB962C8B-B14F-4D97-AF65-F5344CB8AC3E}">
        <p14:creationId xmlns:p14="http://schemas.microsoft.com/office/powerpoint/2010/main" val="3232136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20</a:t>
            </a:fld>
            <a:endParaRPr lang="fr-FR"/>
          </a:p>
        </p:txBody>
      </p:sp>
      <p:sp>
        <p:nvSpPr>
          <p:cNvPr id="3" name="Rectangle 2"/>
          <p:cNvSpPr/>
          <p:nvPr/>
        </p:nvSpPr>
        <p:spPr>
          <a:xfrm>
            <a:off x="2020389" y="1119767"/>
            <a:ext cx="6852011" cy="4062651"/>
          </a:xfrm>
          <a:prstGeom prst="rect">
            <a:avLst/>
          </a:prstGeom>
        </p:spPr>
        <p:txBody>
          <a:bodyPr wrap="square">
            <a:spAutoFit/>
          </a:bodyPr>
          <a:lstStyle/>
          <a:p>
            <a:r>
              <a:rPr lang="fr-FR" b="1" dirty="0">
                <a:solidFill>
                  <a:srgbClr val="4EFFB0"/>
                </a:solidFill>
                <a:latin typeface="Chivo" panose="00000500000000000000" pitchFamily="2" charset="0"/>
              </a:rPr>
              <a:t>3. Changements de posture – exercice 2</a:t>
            </a:r>
          </a:p>
          <a:p>
            <a:r>
              <a:rPr lang="fr-FR" sz="1600" dirty="0">
                <a:solidFill>
                  <a:srgbClr val="1B50FF"/>
                </a:solidFill>
                <a:latin typeface="Chivo" panose="00000500000000000000" pitchFamily="2" charset="0"/>
              </a:rPr>
              <a:t> </a:t>
            </a:r>
          </a:p>
          <a:p>
            <a:r>
              <a:rPr lang="fr-FR" sz="1600" b="1" dirty="0">
                <a:solidFill>
                  <a:srgbClr val="1B50FF"/>
                </a:solidFill>
                <a:latin typeface="Chivo" panose="00000500000000000000" pitchFamily="2" charset="0"/>
              </a:rPr>
              <a:t>Consigne</a:t>
            </a:r>
            <a:r>
              <a:rPr lang="fr-FR" sz="1600" dirty="0">
                <a:solidFill>
                  <a:srgbClr val="1B50FF"/>
                </a:solidFill>
                <a:latin typeface="Chivo" panose="00000500000000000000" pitchFamily="2" charset="0"/>
              </a:rPr>
              <a:t> : Cochez toutes les réponses correctes.</a:t>
            </a:r>
          </a:p>
          <a:p>
            <a:r>
              <a:rPr lang="fr-BE" sz="1600" dirty="0">
                <a:solidFill>
                  <a:srgbClr val="1B50FF"/>
                </a:solidFill>
                <a:latin typeface="Chivo" panose="00000500000000000000" pitchFamily="2" charset="0"/>
              </a:rPr>
              <a:t> </a:t>
            </a:r>
            <a:endParaRPr lang="fr-FR" sz="1600" dirty="0">
              <a:solidFill>
                <a:srgbClr val="1B50FF"/>
              </a:solidFill>
              <a:latin typeface="Chivo" panose="00000500000000000000" pitchFamily="2" charset="0"/>
            </a:endParaRPr>
          </a:p>
          <a:p>
            <a:r>
              <a:rPr lang="fr-BE" sz="1600" dirty="0">
                <a:solidFill>
                  <a:srgbClr val="1B50FF"/>
                </a:solidFill>
                <a:latin typeface="Chivo" panose="00000500000000000000" pitchFamily="2" charset="0"/>
              </a:rPr>
              <a:t>Parmi les propositions ci-dessous, quelles sont celles qui correspondent à des bénéfices que l’on peut attendre en instaurant une relation basée sur la réciprocité ?</a:t>
            </a:r>
            <a:endParaRPr lang="fr-FR" sz="1600" dirty="0">
              <a:solidFill>
                <a:srgbClr val="1B50FF"/>
              </a:solidFill>
              <a:latin typeface="Chivo" panose="00000500000000000000" pitchFamily="2" charset="0"/>
            </a:endParaRPr>
          </a:p>
          <a:p>
            <a:r>
              <a:rPr lang="fr-BE" sz="1600" dirty="0">
                <a:solidFill>
                  <a:srgbClr val="1B50FF"/>
                </a:solidFill>
                <a:latin typeface="Chivo" panose="00000500000000000000" pitchFamily="2" charset="0"/>
              </a:rPr>
              <a:t> </a:t>
            </a:r>
            <a:endParaRPr lang="fr-FR" sz="1600" dirty="0">
              <a:solidFill>
                <a:srgbClr val="1B50FF"/>
              </a:solidFill>
              <a:latin typeface="Chivo" panose="00000500000000000000" pitchFamily="2" charset="0"/>
            </a:endParaRPr>
          </a:p>
          <a:p>
            <a:pPr lvl="0"/>
            <a:r>
              <a:rPr lang="fr-FR" sz="1600" dirty="0">
                <a:solidFill>
                  <a:srgbClr val="1B50FF"/>
                </a:solidFill>
                <a:latin typeface="Chivo" panose="00000500000000000000" pitchFamily="2" charset="0"/>
              </a:rPr>
              <a:t>A = Accepter et reconnaitre chacun dans sa singularité</a:t>
            </a:r>
          </a:p>
          <a:p>
            <a:pPr lvl="0"/>
            <a:r>
              <a:rPr lang="fr-FR" sz="1600" dirty="0">
                <a:solidFill>
                  <a:srgbClr val="1B50FF"/>
                </a:solidFill>
                <a:latin typeface="Chivo" panose="00000500000000000000" pitchFamily="2" charset="0"/>
              </a:rPr>
              <a:t>B = Elargir notre point de vue, ouvrir le champ des possibles  </a:t>
            </a:r>
          </a:p>
          <a:p>
            <a:pPr lvl="0"/>
            <a:r>
              <a:rPr lang="fr-FR" sz="1600" dirty="0">
                <a:solidFill>
                  <a:srgbClr val="1B50FF"/>
                </a:solidFill>
                <a:latin typeface="Chivo" panose="00000500000000000000" pitchFamily="2" charset="0"/>
              </a:rPr>
              <a:t>C = Eviter une relation de dépendance entre accompagné et accompagnant</a:t>
            </a:r>
          </a:p>
          <a:p>
            <a:pPr lvl="0"/>
            <a:r>
              <a:rPr lang="fr-FR" sz="1600" dirty="0">
                <a:solidFill>
                  <a:srgbClr val="1B50FF"/>
                </a:solidFill>
                <a:latin typeface="Chivo" panose="00000500000000000000" pitchFamily="2" charset="0"/>
              </a:rPr>
              <a:t>D = Considérer que chacun est le mieux placé pour savoir ce qui est </a:t>
            </a:r>
          </a:p>
          <a:p>
            <a:pPr lvl="0"/>
            <a:r>
              <a:rPr lang="fr-FR" sz="1600" dirty="0">
                <a:solidFill>
                  <a:srgbClr val="1B50FF"/>
                </a:solidFill>
                <a:latin typeface="Chivo" panose="00000500000000000000" pitchFamily="2" charset="0"/>
              </a:rPr>
              <a:t>E = Considérer l’accompagnement comme une </a:t>
            </a:r>
            <a:r>
              <a:rPr lang="fr-FR" sz="1600" dirty="0" err="1">
                <a:solidFill>
                  <a:srgbClr val="1B50FF"/>
                </a:solidFill>
                <a:latin typeface="Chivo" panose="00000500000000000000" pitchFamily="2" charset="0"/>
              </a:rPr>
              <a:t>co</a:t>
            </a:r>
            <a:r>
              <a:rPr lang="fr-FR" sz="1600" dirty="0">
                <a:solidFill>
                  <a:srgbClr val="1B50FF"/>
                </a:solidFill>
                <a:latin typeface="Chivo" panose="00000500000000000000" pitchFamily="2" charset="0"/>
              </a:rPr>
              <a:t>-construction basée sur la reconnaissance mutuelle de chacun interlocuteurs </a:t>
            </a:r>
          </a:p>
          <a:p>
            <a:r>
              <a:rPr lang="fr-BE" sz="1600" dirty="0">
                <a:solidFill>
                  <a:srgbClr val="1B50FF"/>
                </a:solidFill>
                <a:latin typeface="Chivo" panose="00000500000000000000" pitchFamily="2" charset="0"/>
              </a:rPr>
              <a:t> </a:t>
            </a:r>
            <a:endParaRPr lang="fr-FR" sz="1600" dirty="0">
              <a:solidFill>
                <a:srgbClr val="1B50FF"/>
              </a:solidFill>
              <a:latin typeface="Chivo" panose="00000500000000000000" pitchFamily="2" charset="0"/>
            </a:endParaRPr>
          </a:p>
        </p:txBody>
      </p:sp>
      <p:sp>
        <p:nvSpPr>
          <p:cNvPr id="6" name="Ellipse 5"/>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413604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21</a:t>
            </a:fld>
            <a:endParaRPr lang="fr-FR"/>
          </a:p>
        </p:txBody>
      </p:sp>
      <p:sp>
        <p:nvSpPr>
          <p:cNvPr id="3" name="Rectangle 2"/>
          <p:cNvSpPr/>
          <p:nvPr/>
        </p:nvSpPr>
        <p:spPr>
          <a:xfrm>
            <a:off x="2020389" y="1250395"/>
            <a:ext cx="6852011" cy="4044184"/>
          </a:xfrm>
          <a:prstGeom prst="rect">
            <a:avLst/>
          </a:prstGeom>
        </p:spPr>
        <p:txBody>
          <a:bodyPr wrap="square">
            <a:spAutoFit/>
          </a:bodyPr>
          <a:lstStyle/>
          <a:p>
            <a:r>
              <a:rPr lang="fr-FR" sz="1600" b="1" dirty="0" smtClean="0">
                <a:solidFill>
                  <a:srgbClr val="1B50FF"/>
                </a:solidFill>
                <a:latin typeface="Chivo" panose="00000500000000000000" pitchFamily="2" charset="0"/>
              </a:rPr>
              <a:t>Corrigé</a:t>
            </a:r>
            <a:r>
              <a:rPr lang="fr-FR" sz="1600" dirty="0" smtClean="0">
                <a:solidFill>
                  <a:srgbClr val="1B50FF"/>
                </a:solidFill>
                <a:latin typeface="Chivo" panose="00000500000000000000" pitchFamily="2" charset="0"/>
              </a:rPr>
              <a:t> :</a:t>
            </a:r>
          </a:p>
          <a:p>
            <a:pPr lvl="0"/>
            <a:r>
              <a:rPr lang="fr-FR" sz="1600" dirty="0" smtClean="0">
                <a:solidFill>
                  <a:srgbClr val="1B50FF"/>
                </a:solidFill>
                <a:latin typeface="Chivo" panose="00000500000000000000" pitchFamily="2" charset="0"/>
              </a:rPr>
              <a:t>A = Accepter et reconnaitre chacun dans sa singularité</a:t>
            </a:r>
          </a:p>
          <a:p>
            <a:pPr lvl="0"/>
            <a:r>
              <a:rPr lang="fr-FR" sz="1600" dirty="0" smtClean="0">
                <a:solidFill>
                  <a:srgbClr val="1B50FF"/>
                </a:solidFill>
                <a:latin typeface="Chivo" panose="00000500000000000000" pitchFamily="2" charset="0"/>
              </a:rPr>
              <a:t>B </a:t>
            </a:r>
            <a:r>
              <a:rPr lang="fr-FR" sz="1600" dirty="0">
                <a:solidFill>
                  <a:srgbClr val="1B50FF"/>
                </a:solidFill>
                <a:latin typeface="Chivo" panose="00000500000000000000" pitchFamily="2" charset="0"/>
              </a:rPr>
              <a:t>= Elargir notre point de vue, ouvrir le champ des possibles  </a:t>
            </a:r>
          </a:p>
          <a:p>
            <a:pPr lvl="0"/>
            <a:r>
              <a:rPr lang="fr-FR" sz="1600" dirty="0">
                <a:solidFill>
                  <a:srgbClr val="1B50FF"/>
                </a:solidFill>
                <a:latin typeface="Chivo" panose="00000500000000000000" pitchFamily="2" charset="0"/>
              </a:rPr>
              <a:t>C = Eviter une relation de dépendance entre accompagné et accompagnant</a:t>
            </a:r>
          </a:p>
          <a:p>
            <a:pPr lvl="0"/>
            <a:r>
              <a:rPr lang="fr-FR" sz="1600" dirty="0">
                <a:solidFill>
                  <a:srgbClr val="1B50FF"/>
                </a:solidFill>
                <a:latin typeface="Chivo" panose="00000500000000000000" pitchFamily="2" charset="0"/>
              </a:rPr>
              <a:t>D = Considérer que chacun est le mieux placé pour savoir ce qui est </a:t>
            </a:r>
          </a:p>
          <a:p>
            <a:pPr lvl="0"/>
            <a:r>
              <a:rPr lang="fr-FR" sz="1600" dirty="0">
                <a:solidFill>
                  <a:srgbClr val="1B50FF"/>
                </a:solidFill>
                <a:latin typeface="Chivo" panose="00000500000000000000" pitchFamily="2" charset="0"/>
              </a:rPr>
              <a:t>E = Considérer l’accompagnement comme une </a:t>
            </a:r>
            <a:r>
              <a:rPr lang="fr-FR" sz="1600" dirty="0" err="1">
                <a:solidFill>
                  <a:srgbClr val="1B50FF"/>
                </a:solidFill>
                <a:latin typeface="Chivo" panose="00000500000000000000" pitchFamily="2" charset="0"/>
              </a:rPr>
              <a:t>co</a:t>
            </a:r>
            <a:r>
              <a:rPr lang="fr-FR" sz="1600" dirty="0">
                <a:solidFill>
                  <a:srgbClr val="1B50FF"/>
                </a:solidFill>
                <a:latin typeface="Chivo" panose="00000500000000000000" pitchFamily="2" charset="0"/>
              </a:rPr>
              <a:t>-construction basée sur la reconnaissance mutuelle de chacun interlocuteurs </a:t>
            </a:r>
          </a:p>
          <a:p>
            <a:r>
              <a:rPr lang="fr-FR" sz="1600" dirty="0">
                <a:solidFill>
                  <a:srgbClr val="1B50FF"/>
                </a:solidFill>
                <a:latin typeface="Chivo" panose="00000500000000000000" pitchFamily="2" charset="0"/>
              </a:rPr>
              <a:t> </a:t>
            </a:r>
            <a:endParaRPr lang="fr-FR" sz="1600" dirty="0" smtClean="0">
              <a:solidFill>
                <a:srgbClr val="1B50FF"/>
              </a:solidFill>
              <a:latin typeface="Chivo" panose="00000500000000000000" pitchFamily="2" charset="0"/>
            </a:endParaRPr>
          </a:p>
          <a:p>
            <a:r>
              <a:rPr lang="fr-FR" sz="1600" b="1" dirty="0" smtClean="0">
                <a:solidFill>
                  <a:srgbClr val="1B50FF"/>
                </a:solidFill>
                <a:latin typeface="Chivo" panose="00000500000000000000" pitchFamily="2" charset="0"/>
              </a:rPr>
              <a:t>Réponses </a:t>
            </a:r>
            <a:r>
              <a:rPr lang="fr-FR" sz="1600" b="1" dirty="0">
                <a:solidFill>
                  <a:srgbClr val="1B50FF"/>
                </a:solidFill>
                <a:latin typeface="Chivo" panose="00000500000000000000" pitchFamily="2" charset="0"/>
              </a:rPr>
              <a:t>A, B, C, D et E</a:t>
            </a:r>
          </a:p>
          <a:p>
            <a:endParaRPr lang="fr-FR" sz="1600" b="1" dirty="0">
              <a:solidFill>
                <a:srgbClr val="1B50FF"/>
              </a:solidFill>
              <a:latin typeface="Chivo" panose="00000500000000000000" pitchFamily="2" charset="0"/>
            </a:endParaRPr>
          </a:p>
          <a:p>
            <a:r>
              <a:rPr lang="fr-BE" sz="1600" b="1" dirty="0" smtClean="0">
                <a:solidFill>
                  <a:srgbClr val="1B50FF"/>
                </a:solidFill>
                <a:latin typeface="Chivo" panose="00000500000000000000" pitchFamily="2" charset="0"/>
              </a:rPr>
              <a:t>Feedback</a:t>
            </a:r>
            <a:r>
              <a:rPr lang="fr-BE" sz="1600" dirty="0" smtClean="0">
                <a:solidFill>
                  <a:srgbClr val="1B50FF"/>
                </a:solidFill>
                <a:latin typeface="Chivo" panose="00000500000000000000" pitchFamily="2" charset="0"/>
              </a:rPr>
              <a:t> </a:t>
            </a:r>
            <a:r>
              <a:rPr lang="fr-BE" sz="1600" dirty="0">
                <a:solidFill>
                  <a:srgbClr val="1B50FF"/>
                </a:solidFill>
                <a:latin typeface="Chivo" panose="00000500000000000000" pitchFamily="2" charset="0"/>
              </a:rPr>
              <a:t>: </a:t>
            </a:r>
            <a:r>
              <a:rPr lang="fr-BE" sz="1600" dirty="0" smtClean="0">
                <a:solidFill>
                  <a:srgbClr val="1B50FF"/>
                </a:solidFill>
                <a:latin typeface="Chivo" panose="00000500000000000000" pitchFamily="2" charset="0"/>
              </a:rPr>
              <a:t>Toutes </a:t>
            </a:r>
            <a:r>
              <a:rPr lang="fr-BE" sz="1600" dirty="0">
                <a:solidFill>
                  <a:srgbClr val="1B50FF"/>
                </a:solidFill>
                <a:latin typeface="Chivo" panose="00000500000000000000" pitchFamily="2" charset="0"/>
              </a:rPr>
              <a:t>les proposions constituent bien des bénéfices que la réciprocité pourra engendrer dans l’accompagnement qui sera vécu comme un échange équilibré et respectueux de l’autre dans ses spécificités. </a:t>
            </a:r>
            <a:endParaRPr lang="fr-FR" sz="1600" dirty="0">
              <a:solidFill>
                <a:srgbClr val="1B50FF"/>
              </a:solidFill>
              <a:latin typeface="Chivo" panose="00000500000000000000" pitchFamily="2" charset="0"/>
            </a:endParaRPr>
          </a:p>
          <a:p>
            <a:pPr>
              <a:lnSpc>
                <a:spcPct val="105000"/>
              </a:lnSpc>
              <a:spcAft>
                <a:spcPts val="0"/>
              </a:spcAft>
            </a:pPr>
            <a:r>
              <a:rPr lang="fr-FR" sz="1600" dirty="0">
                <a:solidFill>
                  <a:srgbClr val="1B50FF"/>
                </a:solidFill>
                <a:latin typeface="Chivo" panose="00000500000000000000" pitchFamily="2" charset="0"/>
              </a:rPr>
              <a:t> </a:t>
            </a:r>
            <a:r>
              <a:rPr lang="fr-BE" sz="1600" dirty="0">
                <a:solidFill>
                  <a:srgbClr val="1B50FF"/>
                </a:solidFill>
                <a:latin typeface="Chivo" panose="00000500000000000000" pitchFamily="2" charset="0"/>
              </a:rPr>
              <a:t> </a:t>
            </a:r>
            <a:endParaRPr lang="fr-FR" sz="1600" dirty="0">
              <a:solidFill>
                <a:srgbClr val="1B50FF"/>
              </a:solidFill>
              <a:latin typeface="Chivo" panose="00000500000000000000" pitchFamily="2" charset="0"/>
            </a:endParaRPr>
          </a:p>
        </p:txBody>
      </p:sp>
      <p:sp>
        <p:nvSpPr>
          <p:cNvPr id="6" name="Ellipse 5"/>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22776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1" end="1"/>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3">
                                            <p:txEl>
                                              <p:pRg st="2" end="2"/>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iterate type="lt">
                                    <p:tmAbs val="25"/>
                                  </p:iterate>
                                  <p:childTnLst>
                                    <p:set>
                                      <p:cBhvr override="childStyle">
                                        <p:cTn id="14" dur="indefinite"/>
                                        <p:tgtEl>
                                          <p:spTgt spid="3">
                                            <p:txEl>
                                              <p:pRg st="3" end="3"/>
                                            </p:txEl>
                                          </p:spTgt>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5" presetClass="emph" presetSubtype="0" nodeType="clickEffect">
                                  <p:stCondLst>
                                    <p:cond delay="0"/>
                                  </p:stCondLst>
                                  <p:iterate type="lt">
                                    <p:tmAbs val="25"/>
                                  </p:iterate>
                                  <p:childTnLst>
                                    <p:set>
                                      <p:cBhvr override="childStyle">
                                        <p:cTn id="18" dur="indefinite"/>
                                        <p:tgtEl>
                                          <p:spTgt spid="3">
                                            <p:txEl>
                                              <p:pRg st="4" end="4"/>
                                            </p:txEl>
                                          </p:spTgt>
                                        </p:tgtEl>
                                        <p:attrNameLst>
                                          <p:attrName>style.fontWeight</p:attrName>
                                        </p:attrNameLst>
                                      </p:cBhvr>
                                      <p:to>
                                        <p:strVal val="bold"/>
                                      </p:to>
                                    </p:set>
                                  </p:childTnLst>
                                </p:cTn>
                              </p:par>
                            </p:childTnLst>
                          </p:cTn>
                        </p:par>
                      </p:childTnLst>
                    </p:cTn>
                  </p:par>
                  <p:par>
                    <p:cTn id="19" fill="hold">
                      <p:stCondLst>
                        <p:cond delay="indefinite"/>
                      </p:stCondLst>
                      <p:childTnLst>
                        <p:par>
                          <p:cTn id="20" fill="hold">
                            <p:stCondLst>
                              <p:cond delay="0"/>
                            </p:stCondLst>
                            <p:childTnLst>
                              <p:par>
                                <p:cTn id="21" presetID="15" presetClass="emph" presetSubtype="0" nodeType="clickEffect">
                                  <p:stCondLst>
                                    <p:cond delay="0"/>
                                  </p:stCondLst>
                                  <p:iterate type="lt">
                                    <p:tmAbs val="25"/>
                                  </p:iterate>
                                  <p:childTnLst>
                                    <p:set>
                                      <p:cBhvr override="childStyle">
                                        <p:cTn id="22" dur="indefinite"/>
                                        <p:tgtEl>
                                          <p:spTgt spid="3">
                                            <p:txEl>
                                              <p:pRg st="5" end="5"/>
                                            </p:txEl>
                                          </p:spTgt>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22</a:t>
            </a:fld>
            <a:endParaRPr lang="fr-FR"/>
          </a:p>
        </p:txBody>
      </p:sp>
      <p:sp>
        <p:nvSpPr>
          <p:cNvPr id="3" name="Rectangle 2"/>
          <p:cNvSpPr/>
          <p:nvPr/>
        </p:nvSpPr>
        <p:spPr>
          <a:xfrm>
            <a:off x="2011680" y="1176078"/>
            <a:ext cx="6860720" cy="5539978"/>
          </a:xfrm>
          <a:prstGeom prst="rect">
            <a:avLst/>
          </a:prstGeom>
        </p:spPr>
        <p:txBody>
          <a:bodyPr wrap="square">
            <a:spAutoFit/>
          </a:bodyPr>
          <a:lstStyle/>
          <a:p>
            <a:r>
              <a:rPr lang="fr-FR" b="1" dirty="0">
                <a:solidFill>
                  <a:srgbClr val="4EFFB0"/>
                </a:solidFill>
                <a:latin typeface="Chivo" panose="00000500000000000000" pitchFamily="2" charset="0"/>
              </a:rPr>
              <a:t>4. </a:t>
            </a:r>
            <a:r>
              <a:rPr lang="fr-FR" b="1" dirty="0" smtClean="0">
                <a:solidFill>
                  <a:srgbClr val="4EFFB0"/>
                </a:solidFill>
                <a:latin typeface="Chivo" panose="00000500000000000000" pitchFamily="2" charset="0"/>
              </a:rPr>
              <a:t>Exercice sur le Critère </a:t>
            </a:r>
            <a:r>
              <a:rPr lang="fr-FR" b="1" dirty="0">
                <a:solidFill>
                  <a:srgbClr val="4EFFB0"/>
                </a:solidFill>
                <a:latin typeface="Chivo" panose="00000500000000000000" pitchFamily="2" charset="0"/>
              </a:rPr>
              <a:t>1</a:t>
            </a:r>
          </a:p>
          <a:p>
            <a:r>
              <a:rPr lang="fr-FR" sz="1600" dirty="0">
                <a:solidFill>
                  <a:srgbClr val="1B50FF"/>
                </a:solidFill>
                <a:latin typeface="Chivo" panose="00000500000000000000" pitchFamily="2" charset="0"/>
              </a:rPr>
              <a:t> </a:t>
            </a:r>
          </a:p>
          <a:p>
            <a:r>
              <a:rPr lang="fr-FR" sz="1600" b="1" dirty="0">
                <a:solidFill>
                  <a:srgbClr val="1B50FF"/>
                </a:solidFill>
                <a:latin typeface="Chivo" panose="00000500000000000000" pitchFamily="2" charset="0"/>
              </a:rPr>
              <a:t>Consigne</a:t>
            </a:r>
            <a:r>
              <a:rPr lang="fr-FR" sz="1600" dirty="0">
                <a:solidFill>
                  <a:srgbClr val="1B50FF"/>
                </a:solidFill>
                <a:latin typeface="Chivo" panose="00000500000000000000" pitchFamily="2" charset="0"/>
              </a:rPr>
              <a:t> :  Cochez les bonnes réponses.</a:t>
            </a:r>
          </a:p>
          <a:p>
            <a:endParaRPr lang="fr-FR" sz="1600" dirty="0">
              <a:solidFill>
                <a:srgbClr val="1B50FF"/>
              </a:solidFill>
              <a:latin typeface="Chivo" panose="00000500000000000000" pitchFamily="2" charset="0"/>
            </a:endParaRPr>
          </a:p>
          <a:p>
            <a:r>
              <a:rPr lang="fr-FR" sz="1600" dirty="0">
                <a:solidFill>
                  <a:srgbClr val="1B50FF"/>
                </a:solidFill>
                <a:latin typeface="Chivo" panose="00000500000000000000" pitchFamily="2" charset="0"/>
              </a:rPr>
              <a:t>La créativité dans un processus  d’accompagnement, c’est…  </a:t>
            </a:r>
            <a:r>
              <a:rPr lang="fr-FR" sz="1600" dirty="0" smtClean="0">
                <a:solidFill>
                  <a:srgbClr val="1B50FF"/>
                </a:solidFill>
                <a:latin typeface="Chivo" panose="00000500000000000000" pitchFamily="2" charset="0"/>
              </a:rPr>
              <a:t>?</a:t>
            </a:r>
          </a:p>
          <a:p>
            <a:endParaRPr lang="fr-FR" sz="1600" dirty="0">
              <a:solidFill>
                <a:srgbClr val="1B50FF"/>
              </a:solidFill>
              <a:latin typeface="Chivo" panose="00000500000000000000" pitchFamily="2" charset="0"/>
            </a:endParaRPr>
          </a:p>
          <a:p>
            <a:r>
              <a:rPr lang="fr-FR" sz="1600" dirty="0">
                <a:solidFill>
                  <a:srgbClr val="1B50FF"/>
                </a:solidFill>
                <a:latin typeface="Chivo" panose="00000500000000000000" pitchFamily="2" charset="0"/>
              </a:rPr>
              <a:t>1- Inutile, car le protocole d’accompagnement et figé ; il suffit donc de le suivre rigoureusement. </a:t>
            </a:r>
            <a:endParaRPr lang="fr-FR" sz="1600" dirty="0" smtClean="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r>
              <a:rPr lang="fr-FR" sz="1600" dirty="0">
                <a:solidFill>
                  <a:srgbClr val="1B50FF"/>
                </a:solidFill>
                <a:latin typeface="Chivo" panose="00000500000000000000" pitchFamily="2" charset="0"/>
              </a:rPr>
              <a:t>2- Suivre le protocole d’accompagnement, tout en étant dès le départ disposés à s’adapter à l’autre, à accepter les besoins tant de l’accompagnant que de l’accompagné</a:t>
            </a:r>
            <a:r>
              <a:rPr lang="fr-FR" sz="1600" dirty="0" smtClean="0">
                <a:solidFill>
                  <a:srgbClr val="1B50FF"/>
                </a:solidFill>
                <a:latin typeface="Chivo" panose="00000500000000000000" pitchFamily="2" charset="0"/>
              </a:rPr>
              <a:t>.</a:t>
            </a:r>
          </a:p>
          <a:p>
            <a:endParaRPr lang="fr-FR" sz="1600" dirty="0">
              <a:solidFill>
                <a:srgbClr val="1B50FF"/>
              </a:solidFill>
              <a:latin typeface="Chivo" panose="00000500000000000000" pitchFamily="2" charset="0"/>
            </a:endParaRPr>
          </a:p>
          <a:p>
            <a:r>
              <a:rPr lang="fr-FR" sz="1600" dirty="0">
                <a:solidFill>
                  <a:srgbClr val="1B50FF"/>
                </a:solidFill>
                <a:latin typeface="Chivo" panose="00000500000000000000" pitchFamily="2" charset="0"/>
              </a:rPr>
              <a:t>3- Apprendre de l’accompagnant qui, seul en tant que professionnel, sait ce dont l’accompagné a exactement besoin</a:t>
            </a:r>
            <a:r>
              <a:rPr lang="fr-FR" sz="1600" dirty="0" smtClean="0">
                <a:solidFill>
                  <a:srgbClr val="1B50FF"/>
                </a:solidFill>
                <a:latin typeface="Chivo" panose="00000500000000000000" pitchFamily="2" charset="0"/>
              </a:rPr>
              <a:t>.</a:t>
            </a:r>
          </a:p>
          <a:p>
            <a:endParaRPr lang="fr-FR" sz="1600" dirty="0">
              <a:solidFill>
                <a:srgbClr val="1B50FF"/>
              </a:solidFill>
              <a:latin typeface="Chivo" panose="00000500000000000000" pitchFamily="2" charset="0"/>
            </a:endParaRPr>
          </a:p>
          <a:p>
            <a:r>
              <a:rPr lang="fr-FR" sz="1600" dirty="0">
                <a:solidFill>
                  <a:srgbClr val="1B50FF"/>
                </a:solidFill>
                <a:latin typeface="Chivo" panose="00000500000000000000" pitchFamily="2" charset="0"/>
              </a:rPr>
              <a:t>4- Etre amené à un apprentissage mutuel, ce qui contribue les deux parties à progresser.</a:t>
            </a:r>
          </a:p>
          <a:p>
            <a:endParaRPr lang="fr-FR" sz="1600" dirty="0">
              <a:solidFill>
                <a:srgbClr val="1B50FF"/>
              </a:solidFill>
              <a:latin typeface="Chivo" panose="00000500000000000000" pitchFamily="2" charset="0"/>
            </a:endParaRPr>
          </a:p>
        </p:txBody>
      </p:sp>
      <p:sp>
        <p:nvSpPr>
          <p:cNvPr id="6" name="Ellipse 5"/>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169783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fade">
                                      <p:cBhvr>
                                        <p:cTn id="3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23</a:t>
            </a:fld>
            <a:endParaRPr lang="fr-FR"/>
          </a:p>
        </p:txBody>
      </p:sp>
      <p:sp>
        <p:nvSpPr>
          <p:cNvPr id="3" name="Rectangle 2"/>
          <p:cNvSpPr/>
          <p:nvPr/>
        </p:nvSpPr>
        <p:spPr>
          <a:xfrm>
            <a:off x="2011680" y="1263163"/>
            <a:ext cx="6860720" cy="4524315"/>
          </a:xfrm>
          <a:prstGeom prst="rect">
            <a:avLst/>
          </a:prstGeom>
        </p:spPr>
        <p:txBody>
          <a:bodyPr wrap="square">
            <a:spAutoFit/>
          </a:bodyPr>
          <a:lstStyle/>
          <a:p>
            <a:r>
              <a:rPr lang="fr-FR" sz="1600" b="1" dirty="0" smtClean="0">
                <a:solidFill>
                  <a:srgbClr val="1B50FF"/>
                </a:solidFill>
                <a:latin typeface="Chivo" panose="00000500000000000000" pitchFamily="2" charset="0"/>
              </a:rPr>
              <a:t>Corrigé</a:t>
            </a:r>
            <a:r>
              <a:rPr lang="fr-FR" sz="1600" dirty="0">
                <a:solidFill>
                  <a:srgbClr val="1B50FF"/>
                </a:solidFill>
                <a:latin typeface="Chivo" panose="00000500000000000000" pitchFamily="2" charset="0"/>
              </a:rPr>
              <a:t> </a:t>
            </a:r>
            <a:r>
              <a:rPr lang="fr-FR" sz="1600" dirty="0" smtClean="0">
                <a:solidFill>
                  <a:srgbClr val="1B50FF"/>
                </a:solidFill>
                <a:latin typeface="Chivo" panose="00000500000000000000" pitchFamily="2" charset="0"/>
              </a:rPr>
              <a:t>:</a:t>
            </a:r>
          </a:p>
          <a:p>
            <a:r>
              <a:rPr lang="fr-FR" sz="1600" dirty="0" smtClean="0">
                <a:solidFill>
                  <a:srgbClr val="1B50FF"/>
                </a:solidFill>
                <a:latin typeface="Chivo" panose="00000500000000000000" pitchFamily="2" charset="0"/>
              </a:rPr>
              <a:t>1- </a:t>
            </a:r>
            <a:r>
              <a:rPr lang="fr-FR" sz="1600" dirty="0">
                <a:solidFill>
                  <a:srgbClr val="1B50FF"/>
                </a:solidFill>
                <a:latin typeface="Chivo" panose="00000500000000000000" pitchFamily="2" charset="0"/>
              </a:rPr>
              <a:t>Inutile, car le protocole d’accompagnement et figé ; il suffit donc de le suivre rigoureusement. </a:t>
            </a:r>
          </a:p>
          <a:p>
            <a:r>
              <a:rPr lang="fr-FR" sz="1600" dirty="0">
                <a:solidFill>
                  <a:srgbClr val="1B50FF"/>
                </a:solidFill>
                <a:latin typeface="Chivo" panose="00000500000000000000" pitchFamily="2" charset="0"/>
              </a:rPr>
              <a:t>2- Suivre le protocole d’accompagnement, tout en étant dès le départ disposés à s’adapter à l’autre, à accepter les besoins tant de l’accompagnant que de l’accompagné</a:t>
            </a:r>
            <a:r>
              <a:rPr lang="fr-FR"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a:p>
            <a:r>
              <a:rPr lang="fr-FR" sz="1600" dirty="0">
                <a:solidFill>
                  <a:srgbClr val="1B50FF"/>
                </a:solidFill>
                <a:latin typeface="Chivo" panose="00000500000000000000" pitchFamily="2" charset="0"/>
              </a:rPr>
              <a:t>3- Apprendre de l’accompagnant qui, seul en tant que professionnel, sait ce dont l’accompagné a exactement besoin</a:t>
            </a:r>
            <a:r>
              <a:rPr lang="fr-FR"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a:p>
            <a:r>
              <a:rPr lang="fr-FR" sz="1600" dirty="0">
                <a:solidFill>
                  <a:srgbClr val="1B50FF"/>
                </a:solidFill>
                <a:latin typeface="Chivo" panose="00000500000000000000" pitchFamily="2" charset="0"/>
              </a:rPr>
              <a:t>4- Etre amené à un apprentissage mutuel, ce qui contribue les deux parties à progresser</a:t>
            </a:r>
            <a:r>
              <a:rPr lang="fr-FR"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r>
              <a:rPr lang="fr-FR" sz="1600" b="1" dirty="0" smtClean="0">
                <a:solidFill>
                  <a:srgbClr val="1B50FF"/>
                </a:solidFill>
                <a:latin typeface="Chivo" panose="00000500000000000000" pitchFamily="2" charset="0"/>
              </a:rPr>
              <a:t>Réponses </a:t>
            </a:r>
            <a:r>
              <a:rPr lang="fr-FR" sz="1600" b="1" dirty="0">
                <a:solidFill>
                  <a:srgbClr val="1B50FF"/>
                </a:solidFill>
                <a:latin typeface="Chivo" panose="00000500000000000000" pitchFamily="2" charset="0"/>
              </a:rPr>
              <a:t>2 et 4</a:t>
            </a:r>
          </a:p>
          <a:p>
            <a:endParaRPr lang="fr-FR" sz="1600" dirty="0">
              <a:solidFill>
                <a:srgbClr val="1B50FF"/>
              </a:solidFill>
              <a:latin typeface="Chivo" panose="00000500000000000000" pitchFamily="2" charset="0"/>
            </a:endParaRPr>
          </a:p>
          <a:p>
            <a:pPr>
              <a:defRPr/>
            </a:pPr>
            <a:r>
              <a:rPr lang="fr-FR" sz="1600" b="1" dirty="0" smtClean="0">
                <a:solidFill>
                  <a:srgbClr val="1B50FF"/>
                </a:solidFill>
                <a:latin typeface="Chivo" panose="00000500000000000000" pitchFamily="2" charset="0"/>
              </a:rPr>
              <a:t>Feedback</a:t>
            </a:r>
            <a:r>
              <a:rPr lang="fr-FR" sz="1600" dirty="0" smtClean="0">
                <a:solidFill>
                  <a:srgbClr val="1B50FF"/>
                </a:solidFill>
                <a:latin typeface="Chivo" panose="00000500000000000000" pitchFamily="2" charset="0"/>
              </a:rPr>
              <a:t> : La </a:t>
            </a:r>
            <a:r>
              <a:rPr lang="fr-FR" sz="1600" dirty="0">
                <a:solidFill>
                  <a:srgbClr val="1B50FF"/>
                </a:solidFill>
                <a:latin typeface="Chivo" panose="00000500000000000000" pitchFamily="2" charset="0"/>
              </a:rPr>
              <a:t>créativité amène l’accompagnant et l’accompagné à se montrer ouverts et flexibles aux besoins de l’autre, tout en demeurant dans le cadre donné par le protocole d’accompagnement. L’accompagnant et l’accompagné sont alors amenés à apprendre l’un de l’autre, à faire des choix, à prendre des risques et à s’améliorer.</a:t>
            </a:r>
          </a:p>
        </p:txBody>
      </p:sp>
      <p:sp>
        <p:nvSpPr>
          <p:cNvPr id="6" name="Ellipse 5"/>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36187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nodeType="clickEffect">
                                  <p:stCondLst>
                                    <p:cond delay="0"/>
                                  </p:stCondLst>
                                  <p:childTnLst>
                                    <p:animClr clrSpc="hsl" dir="cw">
                                      <p:cBhvr override="childStyle">
                                        <p:cTn id="6" dur="500" fill="hold"/>
                                        <p:tgtEl>
                                          <p:spTgt spid="3">
                                            <p:txEl>
                                              <p:pRg st="1" end="1"/>
                                            </p:txEl>
                                          </p:spTgt>
                                        </p:tgtEl>
                                        <p:attrNameLst>
                                          <p:attrName>style.color</p:attrName>
                                        </p:attrNameLst>
                                      </p:cBhvr>
                                      <p:by>
                                        <p:hsl h="0" s="12549" l="25098"/>
                                      </p:by>
                                    </p:animClr>
                                    <p:animClr clrSpc="hsl" dir="cw">
                                      <p:cBhvr>
                                        <p:cTn id="7" dur="500" fill="hold"/>
                                        <p:tgtEl>
                                          <p:spTgt spid="3">
                                            <p:txEl>
                                              <p:pRg st="1" end="1"/>
                                            </p:txEl>
                                          </p:spTgt>
                                        </p:tgtEl>
                                        <p:attrNameLst>
                                          <p:attrName>fillcolor</p:attrName>
                                        </p:attrNameLst>
                                      </p:cBhvr>
                                      <p:by>
                                        <p:hsl h="0" s="12549" l="25098"/>
                                      </p:by>
                                    </p:animClr>
                                    <p:animClr clrSpc="hsl" dir="cw">
                                      <p:cBhvr>
                                        <p:cTn id="8" dur="500" fill="hold"/>
                                        <p:tgtEl>
                                          <p:spTgt spid="3">
                                            <p:txEl>
                                              <p:pRg st="1" end="1"/>
                                            </p:txEl>
                                          </p:spTgt>
                                        </p:tgtEl>
                                        <p:attrNameLst>
                                          <p:attrName>stroke.color</p:attrName>
                                        </p:attrNameLst>
                                      </p:cBhvr>
                                      <p:by>
                                        <p:hsl h="0" s="12549" l="25098"/>
                                      </p:by>
                                    </p:animClr>
                                    <p:set>
                                      <p:cBhvr>
                                        <p:cTn id="9" dur="500" fill="hold"/>
                                        <p:tgtEl>
                                          <p:spTgt spid="3">
                                            <p:txEl>
                                              <p:pRg st="1" end="1"/>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5" presetClass="emph" presetSubtype="0" nodeType="clickEffect">
                                  <p:stCondLst>
                                    <p:cond delay="0"/>
                                  </p:stCondLst>
                                  <p:iterate type="lt">
                                    <p:tmAbs val="25"/>
                                  </p:iterate>
                                  <p:childTnLst>
                                    <p:set>
                                      <p:cBhvr override="childStyle">
                                        <p:cTn id="13" dur="indefinite"/>
                                        <p:tgtEl>
                                          <p:spTgt spid="3">
                                            <p:txEl>
                                              <p:pRg st="2" end="2"/>
                                            </p:txEl>
                                          </p:spTgt>
                                        </p:tgtEl>
                                        <p:attrNameLst>
                                          <p:attrName>style.fontWeight</p:attrName>
                                        </p:attrNameLst>
                                      </p:cBhvr>
                                      <p:to>
                                        <p:strVal val="bold"/>
                                      </p:to>
                                    </p:set>
                                  </p:childTnLst>
                                </p:cTn>
                              </p:par>
                            </p:childTnLst>
                          </p:cTn>
                        </p:par>
                      </p:childTnLst>
                    </p:cTn>
                  </p:par>
                  <p:par>
                    <p:cTn id="14" fill="hold">
                      <p:stCondLst>
                        <p:cond delay="indefinite"/>
                      </p:stCondLst>
                      <p:childTnLst>
                        <p:par>
                          <p:cTn id="15" fill="hold">
                            <p:stCondLst>
                              <p:cond delay="0"/>
                            </p:stCondLst>
                            <p:childTnLst>
                              <p:par>
                                <p:cTn id="16" presetID="30" presetClass="emph" presetSubtype="0" fill="hold" nodeType="clickEffect">
                                  <p:stCondLst>
                                    <p:cond delay="0"/>
                                  </p:stCondLst>
                                  <p:childTnLst>
                                    <p:animClr clrSpc="hsl" dir="cw">
                                      <p:cBhvr override="childStyle">
                                        <p:cTn id="17" dur="500" fill="hold"/>
                                        <p:tgtEl>
                                          <p:spTgt spid="3">
                                            <p:txEl>
                                              <p:pRg st="3" end="3"/>
                                            </p:txEl>
                                          </p:spTgt>
                                        </p:tgtEl>
                                        <p:attrNameLst>
                                          <p:attrName>style.color</p:attrName>
                                        </p:attrNameLst>
                                      </p:cBhvr>
                                      <p:by>
                                        <p:hsl h="0" s="12549" l="25098"/>
                                      </p:by>
                                    </p:animClr>
                                    <p:animClr clrSpc="hsl" dir="cw">
                                      <p:cBhvr>
                                        <p:cTn id="18" dur="500" fill="hold"/>
                                        <p:tgtEl>
                                          <p:spTgt spid="3">
                                            <p:txEl>
                                              <p:pRg st="3" end="3"/>
                                            </p:txEl>
                                          </p:spTgt>
                                        </p:tgtEl>
                                        <p:attrNameLst>
                                          <p:attrName>fillcolor</p:attrName>
                                        </p:attrNameLst>
                                      </p:cBhvr>
                                      <p:by>
                                        <p:hsl h="0" s="12549" l="25098"/>
                                      </p:by>
                                    </p:animClr>
                                    <p:animClr clrSpc="hsl" dir="cw">
                                      <p:cBhvr>
                                        <p:cTn id="19" dur="500" fill="hold"/>
                                        <p:tgtEl>
                                          <p:spTgt spid="3">
                                            <p:txEl>
                                              <p:pRg st="3" end="3"/>
                                            </p:txEl>
                                          </p:spTgt>
                                        </p:tgtEl>
                                        <p:attrNameLst>
                                          <p:attrName>stroke.color</p:attrName>
                                        </p:attrNameLst>
                                      </p:cBhvr>
                                      <p:by>
                                        <p:hsl h="0" s="12549" l="25098"/>
                                      </p:by>
                                    </p:animClr>
                                    <p:set>
                                      <p:cBhvr>
                                        <p:cTn id="20" dur="500" fill="hold"/>
                                        <p:tgtEl>
                                          <p:spTgt spid="3">
                                            <p:txEl>
                                              <p:pRg st="3" end="3"/>
                                            </p:txEl>
                                          </p:spTgt>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5" presetClass="emph" presetSubtype="0" nodeType="clickEffect">
                                  <p:stCondLst>
                                    <p:cond delay="0"/>
                                  </p:stCondLst>
                                  <p:iterate type="lt">
                                    <p:tmAbs val="25"/>
                                  </p:iterate>
                                  <p:childTnLst>
                                    <p:set>
                                      <p:cBhvr override="childStyle">
                                        <p:cTn id="24" dur="indefinite"/>
                                        <p:tgtEl>
                                          <p:spTgt spid="3">
                                            <p:txEl>
                                              <p:pRg st="4" end="4"/>
                                            </p:txEl>
                                          </p:spTgt>
                                        </p:tgtEl>
                                        <p:attrNameLst>
                                          <p:attrName>style.fontWeight</p:attrName>
                                        </p:attrNameLst>
                                      </p:cBhvr>
                                      <p:to>
                                        <p:strVal val="bold"/>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24</a:t>
            </a:fld>
            <a:endParaRPr lang="fr-FR"/>
          </a:p>
        </p:txBody>
      </p:sp>
      <p:sp>
        <p:nvSpPr>
          <p:cNvPr id="3" name="Rectangle 2"/>
          <p:cNvSpPr/>
          <p:nvPr/>
        </p:nvSpPr>
        <p:spPr>
          <a:xfrm>
            <a:off x="2055223" y="1245326"/>
            <a:ext cx="6817177" cy="4308872"/>
          </a:xfrm>
          <a:prstGeom prst="rect">
            <a:avLst/>
          </a:prstGeom>
        </p:spPr>
        <p:txBody>
          <a:bodyPr wrap="square">
            <a:spAutoFit/>
          </a:bodyPr>
          <a:lstStyle/>
          <a:p>
            <a:r>
              <a:rPr lang="fr-FR" b="1" dirty="0">
                <a:solidFill>
                  <a:srgbClr val="4EFFB0"/>
                </a:solidFill>
                <a:latin typeface="Chivo" panose="00000500000000000000" pitchFamily="2" charset="0"/>
              </a:rPr>
              <a:t>5. </a:t>
            </a:r>
            <a:r>
              <a:rPr lang="fr-FR" b="1" dirty="0" smtClean="0">
                <a:solidFill>
                  <a:srgbClr val="4EFFB0"/>
                </a:solidFill>
                <a:latin typeface="Chivo" panose="00000500000000000000" pitchFamily="2" charset="0"/>
              </a:rPr>
              <a:t>Exercice sur le Critère </a:t>
            </a:r>
            <a:r>
              <a:rPr lang="fr-FR" b="1" dirty="0">
                <a:solidFill>
                  <a:srgbClr val="4EFFB0"/>
                </a:solidFill>
                <a:latin typeface="Chivo" panose="00000500000000000000" pitchFamily="2" charset="0"/>
              </a:rPr>
              <a:t>2</a:t>
            </a:r>
          </a:p>
          <a:p>
            <a:r>
              <a:rPr lang="fr-FR" sz="1600" dirty="0">
                <a:solidFill>
                  <a:srgbClr val="1B50FF"/>
                </a:solidFill>
                <a:latin typeface="Chivo" panose="00000500000000000000" pitchFamily="2" charset="0"/>
              </a:rPr>
              <a:t> </a:t>
            </a:r>
          </a:p>
          <a:p>
            <a:r>
              <a:rPr lang="fr-FR" sz="1600" b="1" dirty="0">
                <a:solidFill>
                  <a:srgbClr val="1B50FF"/>
                </a:solidFill>
                <a:latin typeface="Chivo" panose="00000500000000000000" pitchFamily="2" charset="0"/>
              </a:rPr>
              <a:t>Consigne</a:t>
            </a:r>
            <a:r>
              <a:rPr lang="fr-FR" sz="1600" dirty="0">
                <a:solidFill>
                  <a:srgbClr val="1B50FF"/>
                </a:solidFill>
                <a:latin typeface="Chivo" panose="00000500000000000000" pitchFamily="2" charset="0"/>
              </a:rPr>
              <a:t> :  Pour chacune de ces affirmations, choisissez V pour vrai ou F pour faux :</a:t>
            </a:r>
          </a:p>
          <a:p>
            <a:endParaRPr lang="fr-FR" sz="1600" dirty="0">
              <a:solidFill>
                <a:srgbClr val="1B50FF"/>
              </a:solidFill>
              <a:latin typeface="Chivo" panose="00000500000000000000" pitchFamily="2" charset="0"/>
            </a:endParaRPr>
          </a:p>
          <a:p>
            <a:pPr lvl="0"/>
            <a:r>
              <a:rPr lang="fr-FR" sz="1600" dirty="0" smtClean="0">
                <a:solidFill>
                  <a:srgbClr val="1B50FF"/>
                </a:solidFill>
                <a:latin typeface="Chivo" panose="00000500000000000000" pitchFamily="2" charset="0"/>
              </a:rPr>
              <a:t>1- Il </a:t>
            </a:r>
            <a:r>
              <a:rPr lang="fr-FR" sz="1600" dirty="0">
                <a:solidFill>
                  <a:srgbClr val="1B50FF"/>
                </a:solidFill>
                <a:latin typeface="Chivo" panose="00000500000000000000" pitchFamily="2" charset="0"/>
              </a:rPr>
              <a:t>est impossible de dépasser les inégalités dues aux modalités d’accompagnement. </a:t>
            </a:r>
          </a:p>
          <a:p>
            <a:pPr lvl="0"/>
            <a:r>
              <a:rPr lang="fr-FR" sz="1600" dirty="0">
                <a:solidFill>
                  <a:srgbClr val="1B50FF"/>
                </a:solidFill>
                <a:latin typeface="Chivo" panose="00000500000000000000" pitchFamily="2" charset="0"/>
              </a:rPr>
              <a:t>	</a:t>
            </a:r>
          </a:p>
          <a:p>
            <a:pPr lvl="0"/>
            <a:r>
              <a:rPr lang="fr-FR" sz="1600" dirty="0" smtClean="0">
                <a:solidFill>
                  <a:srgbClr val="1B50FF"/>
                </a:solidFill>
                <a:latin typeface="Chivo" panose="00000500000000000000" pitchFamily="2" charset="0"/>
              </a:rPr>
              <a:t>2- </a:t>
            </a:r>
            <a:r>
              <a:rPr lang="fr-FR" sz="1600" dirty="0">
                <a:solidFill>
                  <a:srgbClr val="1B50FF"/>
                </a:solidFill>
                <a:latin typeface="Chivo" panose="00000500000000000000" pitchFamily="2" charset="0"/>
              </a:rPr>
              <a:t>C’est la responsabilité de l’accompagnant de créer un cadre bienveillant et ouvert. 	</a:t>
            </a:r>
            <a:endParaRPr lang="fr-FR" sz="1600" dirty="0" smtClean="0">
              <a:solidFill>
                <a:srgbClr val="1B50FF"/>
              </a:solidFill>
              <a:latin typeface="Chivo" panose="00000500000000000000" pitchFamily="2" charset="0"/>
            </a:endParaRPr>
          </a:p>
          <a:p>
            <a:pPr lvl="0"/>
            <a:endParaRPr lang="fr-FR" sz="1600" dirty="0">
              <a:solidFill>
                <a:srgbClr val="1B50FF"/>
              </a:solidFill>
              <a:latin typeface="Chivo" panose="00000500000000000000" pitchFamily="2" charset="0"/>
            </a:endParaRPr>
          </a:p>
          <a:p>
            <a:pPr lvl="0"/>
            <a:r>
              <a:rPr lang="fr-FR" sz="1600" dirty="0" smtClean="0">
                <a:solidFill>
                  <a:srgbClr val="1B50FF"/>
                </a:solidFill>
                <a:latin typeface="Chivo" panose="00000500000000000000" pitchFamily="2" charset="0"/>
              </a:rPr>
              <a:t>3- </a:t>
            </a:r>
            <a:r>
              <a:rPr lang="fr-FR" sz="1600" dirty="0">
                <a:solidFill>
                  <a:srgbClr val="1B50FF"/>
                </a:solidFill>
                <a:latin typeface="Chivo" panose="00000500000000000000" pitchFamily="2" charset="0"/>
              </a:rPr>
              <a:t>Il existe une limite professionnelle qui requiert humilité et non-jugement, de la part de l’accompagnant</a:t>
            </a:r>
            <a:r>
              <a:rPr lang="fr-FR" sz="1600" dirty="0" smtClean="0">
                <a:solidFill>
                  <a:srgbClr val="1B50FF"/>
                </a:solidFill>
                <a:latin typeface="Chivo" panose="00000500000000000000" pitchFamily="2" charset="0"/>
              </a:rPr>
              <a:t>.</a:t>
            </a:r>
          </a:p>
          <a:p>
            <a:pPr lvl="0"/>
            <a:endParaRPr lang="fr-FR" sz="1600" dirty="0" smtClean="0">
              <a:solidFill>
                <a:srgbClr val="1B50FF"/>
              </a:solidFill>
              <a:latin typeface="Chivo" panose="00000500000000000000" pitchFamily="2" charset="0"/>
            </a:endParaRPr>
          </a:p>
          <a:p>
            <a:pPr lvl="0"/>
            <a:r>
              <a:rPr lang="fr-FR" sz="1600" dirty="0">
                <a:solidFill>
                  <a:srgbClr val="1B50FF"/>
                </a:solidFill>
                <a:latin typeface="Chivo" panose="00000500000000000000" pitchFamily="2" charset="0"/>
              </a:rPr>
              <a:t>	</a:t>
            </a:r>
          </a:p>
          <a:p>
            <a:endParaRPr lang="fr-FR" sz="1600" dirty="0">
              <a:solidFill>
                <a:srgbClr val="1B50FF"/>
              </a:solidFill>
              <a:latin typeface="Chivo" panose="00000500000000000000" pitchFamily="2" charset="0"/>
            </a:endParaRPr>
          </a:p>
        </p:txBody>
      </p:sp>
      <p:sp>
        <p:nvSpPr>
          <p:cNvPr id="6" name="Ellipse 5"/>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178749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25</a:t>
            </a:fld>
            <a:endParaRPr lang="fr-FR"/>
          </a:p>
        </p:txBody>
      </p:sp>
      <p:sp>
        <p:nvSpPr>
          <p:cNvPr id="3" name="Rectangle 2"/>
          <p:cNvSpPr/>
          <p:nvPr/>
        </p:nvSpPr>
        <p:spPr>
          <a:xfrm>
            <a:off x="2020389" y="1245326"/>
            <a:ext cx="6783977" cy="5016758"/>
          </a:xfrm>
          <a:prstGeom prst="rect">
            <a:avLst/>
          </a:prstGeom>
        </p:spPr>
        <p:txBody>
          <a:bodyPr wrap="square">
            <a:spAutoFit/>
          </a:bodyPr>
          <a:lstStyle/>
          <a:p>
            <a:r>
              <a:rPr lang="fr-FR" sz="1600" b="1" dirty="0" smtClean="0">
                <a:solidFill>
                  <a:srgbClr val="1B50FF"/>
                </a:solidFill>
                <a:latin typeface="Chivo" panose="00000500000000000000" pitchFamily="2" charset="0"/>
              </a:rPr>
              <a:t>Corrigé</a:t>
            </a:r>
            <a:r>
              <a:rPr lang="fr-FR" sz="1600" dirty="0">
                <a:solidFill>
                  <a:srgbClr val="1B50FF"/>
                </a:solidFill>
                <a:latin typeface="Chivo" panose="00000500000000000000" pitchFamily="2" charset="0"/>
              </a:rPr>
              <a:t> </a:t>
            </a:r>
            <a:r>
              <a:rPr lang="fr-FR"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a:p>
            <a:pPr lvl="0"/>
            <a:r>
              <a:rPr lang="fr-FR" sz="1600" dirty="0">
                <a:solidFill>
                  <a:srgbClr val="1B50FF"/>
                </a:solidFill>
                <a:latin typeface="Chivo" panose="00000500000000000000" pitchFamily="2" charset="0"/>
              </a:rPr>
              <a:t>1- Il est impossible de dépasser les inégalités dues aux modalités d’accompagnement. </a:t>
            </a:r>
            <a:endParaRPr lang="fr-FR" sz="1600" dirty="0" smtClean="0">
              <a:solidFill>
                <a:srgbClr val="1B50FF"/>
              </a:solidFill>
              <a:latin typeface="Chivo" panose="00000500000000000000" pitchFamily="2" charset="0"/>
            </a:endParaRPr>
          </a:p>
          <a:p>
            <a:pPr lvl="0"/>
            <a:r>
              <a:rPr lang="fr-FR" sz="1600" dirty="0">
                <a:solidFill>
                  <a:srgbClr val="1B50FF"/>
                </a:solidFill>
                <a:latin typeface="Chivo" panose="00000500000000000000" pitchFamily="2" charset="0"/>
              </a:rPr>
              <a:t>	</a:t>
            </a:r>
          </a:p>
          <a:p>
            <a:pPr lvl="0"/>
            <a:r>
              <a:rPr lang="fr-FR" sz="1600" dirty="0">
                <a:solidFill>
                  <a:srgbClr val="1B50FF"/>
                </a:solidFill>
                <a:latin typeface="Chivo" panose="00000500000000000000" pitchFamily="2" charset="0"/>
              </a:rPr>
              <a:t>2- C’est la responsabilité de l’accompagnant de créer un cadre bienveillant et ouvert. 	</a:t>
            </a:r>
          </a:p>
          <a:p>
            <a:pPr lvl="0"/>
            <a:endParaRPr lang="fr-FR" sz="1600" dirty="0">
              <a:solidFill>
                <a:srgbClr val="1B50FF"/>
              </a:solidFill>
              <a:latin typeface="Chivo" panose="00000500000000000000" pitchFamily="2" charset="0"/>
            </a:endParaRPr>
          </a:p>
          <a:p>
            <a:pPr lvl="0"/>
            <a:r>
              <a:rPr lang="fr-FR" sz="1600" dirty="0">
                <a:solidFill>
                  <a:srgbClr val="1B50FF"/>
                </a:solidFill>
                <a:latin typeface="Chivo" panose="00000500000000000000" pitchFamily="2" charset="0"/>
              </a:rPr>
              <a:t>3- Il existe une limite professionnelle qui requiert humilité et non-jugement, de la part de l’accompagnant</a:t>
            </a:r>
            <a:r>
              <a:rPr lang="fr-FR" sz="1600" dirty="0" smtClean="0">
                <a:solidFill>
                  <a:srgbClr val="1B50FF"/>
                </a:solidFill>
                <a:latin typeface="Chivo" panose="00000500000000000000" pitchFamily="2" charset="0"/>
              </a:rPr>
              <a:t>. </a:t>
            </a:r>
            <a:endParaRPr lang="fr-FR" sz="1600" dirty="0">
              <a:solidFill>
                <a:srgbClr val="1B50FF"/>
              </a:solidFill>
              <a:latin typeface="Chivo" panose="00000500000000000000" pitchFamily="2" charset="0"/>
            </a:endParaRPr>
          </a:p>
          <a:p>
            <a:r>
              <a:rPr lang="fr-FR" sz="1600" dirty="0">
                <a:solidFill>
                  <a:srgbClr val="1B50FF"/>
                </a:solidFill>
                <a:latin typeface="Chivo" panose="00000500000000000000" pitchFamily="2" charset="0"/>
              </a:rPr>
              <a:t> </a:t>
            </a:r>
          </a:p>
          <a:p>
            <a:r>
              <a:rPr lang="fr-FR" sz="1600" b="1" dirty="0">
                <a:solidFill>
                  <a:srgbClr val="1B50FF"/>
                </a:solidFill>
                <a:latin typeface="Chivo" panose="00000500000000000000" pitchFamily="2" charset="0"/>
              </a:rPr>
              <a:t>1 = F  / 2 = F / 3 = V</a:t>
            </a:r>
          </a:p>
          <a:p>
            <a:endParaRPr lang="fr-FR" sz="1600" dirty="0">
              <a:solidFill>
                <a:srgbClr val="1B50FF"/>
              </a:solidFill>
              <a:latin typeface="Chivo" panose="00000500000000000000" pitchFamily="2" charset="0"/>
            </a:endParaRPr>
          </a:p>
          <a:p>
            <a:r>
              <a:rPr lang="fr-FR" sz="1600" b="1" dirty="0">
                <a:solidFill>
                  <a:srgbClr val="1B50FF"/>
                </a:solidFill>
                <a:latin typeface="Chivo" panose="00000500000000000000" pitchFamily="2" charset="0"/>
              </a:rPr>
              <a:t>Feedback</a:t>
            </a:r>
            <a:r>
              <a:rPr lang="fr-FR" sz="1600" dirty="0">
                <a:solidFill>
                  <a:srgbClr val="1B50FF"/>
                </a:solidFill>
                <a:latin typeface="Chivo" panose="00000500000000000000" pitchFamily="2" charset="0"/>
              </a:rPr>
              <a:t> : </a:t>
            </a:r>
            <a:r>
              <a:rPr lang="fr-BE" sz="1600" dirty="0" smtClean="0">
                <a:solidFill>
                  <a:srgbClr val="1B50FF"/>
                </a:solidFill>
                <a:latin typeface="Chivo" panose="00000500000000000000" pitchFamily="2" charset="0"/>
              </a:rPr>
              <a:t>C’est </a:t>
            </a:r>
            <a:r>
              <a:rPr lang="fr-BE" sz="1600" dirty="0">
                <a:solidFill>
                  <a:srgbClr val="1B50FF"/>
                </a:solidFill>
                <a:latin typeface="Chivo" panose="00000500000000000000" pitchFamily="2" charset="0"/>
              </a:rPr>
              <a:t>grâce à la qualité de la relation accompagnant-accompagné que se produira ce dépassement. </a:t>
            </a:r>
            <a:endParaRPr lang="fr-FR" sz="1600" dirty="0">
              <a:solidFill>
                <a:srgbClr val="1B50FF"/>
              </a:solidFill>
              <a:latin typeface="Chivo" panose="00000500000000000000" pitchFamily="2" charset="0"/>
            </a:endParaRPr>
          </a:p>
          <a:p>
            <a:r>
              <a:rPr lang="fr-BE" sz="1600" dirty="0" smtClean="0">
                <a:solidFill>
                  <a:srgbClr val="1B50FF"/>
                </a:solidFill>
                <a:latin typeface="Chivo" panose="00000500000000000000" pitchFamily="2" charset="0"/>
              </a:rPr>
              <a:t>Il </a:t>
            </a:r>
            <a:r>
              <a:rPr lang="fr-BE" sz="1600" dirty="0">
                <a:solidFill>
                  <a:srgbClr val="1B50FF"/>
                </a:solidFill>
                <a:latin typeface="Chivo" panose="00000500000000000000" pitchFamily="2" charset="0"/>
              </a:rPr>
              <a:t>y a  donc une responsabilité collective pour l’accompagnant et l’accompagné à construire cet espace. </a:t>
            </a:r>
            <a:endParaRPr lang="fr-FR" sz="1600" dirty="0">
              <a:solidFill>
                <a:srgbClr val="1B50FF"/>
              </a:solidFill>
              <a:latin typeface="Chivo" panose="00000500000000000000" pitchFamily="2" charset="0"/>
            </a:endParaRPr>
          </a:p>
          <a:p>
            <a:r>
              <a:rPr lang="fr-BE" sz="1600" dirty="0" smtClean="0">
                <a:solidFill>
                  <a:srgbClr val="1B50FF"/>
                </a:solidFill>
                <a:latin typeface="Chivo" panose="00000500000000000000" pitchFamily="2" charset="0"/>
              </a:rPr>
              <a:t>Connaître </a:t>
            </a:r>
            <a:r>
              <a:rPr lang="fr-BE" sz="1600" dirty="0">
                <a:solidFill>
                  <a:srgbClr val="1B50FF"/>
                </a:solidFill>
                <a:latin typeface="Chivo" panose="00000500000000000000" pitchFamily="2" charset="0"/>
              </a:rPr>
              <a:t>et reconnaître la limite professionnelle est essentiel : l’accompagnant acceptera avec humilité et sans jugement les décisions  et les choix de la personne car celle-ci est, seule, maître de son parcours. </a:t>
            </a:r>
            <a:endParaRPr lang="fr-FR" sz="1600" dirty="0">
              <a:solidFill>
                <a:srgbClr val="1B50FF"/>
              </a:solidFill>
              <a:latin typeface="Chivo" panose="00000500000000000000" pitchFamily="2" charset="0"/>
            </a:endParaRPr>
          </a:p>
        </p:txBody>
      </p:sp>
      <p:sp>
        <p:nvSpPr>
          <p:cNvPr id="6" name="Ellipse 5"/>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4" name="ZoneTexte 3"/>
          <p:cNvSpPr txBox="1"/>
          <p:nvPr/>
        </p:nvSpPr>
        <p:spPr>
          <a:xfrm>
            <a:off x="3970226" y="1714944"/>
            <a:ext cx="770469" cy="369332"/>
          </a:xfrm>
          <a:prstGeom prst="rect">
            <a:avLst/>
          </a:prstGeom>
          <a:noFill/>
        </p:spPr>
        <p:txBody>
          <a:bodyPr wrap="square" rtlCol="0">
            <a:spAutoFit/>
          </a:bodyPr>
          <a:lstStyle/>
          <a:p>
            <a:pPr lvl="0" algn="ctr"/>
            <a:r>
              <a:rPr lang="fr-FR" b="1" dirty="0" smtClean="0">
                <a:solidFill>
                  <a:srgbClr val="1B50FF"/>
                </a:solidFill>
                <a:latin typeface="Chivo" panose="00000500000000000000" pitchFamily="2" charset="0"/>
              </a:rPr>
              <a:t>FAUX</a:t>
            </a:r>
            <a:endParaRPr lang="fr-FR" b="1" dirty="0">
              <a:solidFill>
                <a:srgbClr val="1B50FF"/>
              </a:solidFill>
              <a:latin typeface="Chivo" panose="00000500000000000000" pitchFamily="2" charset="0"/>
            </a:endParaRPr>
          </a:p>
        </p:txBody>
      </p:sp>
      <p:sp>
        <p:nvSpPr>
          <p:cNvPr id="8" name="ZoneTexte 7"/>
          <p:cNvSpPr txBox="1"/>
          <p:nvPr/>
        </p:nvSpPr>
        <p:spPr>
          <a:xfrm>
            <a:off x="5831157" y="3178509"/>
            <a:ext cx="764058" cy="369332"/>
          </a:xfrm>
          <a:prstGeom prst="rect">
            <a:avLst/>
          </a:prstGeom>
          <a:noFill/>
        </p:spPr>
        <p:txBody>
          <a:bodyPr wrap="square" rtlCol="0">
            <a:spAutoFit/>
          </a:bodyPr>
          <a:lstStyle/>
          <a:p>
            <a:pPr lvl="0" algn="ctr"/>
            <a:r>
              <a:rPr lang="fr-FR" b="1" dirty="0" smtClean="0">
                <a:solidFill>
                  <a:srgbClr val="1B50FF"/>
                </a:solidFill>
                <a:latin typeface="Chivo" panose="00000500000000000000" pitchFamily="2" charset="0"/>
              </a:rPr>
              <a:t>VRAI</a:t>
            </a:r>
            <a:endParaRPr lang="fr-FR" b="1" dirty="0">
              <a:solidFill>
                <a:srgbClr val="1B50FF"/>
              </a:solidFill>
              <a:latin typeface="Chivo" panose="00000500000000000000" pitchFamily="2" charset="0"/>
            </a:endParaRPr>
          </a:p>
        </p:txBody>
      </p:sp>
      <p:sp>
        <p:nvSpPr>
          <p:cNvPr id="10" name="ZoneTexte 9"/>
          <p:cNvSpPr txBox="1"/>
          <p:nvPr/>
        </p:nvSpPr>
        <p:spPr>
          <a:xfrm>
            <a:off x="4114957" y="2450381"/>
            <a:ext cx="770469" cy="369332"/>
          </a:xfrm>
          <a:prstGeom prst="rect">
            <a:avLst/>
          </a:prstGeom>
          <a:noFill/>
        </p:spPr>
        <p:txBody>
          <a:bodyPr wrap="square" rtlCol="0">
            <a:spAutoFit/>
          </a:bodyPr>
          <a:lstStyle/>
          <a:p>
            <a:pPr lvl="0" algn="ctr"/>
            <a:r>
              <a:rPr lang="fr-FR" b="1" dirty="0" smtClean="0">
                <a:solidFill>
                  <a:srgbClr val="1B50FF"/>
                </a:solidFill>
                <a:latin typeface="Chivo" panose="00000500000000000000" pitchFamily="2" charset="0"/>
              </a:rPr>
              <a:t>FAUX</a:t>
            </a:r>
            <a:endParaRPr lang="fr-FR"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49272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500"/>
                                        <p:tgtEl>
                                          <p:spTgt spid="3">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animEffect transition="in" filter="fade">
                                      <p:cBhvr>
                                        <p:cTn id="39"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26</a:t>
            </a:fld>
            <a:endParaRPr lang="fr-FR"/>
          </a:p>
        </p:txBody>
      </p:sp>
      <p:sp>
        <p:nvSpPr>
          <p:cNvPr id="3" name="Rectangle 2"/>
          <p:cNvSpPr/>
          <p:nvPr/>
        </p:nvSpPr>
        <p:spPr>
          <a:xfrm>
            <a:off x="2037806" y="1271451"/>
            <a:ext cx="6834594" cy="2831544"/>
          </a:xfrm>
          <a:prstGeom prst="rect">
            <a:avLst/>
          </a:prstGeom>
        </p:spPr>
        <p:txBody>
          <a:bodyPr wrap="square">
            <a:spAutoFit/>
          </a:bodyPr>
          <a:lstStyle/>
          <a:p>
            <a:r>
              <a:rPr lang="fr-FR" b="1" dirty="0" smtClean="0">
                <a:solidFill>
                  <a:srgbClr val="4EFFB0"/>
                </a:solidFill>
                <a:latin typeface="Chivo" panose="00000500000000000000" pitchFamily="2" charset="0"/>
              </a:rPr>
              <a:t>Pratique réflexive</a:t>
            </a:r>
          </a:p>
          <a:p>
            <a:endParaRPr lang="fr-FR" sz="1600" dirty="0">
              <a:solidFill>
                <a:srgbClr val="1B50FF"/>
              </a:solidFill>
              <a:latin typeface="Chivo" panose="00000500000000000000" pitchFamily="2" charset="0"/>
            </a:endParaRPr>
          </a:p>
          <a:p>
            <a:r>
              <a:rPr lang="fr-FR" sz="1600" dirty="0">
                <a:solidFill>
                  <a:srgbClr val="1B50FF"/>
                </a:solidFill>
                <a:latin typeface="Chivo" panose="00000500000000000000" pitchFamily="2" charset="0"/>
              </a:rPr>
              <a:t>À </a:t>
            </a:r>
            <a:r>
              <a:rPr lang="fr-FR" sz="1600" dirty="0" smtClean="0">
                <a:solidFill>
                  <a:srgbClr val="1B50FF"/>
                </a:solidFill>
                <a:latin typeface="Chivo" panose="00000500000000000000" pitchFamily="2" charset="0"/>
              </a:rPr>
              <a:t>présent, si vous les souhaitez, vous pouvez faire </a:t>
            </a:r>
            <a:r>
              <a:rPr lang="fr-FR" sz="1600" dirty="0">
                <a:solidFill>
                  <a:srgbClr val="1B50FF"/>
                </a:solidFill>
                <a:latin typeface="Chivo" panose="00000500000000000000" pitchFamily="2" charset="0"/>
              </a:rPr>
              <a:t>le lien avec </a:t>
            </a:r>
            <a:r>
              <a:rPr lang="fr-FR" sz="1600" dirty="0" smtClean="0">
                <a:solidFill>
                  <a:srgbClr val="1B50FF"/>
                </a:solidFill>
                <a:latin typeface="Chivo" panose="00000500000000000000" pitchFamily="2" charset="0"/>
              </a:rPr>
              <a:t>vos pratiques professionnelles, en complétant les autres rubriques de votre Carnet </a:t>
            </a:r>
            <a:r>
              <a:rPr lang="fr-FR" sz="1600" dirty="0">
                <a:solidFill>
                  <a:srgbClr val="1B50FF"/>
                </a:solidFill>
                <a:latin typeface="Chivo" panose="00000500000000000000" pitchFamily="2" charset="0"/>
              </a:rPr>
              <a:t>de bord des </a:t>
            </a:r>
            <a:r>
              <a:rPr lang="fr-FR" sz="1600" dirty="0" smtClean="0">
                <a:solidFill>
                  <a:srgbClr val="1B50FF"/>
                </a:solidFill>
                <a:latin typeface="Chivo" panose="00000500000000000000" pitchFamily="2" charset="0"/>
              </a:rPr>
              <a:t>apprentissages CHANGE OF VIEW :</a:t>
            </a:r>
          </a:p>
          <a:p>
            <a:endParaRPr lang="fr-FR" sz="1600" dirty="0">
              <a:solidFill>
                <a:srgbClr val="1B50FF"/>
              </a:solidFill>
              <a:latin typeface="Chivo" panose="00000500000000000000" pitchFamily="2" charset="0"/>
            </a:endParaRPr>
          </a:p>
          <a:p>
            <a:r>
              <a:rPr lang="fr-FR" sz="1600" dirty="0" smtClean="0">
                <a:solidFill>
                  <a:srgbClr val="1B50FF"/>
                </a:solidFill>
                <a:latin typeface="Chivo" panose="00000500000000000000" pitchFamily="2" charset="0"/>
              </a:rPr>
              <a:t>- La rubrique </a:t>
            </a:r>
            <a:r>
              <a:rPr lang="fr-FR" sz="1600" i="1" dirty="0" smtClean="0">
                <a:solidFill>
                  <a:srgbClr val="1B50FF"/>
                </a:solidFill>
                <a:latin typeface="Chivo" panose="00000500000000000000" pitchFamily="2" charset="0"/>
              </a:rPr>
              <a:t>« Comment je me sens ? »</a:t>
            </a:r>
          </a:p>
          <a:p>
            <a:r>
              <a:rPr lang="fr-FR" sz="1600" dirty="0" smtClean="0">
                <a:solidFill>
                  <a:srgbClr val="1B50FF"/>
                </a:solidFill>
                <a:latin typeface="Chivo" panose="00000500000000000000" pitchFamily="2" charset="0"/>
              </a:rPr>
              <a:t>- La rubrique </a:t>
            </a:r>
            <a:r>
              <a:rPr lang="fr-FR" sz="1600" i="1" dirty="0" smtClean="0">
                <a:solidFill>
                  <a:srgbClr val="1B50FF"/>
                </a:solidFill>
                <a:latin typeface="Chivo" panose="00000500000000000000" pitchFamily="2" charset="0"/>
              </a:rPr>
              <a:t>« Qu’est-ce qui a changé dans mon regard ? »</a:t>
            </a:r>
          </a:p>
          <a:p>
            <a:r>
              <a:rPr lang="fr-FR" sz="1600" dirty="0" smtClean="0">
                <a:solidFill>
                  <a:srgbClr val="1B50FF"/>
                </a:solidFill>
                <a:latin typeface="Chivo" panose="00000500000000000000" pitchFamily="2" charset="0"/>
              </a:rPr>
              <a:t>- La rubrique </a:t>
            </a:r>
            <a:r>
              <a:rPr lang="fr-FR" sz="1600" i="1" dirty="0" smtClean="0">
                <a:solidFill>
                  <a:srgbClr val="1B50FF"/>
                </a:solidFill>
                <a:latin typeface="Chivo" panose="00000500000000000000" pitchFamily="2" charset="0"/>
              </a:rPr>
              <a:t>« Comment est-ce que j’entrevois de le mettre en pratique ? »</a:t>
            </a:r>
          </a:p>
          <a:p>
            <a:r>
              <a:rPr lang="fr-FR" sz="1600" dirty="0" smtClean="0">
                <a:solidFill>
                  <a:srgbClr val="1B50FF"/>
                </a:solidFill>
                <a:latin typeface="Chivo" panose="00000500000000000000" pitchFamily="2" charset="0"/>
              </a:rPr>
              <a:t>- La rubrique </a:t>
            </a:r>
            <a:r>
              <a:rPr lang="fr-FR" sz="1600" i="1" dirty="0" smtClean="0">
                <a:solidFill>
                  <a:srgbClr val="1B50FF"/>
                </a:solidFill>
                <a:latin typeface="Chivo" panose="00000500000000000000" pitchFamily="2" charset="0"/>
              </a:rPr>
              <a:t>« Qu’est-ce que j’aurais envie d’approfondir ? »</a:t>
            </a:r>
          </a:p>
        </p:txBody>
      </p:sp>
      <p:sp>
        <p:nvSpPr>
          <p:cNvPr id="5" name="Ellipse 4"/>
          <p:cNvSpPr>
            <a:spLocks noChangeAspect="1"/>
          </p:cNvSpPr>
          <p:nvPr/>
        </p:nvSpPr>
        <p:spPr>
          <a:xfrm>
            <a:off x="361890" y="5618633"/>
            <a:ext cx="1102843" cy="110284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Pratique réflexive</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146079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27</a:t>
            </a:fld>
            <a:endParaRPr lang="fr-FR"/>
          </a:p>
        </p:txBody>
      </p:sp>
      <p:sp>
        <p:nvSpPr>
          <p:cNvPr id="3" name="Rectangle 2"/>
          <p:cNvSpPr/>
          <p:nvPr/>
        </p:nvSpPr>
        <p:spPr>
          <a:xfrm>
            <a:off x="2020389" y="1436914"/>
            <a:ext cx="6852011" cy="2339102"/>
          </a:xfrm>
          <a:prstGeom prst="rect">
            <a:avLst/>
          </a:prstGeom>
        </p:spPr>
        <p:txBody>
          <a:bodyPr wrap="square">
            <a:spAutoFit/>
          </a:bodyPr>
          <a:lstStyle/>
          <a:p>
            <a:r>
              <a:rPr lang="fr-FR" b="1" dirty="0" smtClean="0">
                <a:solidFill>
                  <a:srgbClr val="4EFFB0"/>
                </a:solidFill>
                <a:latin typeface="Chivo" panose="00000500000000000000" pitchFamily="2" charset="0"/>
              </a:rPr>
              <a:t>Temps de respiration</a:t>
            </a:r>
          </a:p>
          <a:p>
            <a:endParaRPr lang="fr-FR" sz="1600" dirty="0">
              <a:solidFill>
                <a:srgbClr val="1B50FF"/>
              </a:solidFill>
              <a:latin typeface="Chivo" panose="00000500000000000000" pitchFamily="2" charset="0"/>
            </a:endParaRPr>
          </a:p>
          <a:p>
            <a:r>
              <a:rPr lang="fr-BE" sz="1600" dirty="0" smtClean="0">
                <a:solidFill>
                  <a:srgbClr val="1B50FF"/>
                </a:solidFill>
                <a:latin typeface="Chivo" panose="00000500000000000000" pitchFamily="2" charset="0"/>
              </a:rPr>
              <a:t>Pour terminer cette séquence pédagogique, nous </a:t>
            </a:r>
            <a:r>
              <a:rPr lang="fr-BE" sz="1600" dirty="0">
                <a:solidFill>
                  <a:srgbClr val="1B50FF"/>
                </a:solidFill>
                <a:latin typeface="Chivo" panose="00000500000000000000" pitchFamily="2" charset="0"/>
              </a:rPr>
              <a:t>vous </a:t>
            </a:r>
            <a:r>
              <a:rPr lang="fr-BE" sz="1600" dirty="0" smtClean="0">
                <a:solidFill>
                  <a:srgbClr val="1B50FF"/>
                </a:solidFill>
                <a:latin typeface="Chivo" panose="00000500000000000000" pitchFamily="2" charset="0"/>
              </a:rPr>
              <a:t>proposons de prendre encore un temps de </a:t>
            </a:r>
            <a:r>
              <a:rPr lang="fr-BE" sz="1600" dirty="0">
                <a:solidFill>
                  <a:srgbClr val="1B50FF"/>
                </a:solidFill>
                <a:latin typeface="Chivo" panose="00000500000000000000" pitchFamily="2" charset="0"/>
              </a:rPr>
              <a:t>respiration d’une durée de 5-10 minutes, en suivant les consignes </a:t>
            </a:r>
            <a:r>
              <a:rPr lang="fr-BE" sz="1600" dirty="0" smtClean="0">
                <a:solidFill>
                  <a:srgbClr val="1B50FF"/>
                </a:solidFill>
                <a:latin typeface="Chivo" panose="00000500000000000000" pitchFamily="2" charset="0"/>
              </a:rPr>
              <a:t>suivantes.</a:t>
            </a:r>
          </a:p>
          <a:p>
            <a:endParaRPr lang="fr-BE" sz="1600" dirty="0" smtClean="0">
              <a:solidFill>
                <a:srgbClr val="1B50FF"/>
              </a:solidFill>
              <a:latin typeface="Chivo" panose="00000500000000000000" pitchFamily="2" charset="0"/>
            </a:endParaRPr>
          </a:p>
          <a:p>
            <a:r>
              <a:rPr lang="fr-BE" sz="1600" dirty="0">
                <a:solidFill>
                  <a:srgbClr val="1B50FF"/>
                </a:solidFill>
                <a:latin typeface="Chivo" panose="00000500000000000000" pitchFamily="2" charset="0"/>
              </a:rPr>
              <a:t>P</a:t>
            </a:r>
            <a:r>
              <a:rPr lang="fr-BE" sz="1600" dirty="0" smtClean="0">
                <a:solidFill>
                  <a:srgbClr val="1B50FF"/>
                </a:solidFill>
                <a:latin typeface="Chivo" panose="00000500000000000000" pitchFamily="2" charset="0"/>
              </a:rPr>
              <a:t>our </a:t>
            </a:r>
            <a:r>
              <a:rPr lang="fr-BE" sz="1600" dirty="0" smtClean="0">
                <a:solidFill>
                  <a:srgbClr val="1B50FF"/>
                </a:solidFill>
                <a:latin typeface="Chivo" panose="00000500000000000000" pitchFamily="2" charset="0"/>
              </a:rPr>
              <a:t>découvrir la </a:t>
            </a:r>
            <a:r>
              <a:rPr lang="fr-BE" sz="1600" dirty="0">
                <a:solidFill>
                  <a:srgbClr val="1B50FF"/>
                </a:solidFill>
                <a:latin typeface="Chivo" panose="00000500000000000000" pitchFamily="2" charset="0"/>
              </a:rPr>
              <a:t>consigne, cliquez ici</a:t>
            </a:r>
            <a:r>
              <a:rPr lang="fr-BE" sz="1600" dirty="0">
                <a:solidFill>
                  <a:srgbClr val="1B50FF"/>
                </a:solidFill>
                <a:latin typeface="Chivo" panose="00000500000000000000" pitchFamily="2" charset="0"/>
              </a:rPr>
              <a:t> </a:t>
            </a:r>
            <a:r>
              <a:rPr lang="fr-BE" sz="1600" dirty="0" smtClean="0">
                <a:solidFill>
                  <a:srgbClr val="1B50FF"/>
                </a:solidFill>
                <a:latin typeface="Chivo" panose="00000500000000000000" pitchFamily="2" charset="0"/>
              </a:rPr>
              <a:t>:</a:t>
            </a:r>
          </a:p>
          <a:p>
            <a:endParaRPr lang="fr-BE"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p:txBody>
      </p:sp>
      <p:sp>
        <p:nvSpPr>
          <p:cNvPr id="5" name="Ellipse 4"/>
          <p:cNvSpPr>
            <a:spLocks noChangeAspect="1"/>
          </p:cNvSpPr>
          <p:nvPr/>
        </p:nvSpPr>
        <p:spPr>
          <a:xfrm>
            <a:off x="361890" y="5618633"/>
            <a:ext cx="1102843" cy="110284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rgbClr val="1B50FF"/>
                </a:solidFill>
                <a:latin typeface="Chivo" panose="00000500000000000000" pitchFamily="2" charset="0"/>
              </a:rPr>
              <a:t>É</a:t>
            </a:r>
            <a:r>
              <a:rPr lang="fr-FR" sz="700" b="1" dirty="0" smtClean="0">
                <a:solidFill>
                  <a:srgbClr val="1B50FF"/>
                </a:solidFill>
                <a:latin typeface="Chivo" panose="00000500000000000000" pitchFamily="2" charset="0"/>
              </a:rPr>
              <a:t>motion / Corps </a:t>
            </a:r>
            <a:endParaRPr lang="fr-FR" sz="700" b="1" dirty="0">
              <a:solidFill>
                <a:srgbClr val="1B50FF"/>
              </a:solidFill>
              <a:latin typeface="Chivo" panose="00000500000000000000" pitchFamily="2" charset="0"/>
            </a:endParaRPr>
          </a:p>
        </p:txBody>
      </p:sp>
      <p:pic>
        <p:nvPicPr>
          <p:cNvPr id="4" name="4.Le Panier_F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70587" y="2890610"/>
            <a:ext cx="487363" cy="487363"/>
          </a:xfrm>
          <a:prstGeom prst="rect">
            <a:avLst/>
          </a:prstGeom>
        </p:spPr>
      </p:pic>
    </p:spTree>
    <p:extLst>
      <p:ext uri="{BB962C8B-B14F-4D97-AF65-F5344CB8AC3E}">
        <p14:creationId xmlns:p14="http://schemas.microsoft.com/office/powerpoint/2010/main" val="415276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037806" y="1236616"/>
            <a:ext cx="6609805" cy="400110"/>
          </a:xfrm>
          <a:prstGeom prst="rect">
            <a:avLst/>
          </a:prstGeom>
          <a:noFill/>
        </p:spPr>
        <p:txBody>
          <a:bodyPr wrap="square" rtlCol="0">
            <a:spAutoFit/>
          </a:bodyPr>
          <a:lstStyle/>
          <a:p>
            <a:pPr algn="ctr"/>
            <a:r>
              <a:rPr lang="fr-FR" sz="2000" b="1" dirty="0" smtClean="0">
                <a:solidFill>
                  <a:srgbClr val="4EFFB0"/>
                </a:solidFill>
                <a:latin typeface="Chivo" panose="00000500000000000000" pitchFamily="2" charset="0"/>
              </a:rPr>
              <a:t>SOMMAIRE DE LA </a:t>
            </a:r>
            <a:r>
              <a:rPr lang="fr-FR" sz="2000" b="1" dirty="0">
                <a:solidFill>
                  <a:srgbClr val="4EFFB0"/>
                </a:solidFill>
                <a:latin typeface="Chivo" panose="00000500000000000000" pitchFamily="2" charset="0"/>
              </a:rPr>
              <a:t>SÉQUENCE </a:t>
            </a:r>
            <a:r>
              <a:rPr lang="fr-FR" sz="2000" b="1" dirty="0" smtClean="0">
                <a:solidFill>
                  <a:srgbClr val="4EFFB0"/>
                </a:solidFill>
                <a:latin typeface="Chivo" panose="00000500000000000000" pitchFamily="2" charset="0"/>
              </a:rPr>
              <a:t>PÉDAGOGIQUE :</a:t>
            </a:r>
            <a:endParaRPr lang="fr-FR" sz="1600" dirty="0" smtClean="0">
              <a:solidFill>
                <a:srgbClr val="1B50FF"/>
              </a:solidFill>
              <a:latin typeface="Chivo" panose="00000500000000000000" pitchFamily="2" charset="0"/>
            </a:endParaRPr>
          </a:p>
        </p:txBody>
      </p:sp>
      <p:sp>
        <p:nvSpPr>
          <p:cNvPr id="5" name="Espace réservé du numéro de diapositive 4"/>
          <p:cNvSpPr>
            <a:spLocks noGrp="1"/>
          </p:cNvSpPr>
          <p:nvPr>
            <p:ph type="sldNum" sz="quarter" idx="12"/>
          </p:nvPr>
        </p:nvSpPr>
        <p:spPr/>
        <p:txBody>
          <a:bodyPr/>
          <a:lstStyle/>
          <a:p>
            <a:fld id="{7DC09696-8782-4BAD-8097-EF151A794B23}" type="slidenum">
              <a:rPr lang="fr-FR" smtClean="0"/>
              <a:t>3</a:t>
            </a:fld>
            <a:endParaRPr lang="fr-FR"/>
          </a:p>
        </p:txBody>
      </p:sp>
      <p:graphicFrame>
        <p:nvGraphicFramePr>
          <p:cNvPr id="11" name="Tableau 10"/>
          <p:cNvGraphicFramePr>
            <a:graphicFrameLocks noGrp="1"/>
          </p:cNvGraphicFramePr>
          <p:nvPr>
            <p:extLst>
              <p:ext uri="{D42A27DB-BD31-4B8C-83A1-F6EECF244321}">
                <p14:modId xmlns:p14="http://schemas.microsoft.com/office/powerpoint/2010/main" val="3402440316"/>
              </p:ext>
            </p:extLst>
          </p:nvPr>
        </p:nvGraphicFramePr>
        <p:xfrm>
          <a:off x="2193546" y="1724546"/>
          <a:ext cx="6298324" cy="3688080"/>
        </p:xfrm>
        <a:graphic>
          <a:graphicData uri="http://schemas.openxmlformats.org/drawingml/2006/table">
            <a:tbl>
              <a:tblPr firstRow="1" bandRow="1">
                <a:tableStyleId>{22838BEF-8BB2-4498-84A7-C5851F593DF1}</a:tableStyleId>
              </a:tblPr>
              <a:tblGrid>
                <a:gridCol w="622738">
                  <a:extLst>
                    <a:ext uri="{9D8B030D-6E8A-4147-A177-3AD203B41FA5}">
                      <a16:colId xmlns:a16="http://schemas.microsoft.com/office/drawing/2014/main" val="521946630"/>
                    </a:ext>
                  </a:extLst>
                </a:gridCol>
                <a:gridCol w="5675586">
                  <a:extLst>
                    <a:ext uri="{9D8B030D-6E8A-4147-A177-3AD203B41FA5}">
                      <a16:colId xmlns:a16="http://schemas.microsoft.com/office/drawing/2014/main" val="2522178678"/>
                    </a:ext>
                  </a:extLst>
                </a:gridCol>
              </a:tblGrid>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1" u="sng" dirty="0" smtClean="0">
                          <a:solidFill>
                            <a:srgbClr val="1B50FF"/>
                          </a:solidFill>
                          <a:latin typeface="Chivo" panose="00000500000000000000" pitchFamily="2" charset="0"/>
                        </a:rPr>
                        <a:t>Entrée en matière</a:t>
                      </a:r>
                      <a:r>
                        <a:rPr lang="fr-FR" sz="1600" b="0" dirty="0" smtClean="0">
                          <a:solidFill>
                            <a:srgbClr val="1B50FF"/>
                          </a:solidFill>
                          <a:latin typeface="Chivo" panose="00000500000000000000" pitchFamily="2" charset="0"/>
                        </a:rPr>
                        <a:t> : le</a:t>
                      </a:r>
                      <a:r>
                        <a:rPr lang="fr-FR" sz="1600" b="0" baseline="0" dirty="0" smtClean="0">
                          <a:solidFill>
                            <a:srgbClr val="1B50FF"/>
                          </a:solidFill>
                          <a:latin typeface="Chivo" panose="00000500000000000000" pitchFamily="2" charset="0"/>
                        </a:rPr>
                        <a:t> plan de la séquence</a:t>
                      </a:r>
                      <a:endParaRPr lang="fr-FR" sz="16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8759538"/>
                  </a:ext>
                </a:extLst>
              </a:tr>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1" u="sng" dirty="0" smtClean="0">
                          <a:solidFill>
                            <a:srgbClr val="1B50FF"/>
                          </a:solidFill>
                          <a:latin typeface="Chivo" panose="00000500000000000000" pitchFamily="2" charset="0"/>
                        </a:rPr>
                        <a:t>Pratique réflexive</a:t>
                      </a:r>
                      <a:r>
                        <a:rPr lang="fr-FR" sz="1600" b="0" dirty="0" smtClean="0">
                          <a:solidFill>
                            <a:srgbClr val="1B50FF"/>
                          </a:solidFill>
                          <a:latin typeface="Chivo" panose="00000500000000000000" pitchFamily="2" charset="0"/>
                        </a:rPr>
                        <a:t> : quelques exercices</a:t>
                      </a:r>
                      <a:r>
                        <a:rPr lang="fr-FR" sz="1600" b="0" baseline="0" dirty="0" smtClean="0">
                          <a:solidFill>
                            <a:srgbClr val="1B50FF"/>
                          </a:solidFill>
                          <a:latin typeface="Chivo" panose="00000500000000000000" pitchFamily="2" charset="0"/>
                        </a:rPr>
                        <a:t> ou bien un teaser pour vous aider à porter un regard </a:t>
                      </a:r>
                      <a:r>
                        <a:rPr lang="fr-FR" sz="1600" b="0" u="sng" dirty="0" smtClean="0">
                          <a:solidFill>
                            <a:srgbClr val="1B50FF"/>
                          </a:solidFill>
                          <a:latin typeface="Chivo" panose="00000500000000000000" pitchFamily="2" charset="0"/>
                        </a:rPr>
                        <a:t>avant</a:t>
                      </a:r>
                      <a:r>
                        <a:rPr lang="fr-FR" sz="1600" b="0" dirty="0" smtClean="0">
                          <a:solidFill>
                            <a:srgbClr val="1B50FF"/>
                          </a:solidFill>
                          <a:latin typeface="Chivo" panose="00000500000000000000" pitchFamily="2" charset="0"/>
                        </a:rPr>
                        <a:t> la découverte</a:t>
                      </a:r>
                      <a:r>
                        <a:rPr lang="fr-FR" sz="1600" b="0" baseline="0" dirty="0" smtClean="0">
                          <a:solidFill>
                            <a:srgbClr val="1B50FF"/>
                          </a:solidFill>
                          <a:latin typeface="Chivo" panose="00000500000000000000" pitchFamily="2" charset="0"/>
                        </a:rPr>
                        <a:t> de la séquence</a:t>
                      </a:r>
                      <a:r>
                        <a:rPr lang="fr-FR" sz="1600" b="0" dirty="0" smtClean="0">
                          <a:solidFill>
                            <a:srgbClr val="1B50FF"/>
                          </a:solidFill>
                          <a:latin typeface="Chivo" panose="00000500000000000000" pitchFamily="2" charset="0"/>
                        </a:rPr>
                        <a:t> (vos</a:t>
                      </a:r>
                      <a:r>
                        <a:rPr lang="fr-FR" sz="1600" b="0" baseline="0" dirty="0" smtClean="0">
                          <a:solidFill>
                            <a:srgbClr val="1B50FF"/>
                          </a:solidFill>
                          <a:latin typeface="Chivo" panose="00000500000000000000" pitchFamily="2" charset="0"/>
                        </a:rPr>
                        <a:t> pré-représentations) </a:t>
                      </a:r>
                      <a:r>
                        <a:rPr lang="fr-FR" sz="1600" b="0" u="sng" baseline="0" dirty="0" smtClean="0">
                          <a:solidFill>
                            <a:srgbClr val="1B50FF"/>
                          </a:solidFill>
                          <a:latin typeface="Chivo" panose="00000500000000000000" pitchFamily="2" charset="0"/>
                        </a:rPr>
                        <a:t>et</a:t>
                      </a:r>
                      <a:r>
                        <a:rPr lang="fr-FR" sz="1600" b="0" baseline="0" dirty="0" smtClean="0">
                          <a:solidFill>
                            <a:srgbClr val="1B50FF"/>
                          </a:solidFill>
                          <a:latin typeface="Chivo" panose="00000500000000000000" pitchFamily="2" charset="0"/>
                        </a:rPr>
                        <a:t> un temps de réflexion </a:t>
                      </a:r>
                      <a:r>
                        <a:rPr lang="fr-FR" sz="1600" b="0" u="sng" baseline="0" dirty="0" smtClean="0">
                          <a:solidFill>
                            <a:srgbClr val="1B50FF"/>
                          </a:solidFill>
                          <a:latin typeface="Chivo" panose="00000500000000000000" pitchFamily="2" charset="0"/>
                        </a:rPr>
                        <a:t>après</a:t>
                      </a:r>
                      <a:r>
                        <a:rPr lang="fr-FR" sz="1600" b="0" baseline="0" dirty="0" smtClean="0">
                          <a:solidFill>
                            <a:srgbClr val="1B50FF"/>
                          </a:solidFill>
                          <a:latin typeface="Chivo" panose="00000500000000000000" pitchFamily="2" charset="0"/>
                        </a:rPr>
                        <a:t> l’apprentissage du contenu (qu’est-ce que vous avez ressenti, appris ?)</a:t>
                      </a:r>
                      <a:endParaRPr lang="fr-FR" sz="16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9846763"/>
                  </a:ext>
                </a:extLst>
              </a:tr>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u="sng" dirty="0" smtClean="0">
                          <a:solidFill>
                            <a:srgbClr val="1B50FF"/>
                          </a:solidFill>
                          <a:latin typeface="Chivo" panose="00000500000000000000" pitchFamily="2" charset="0"/>
                        </a:rPr>
                        <a:t>Émotion / Corps</a:t>
                      </a:r>
                      <a:r>
                        <a:rPr lang="fr-FR" sz="1600" b="0" dirty="0" smtClean="0">
                          <a:solidFill>
                            <a:srgbClr val="1B50FF"/>
                          </a:solidFill>
                          <a:latin typeface="Chivo" panose="00000500000000000000" pitchFamily="2" charset="0"/>
                        </a:rPr>
                        <a:t> : </a:t>
                      </a:r>
                      <a:r>
                        <a:rPr lang="fr-FR" sz="1600" b="0" baseline="0" dirty="0" smtClean="0">
                          <a:solidFill>
                            <a:srgbClr val="1B50FF"/>
                          </a:solidFill>
                          <a:latin typeface="Chivo" panose="00000500000000000000" pitchFamily="2" charset="0"/>
                        </a:rPr>
                        <a:t>pour une belle mise en condition, </a:t>
                      </a:r>
                      <a:r>
                        <a:rPr lang="fr-FR" sz="1600" b="0" dirty="0" smtClean="0">
                          <a:solidFill>
                            <a:srgbClr val="1B50FF"/>
                          </a:solidFill>
                          <a:latin typeface="Chivo" panose="00000500000000000000" pitchFamily="2" charset="0"/>
                        </a:rPr>
                        <a:t>un temps d’exercices de respiration</a:t>
                      </a:r>
                      <a:r>
                        <a:rPr lang="fr-FR" sz="1600" b="0" baseline="0" dirty="0" smtClean="0">
                          <a:solidFill>
                            <a:srgbClr val="1B50FF"/>
                          </a:solidFill>
                          <a:latin typeface="Chivo" panose="00000500000000000000" pitchFamily="2" charset="0"/>
                        </a:rPr>
                        <a:t> proposé </a:t>
                      </a:r>
                      <a:r>
                        <a:rPr lang="fr-FR" sz="1600" b="0" u="sng" baseline="0" dirty="0" smtClean="0">
                          <a:solidFill>
                            <a:srgbClr val="1B50FF"/>
                          </a:solidFill>
                          <a:latin typeface="Chivo" panose="00000500000000000000" pitchFamily="2" charset="0"/>
                        </a:rPr>
                        <a:t>avant</a:t>
                      </a:r>
                      <a:r>
                        <a:rPr lang="fr-FR" sz="1600" b="0" baseline="0" dirty="0" smtClean="0">
                          <a:solidFill>
                            <a:srgbClr val="1B50FF"/>
                          </a:solidFill>
                          <a:latin typeface="Chivo" panose="00000500000000000000" pitchFamily="2" charset="0"/>
                        </a:rPr>
                        <a:t> et </a:t>
                      </a:r>
                      <a:r>
                        <a:rPr lang="fr-FR" sz="1600" b="0" u="sng" baseline="0" dirty="0" smtClean="0">
                          <a:solidFill>
                            <a:srgbClr val="1B50FF"/>
                          </a:solidFill>
                          <a:latin typeface="Chivo" panose="00000500000000000000" pitchFamily="2" charset="0"/>
                        </a:rPr>
                        <a:t>après</a:t>
                      </a:r>
                      <a:r>
                        <a:rPr lang="fr-FR" sz="1600" b="0" baseline="0" dirty="0" smtClean="0">
                          <a:solidFill>
                            <a:srgbClr val="1B50FF"/>
                          </a:solidFill>
                          <a:latin typeface="Chivo" panose="00000500000000000000" pitchFamily="2" charset="0"/>
                        </a:rPr>
                        <a:t> l’apprentissage</a:t>
                      </a:r>
                      <a:endParaRPr lang="fr-FR" sz="16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0190545"/>
                  </a:ext>
                </a:extLst>
              </a:tr>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1" u="sng" dirty="0" smtClean="0">
                          <a:solidFill>
                            <a:srgbClr val="1B50FF"/>
                          </a:solidFill>
                          <a:latin typeface="Chivo" panose="00000500000000000000" pitchFamily="2" charset="0"/>
                        </a:rPr>
                        <a:t>Concept</a:t>
                      </a:r>
                      <a:r>
                        <a:rPr lang="fr-FR" sz="1600" b="1" dirty="0" smtClean="0">
                          <a:solidFill>
                            <a:srgbClr val="1B50FF"/>
                          </a:solidFill>
                          <a:latin typeface="Chivo" panose="00000500000000000000" pitchFamily="2" charset="0"/>
                        </a:rPr>
                        <a:t> </a:t>
                      </a:r>
                      <a:r>
                        <a:rPr lang="fr-FR" sz="1600" b="0" dirty="0" smtClean="0">
                          <a:solidFill>
                            <a:srgbClr val="1B50FF"/>
                          </a:solidFill>
                          <a:latin typeface="Chivo" panose="00000500000000000000" pitchFamily="2" charset="0"/>
                        </a:rPr>
                        <a:t>: le contenu</a:t>
                      </a:r>
                      <a:r>
                        <a:rPr lang="fr-FR" sz="1600" b="0" baseline="0" dirty="0" smtClean="0">
                          <a:solidFill>
                            <a:srgbClr val="1B50FF"/>
                          </a:solidFill>
                          <a:latin typeface="Chivo" panose="00000500000000000000" pitchFamily="2" charset="0"/>
                        </a:rPr>
                        <a:t> de la séquence</a:t>
                      </a:r>
                      <a:endParaRPr lang="fr-FR" sz="16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41062"/>
                  </a:ext>
                </a:extLst>
              </a:tr>
              <a:tr h="370840">
                <a:tc>
                  <a:txBody>
                    <a:bodyPr/>
                    <a:lstStyle/>
                    <a:p>
                      <a:pPr algn="ctr"/>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fr-FR" sz="1600" b="1" u="sng" dirty="0" smtClean="0">
                          <a:solidFill>
                            <a:srgbClr val="1B50FF"/>
                          </a:solidFill>
                          <a:latin typeface="Chivo" panose="00000500000000000000" pitchFamily="2" charset="0"/>
                        </a:rPr>
                        <a:t>Temps d’appropriation</a:t>
                      </a:r>
                      <a:r>
                        <a:rPr lang="fr-FR" sz="1600" b="1" dirty="0" smtClean="0">
                          <a:solidFill>
                            <a:srgbClr val="1B50FF"/>
                          </a:solidFill>
                          <a:latin typeface="Chivo" panose="00000500000000000000" pitchFamily="2" charset="0"/>
                        </a:rPr>
                        <a:t> </a:t>
                      </a:r>
                      <a:r>
                        <a:rPr lang="fr-FR" sz="1600" b="0" dirty="0" smtClean="0">
                          <a:solidFill>
                            <a:srgbClr val="1B50FF"/>
                          </a:solidFill>
                          <a:latin typeface="Chivo" panose="00000500000000000000" pitchFamily="2" charset="0"/>
                        </a:rPr>
                        <a:t>: les exercices</a:t>
                      </a:r>
                      <a:r>
                        <a:rPr lang="fr-FR" sz="1600" b="0" baseline="0" dirty="0" smtClean="0">
                          <a:solidFill>
                            <a:srgbClr val="1B50FF"/>
                          </a:solidFill>
                          <a:latin typeface="Chivo" panose="00000500000000000000" pitchFamily="2" charset="0"/>
                        </a:rPr>
                        <a:t> et leurs corrigés</a:t>
                      </a:r>
                      <a:endParaRPr lang="fr-FR" sz="1600" b="0" dirty="0">
                        <a:solidFill>
                          <a:srgbClr val="1B50FF"/>
                        </a:solidFill>
                        <a:latin typeface="Chivo" panose="00000500000000000000" pitchFamily="2" charset="0"/>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1055140"/>
                  </a:ext>
                </a:extLst>
              </a:tr>
            </a:tbl>
          </a:graphicData>
        </a:graphic>
      </p:graphicFrame>
      <p:sp>
        <p:nvSpPr>
          <p:cNvPr id="12" name="Ellipse 11"/>
          <p:cNvSpPr/>
          <p:nvPr/>
        </p:nvSpPr>
        <p:spPr>
          <a:xfrm>
            <a:off x="2316698" y="1770192"/>
            <a:ext cx="357051" cy="3570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2316697" y="2324965"/>
            <a:ext cx="357051" cy="35705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2316697" y="3639487"/>
            <a:ext cx="357051" cy="35705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2312559" y="4437663"/>
            <a:ext cx="357051" cy="35705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2312559" y="4975911"/>
            <a:ext cx="357051" cy="35705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7351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4</a:t>
            </a:fld>
            <a:endParaRPr lang="fr-FR" dirty="0"/>
          </a:p>
        </p:txBody>
      </p:sp>
      <p:sp>
        <p:nvSpPr>
          <p:cNvPr id="3" name="Rectangle 2"/>
          <p:cNvSpPr/>
          <p:nvPr/>
        </p:nvSpPr>
        <p:spPr>
          <a:xfrm>
            <a:off x="2040527" y="1401468"/>
            <a:ext cx="6831874" cy="3970318"/>
          </a:xfrm>
          <a:prstGeom prst="rect">
            <a:avLst/>
          </a:prstGeom>
        </p:spPr>
        <p:txBody>
          <a:bodyPr wrap="square">
            <a:spAutoFit/>
          </a:bodyPr>
          <a:lstStyle/>
          <a:p>
            <a:r>
              <a:rPr lang="fr-BE" dirty="0" smtClean="0">
                <a:solidFill>
                  <a:srgbClr val="1B50FF"/>
                </a:solidFill>
                <a:latin typeface="Chivo" panose="00000500000000000000" pitchFamily="2" charset="0"/>
              </a:rPr>
              <a:t>Et </a:t>
            </a:r>
            <a:r>
              <a:rPr lang="fr-BE" dirty="0">
                <a:solidFill>
                  <a:srgbClr val="1B50FF"/>
                </a:solidFill>
                <a:latin typeface="Chivo" panose="00000500000000000000" pitchFamily="2" charset="0"/>
              </a:rPr>
              <a:t>maintenant</a:t>
            </a:r>
            <a:r>
              <a:rPr lang="fr-BE" dirty="0" smtClean="0">
                <a:solidFill>
                  <a:srgbClr val="1B50FF"/>
                </a:solidFill>
                <a:latin typeface="Chivo" panose="00000500000000000000" pitchFamily="2" charset="0"/>
              </a:rPr>
              <a:t>,</a:t>
            </a:r>
          </a:p>
          <a:p>
            <a:endParaRPr lang="fr-BE" dirty="0">
              <a:solidFill>
                <a:srgbClr val="1B50FF"/>
              </a:solidFill>
              <a:latin typeface="Chivo" panose="00000500000000000000" pitchFamily="2" charset="0"/>
            </a:endParaRPr>
          </a:p>
          <a:p>
            <a:r>
              <a:rPr lang="fr-BE" dirty="0" smtClean="0">
                <a:solidFill>
                  <a:srgbClr val="1B50FF"/>
                </a:solidFill>
                <a:latin typeface="Chivo" panose="00000500000000000000" pitchFamily="2" charset="0"/>
              </a:rPr>
              <a:t>Munissez-vous de </a:t>
            </a:r>
            <a:r>
              <a:rPr lang="fr-BE" dirty="0">
                <a:solidFill>
                  <a:srgbClr val="1B50FF"/>
                </a:solidFill>
                <a:latin typeface="Chivo" panose="00000500000000000000" pitchFamily="2" charset="0"/>
              </a:rPr>
              <a:t>votre </a:t>
            </a:r>
            <a:r>
              <a:rPr lang="fr-BE" b="1" dirty="0">
                <a:solidFill>
                  <a:srgbClr val="1B50FF"/>
                </a:solidFill>
                <a:latin typeface="Chivo" panose="00000500000000000000" pitchFamily="2" charset="0"/>
              </a:rPr>
              <a:t>Carnet de bord des </a:t>
            </a:r>
            <a:r>
              <a:rPr lang="fr-BE" b="1" dirty="0" smtClean="0">
                <a:solidFill>
                  <a:srgbClr val="1B50FF"/>
                </a:solidFill>
                <a:latin typeface="Chivo" panose="00000500000000000000" pitchFamily="2" charset="0"/>
              </a:rPr>
              <a:t>apprentissages</a:t>
            </a:r>
            <a:r>
              <a:rPr lang="fr-BE" b="1" dirty="0">
                <a:solidFill>
                  <a:srgbClr val="1B50FF"/>
                </a:solidFill>
                <a:latin typeface="Chivo" panose="00000500000000000000" pitchFamily="2" charset="0"/>
              </a:rPr>
              <a:t> </a:t>
            </a:r>
            <a:r>
              <a:rPr lang="fr-BE" b="1" dirty="0" smtClean="0">
                <a:solidFill>
                  <a:srgbClr val="1B50FF"/>
                </a:solidFill>
                <a:latin typeface="Chivo" panose="00000500000000000000" pitchFamily="2" charset="0"/>
              </a:rPr>
              <a:t>CHANGE </a:t>
            </a:r>
            <a:r>
              <a:rPr lang="fr-BE" b="1" smtClean="0">
                <a:solidFill>
                  <a:srgbClr val="1B50FF"/>
                </a:solidFill>
                <a:latin typeface="Chivo" panose="00000500000000000000" pitchFamily="2" charset="0"/>
              </a:rPr>
              <a:t>OF VIEW.</a:t>
            </a:r>
          </a:p>
          <a:p>
            <a:endParaRPr lang="fr-BE" dirty="0">
              <a:solidFill>
                <a:srgbClr val="C00000"/>
              </a:solidFill>
              <a:latin typeface="Chivo" panose="00000500000000000000" pitchFamily="2" charset="0"/>
            </a:endParaRPr>
          </a:p>
          <a:p>
            <a:r>
              <a:rPr lang="fr-BE" b="1" dirty="0" smtClean="0">
                <a:solidFill>
                  <a:srgbClr val="1B50FF"/>
                </a:solidFill>
                <a:latin typeface="Chivo" panose="00000500000000000000" pitchFamily="2" charset="0"/>
              </a:rPr>
              <a:t>Le Carnet CHANGE OF VIEW, qu’est-ce que c’est ?</a:t>
            </a:r>
          </a:p>
          <a:p>
            <a:endParaRPr lang="fr-BE" dirty="0" smtClean="0">
              <a:solidFill>
                <a:srgbClr val="1B50FF"/>
              </a:solidFill>
              <a:latin typeface="Chivo" panose="00000500000000000000" pitchFamily="2" charset="0"/>
            </a:endParaRPr>
          </a:p>
          <a:p>
            <a:r>
              <a:rPr lang="fr-BE" dirty="0" smtClean="0">
                <a:solidFill>
                  <a:srgbClr val="1B50FF"/>
                </a:solidFill>
                <a:latin typeface="Chivo" panose="00000500000000000000" pitchFamily="2" charset="0"/>
              </a:rPr>
              <a:t>C’est votre compagnon de route tout au long de votre découverte du Référentiel sur l’</a:t>
            </a:r>
            <a:r>
              <a:rPr lang="fr-BE" dirty="0" err="1" smtClean="0">
                <a:solidFill>
                  <a:srgbClr val="1B50FF"/>
                </a:solidFill>
                <a:latin typeface="Chivo" panose="00000500000000000000" pitchFamily="2" charset="0"/>
              </a:rPr>
              <a:t>empowerment</a:t>
            </a:r>
            <a:r>
              <a:rPr lang="fr-BE" dirty="0" smtClean="0">
                <a:solidFill>
                  <a:srgbClr val="1B50FF"/>
                </a:solidFill>
                <a:latin typeface="Chivo" panose="00000500000000000000" pitchFamily="2" charset="0"/>
              </a:rPr>
              <a:t>. Il contient des rubriques qui vous permettent de structurer vos prises de notes : vos pré-représentations des thématiques abordées, vos notes prises pendant la lecture du contenu, vos solutions aux exercices, vos ressentis et vos conclusions.</a:t>
            </a:r>
          </a:p>
          <a:p>
            <a:endParaRPr lang="fr-BE" dirty="0" smtClean="0">
              <a:solidFill>
                <a:srgbClr val="C00000"/>
              </a:solidFill>
              <a:latin typeface="Chivo" panose="00000500000000000000" pitchFamily="2" charset="0"/>
            </a:endParaRPr>
          </a:p>
        </p:txBody>
      </p:sp>
    </p:spTree>
    <p:extLst>
      <p:ext uri="{BB962C8B-B14F-4D97-AF65-F5344CB8AC3E}">
        <p14:creationId xmlns:p14="http://schemas.microsoft.com/office/powerpoint/2010/main" val="352107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5</a:t>
            </a:fld>
            <a:endParaRPr lang="fr-FR"/>
          </a:p>
        </p:txBody>
      </p:sp>
      <p:sp>
        <p:nvSpPr>
          <p:cNvPr id="3" name="Rectangle 2"/>
          <p:cNvSpPr/>
          <p:nvPr/>
        </p:nvSpPr>
        <p:spPr>
          <a:xfrm>
            <a:off x="2055223" y="1368308"/>
            <a:ext cx="6818811" cy="2308324"/>
          </a:xfrm>
          <a:prstGeom prst="rect">
            <a:avLst/>
          </a:prstGeom>
        </p:spPr>
        <p:txBody>
          <a:bodyPr wrap="square">
            <a:spAutoFit/>
          </a:bodyPr>
          <a:lstStyle/>
          <a:p>
            <a:r>
              <a:rPr lang="fr-FR" dirty="0">
                <a:solidFill>
                  <a:srgbClr val="1B50FF"/>
                </a:solidFill>
                <a:latin typeface="Chivo" panose="00000500000000000000" pitchFamily="2" charset="0"/>
              </a:rPr>
              <a:t>Dans cette séquence sur la </a:t>
            </a:r>
            <a:r>
              <a:rPr lang="fr-FR" b="1" dirty="0">
                <a:solidFill>
                  <a:srgbClr val="1B50FF"/>
                </a:solidFill>
                <a:latin typeface="Chivo" panose="00000500000000000000" pitchFamily="2" charset="0"/>
              </a:rPr>
              <a:t>réciprocité</a:t>
            </a:r>
            <a:r>
              <a:rPr lang="fr-FR" dirty="0">
                <a:solidFill>
                  <a:srgbClr val="1B50FF"/>
                </a:solidFill>
                <a:latin typeface="Chivo" panose="00000500000000000000" pitchFamily="2" charset="0"/>
              </a:rPr>
              <a:t>, nous vous invitons à découvrir </a:t>
            </a:r>
            <a:r>
              <a:rPr lang="fr-FR" dirty="0" smtClean="0">
                <a:solidFill>
                  <a:srgbClr val="1B50FF"/>
                </a:solidFill>
                <a:latin typeface="Chivo" panose="00000500000000000000" pitchFamily="2" charset="0"/>
              </a:rPr>
              <a:t>:</a:t>
            </a:r>
          </a:p>
          <a:p>
            <a:endParaRPr lang="fr-FR" dirty="0">
              <a:solidFill>
                <a:srgbClr val="1B50FF"/>
              </a:solidFill>
              <a:latin typeface="Chivo" panose="00000500000000000000" pitchFamily="2" charset="0"/>
            </a:endParaRPr>
          </a:p>
          <a:p>
            <a:pPr marL="285750" lvl="0" indent="-285750">
              <a:buFontTx/>
              <a:buChar char="-"/>
            </a:pPr>
            <a:r>
              <a:rPr lang="fr-FR" dirty="0">
                <a:solidFill>
                  <a:srgbClr val="1B50FF"/>
                </a:solidFill>
                <a:latin typeface="Chivo" panose="00000500000000000000" pitchFamily="2" charset="0"/>
              </a:rPr>
              <a:t>comment CHANGE OF VIEW la </a:t>
            </a:r>
            <a:r>
              <a:rPr lang="fr-FR" dirty="0" smtClean="0">
                <a:solidFill>
                  <a:srgbClr val="1B50FF"/>
                </a:solidFill>
                <a:latin typeface="Chivo" panose="00000500000000000000" pitchFamily="2" charset="0"/>
              </a:rPr>
              <a:t>conçoit</a:t>
            </a:r>
          </a:p>
          <a:p>
            <a:pPr marL="285750" lvl="0" indent="-285750">
              <a:buFontTx/>
              <a:buChar char="-"/>
            </a:pPr>
            <a:endParaRPr lang="fr-FR" dirty="0">
              <a:solidFill>
                <a:srgbClr val="1B50FF"/>
              </a:solidFill>
              <a:latin typeface="Chivo" panose="00000500000000000000" pitchFamily="2" charset="0"/>
            </a:endParaRPr>
          </a:p>
          <a:p>
            <a:pPr marL="285750" lvl="0" indent="-285750">
              <a:buFontTx/>
              <a:buChar char="-"/>
            </a:pPr>
            <a:r>
              <a:rPr lang="fr-FR" dirty="0">
                <a:solidFill>
                  <a:srgbClr val="1B50FF"/>
                </a:solidFill>
                <a:latin typeface="Chivo" panose="00000500000000000000" pitchFamily="2" charset="0"/>
              </a:rPr>
              <a:t>les changements de posture qu’elle sous-tend, ainsi que </a:t>
            </a:r>
            <a:endParaRPr lang="fr-FR" dirty="0" smtClean="0">
              <a:solidFill>
                <a:srgbClr val="1B50FF"/>
              </a:solidFill>
              <a:latin typeface="Chivo" panose="00000500000000000000" pitchFamily="2" charset="0"/>
            </a:endParaRPr>
          </a:p>
          <a:p>
            <a:pPr lvl="0"/>
            <a:r>
              <a:rPr lang="fr-FR" dirty="0" smtClean="0">
                <a:solidFill>
                  <a:srgbClr val="1B50FF"/>
                </a:solidFill>
                <a:latin typeface="Chivo" panose="00000500000000000000" pitchFamily="2" charset="0"/>
              </a:rPr>
              <a:t> </a:t>
            </a:r>
            <a:endParaRPr lang="fr-FR" dirty="0">
              <a:solidFill>
                <a:srgbClr val="1B50FF"/>
              </a:solidFill>
              <a:latin typeface="Chivo" panose="00000500000000000000" pitchFamily="2" charset="0"/>
            </a:endParaRPr>
          </a:p>
          <a:p>
            <a:pPr marL="285750" lvl="0" indent="-285750">
              <a:buFontTx/>
              <a:buChar char="-"/>
            </a:pPr>
            <a:r>
              <a:rPr lang="fr-FR" dirty="0">
                <a:solidFill>
                  <a:srgbClr val="1B50FF"/>
                </a:solidFill>
                <a:latin typeface="Chivo" panose="00000500000000000000" pitchFamily="2" charset="0"/>
              </a:rPr>
              <a:t>la façon dont elle contribue à l’</a:t>
            </a:r>
            <a:r>
              <a:rPr lang="fr-FR" dirty="0" err="1">
                <a:solidFill>
                  <a:srgbClr val="1B50FF"/>
                </a:solidFill>
                <a:latin typeface="Chivo" panose="00000500000000000000" pitchFamily="2" charset="0"/>
              </a:rPr>
              <a:t>empowerment</a:t>
            </a:r>
            <a:r>
              <a:rPr lang="fr-FR" dirty="0">
                <a:solidFill>
                  <a:srgbClr val="1B50FF"/>
                </a:solidFill>
                <a:latin typeface="Chivo" panose="00000500000000000000" pitchFamily="2" charset="0"/>
              </a:rPr>
              <a:t>. </a:t>
            </a:r>
            <a:endParaRPr lang="fr-BE" dirty="0">
              <a:solidFill>
                <a:srgbClr val="1B50FF"/>
              </a:solidFill>
              <a:latin typeface="Chivo" panose="00000500000000000000" pitchFamily="2" charset="0"/>
            </a:endParaRPr>
          </a:p>
        </p:txBody>
      </p:sp>
      <p:sp>
        <p:nvSpPr>
          <p:cNvPr id="7" name="Ellipse 6"/>
          <p:cNvSpPr>
            <a:spLocks noChangeAspect="1"/>
          </p:cNvSpPr>
          <p:nvPr/>
        </p:nvSpPr>
        <p:spPr>
          <a:xfrm>
            <a:off x="370356" y="5618633"/>
            <a:ext cx="1102843" cy="110284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Entrée en matière</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94662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6</a:t>
            </a:fld>
            <a:endParaRPr lang="fr-FR"/>
          </a:p>
        </p:txBody>
      </p:sp>
      <p:sp>
        <p:nvSpPr>
          <p:cNvPr id="3" name="Rectangle 2"/>
          <p:cNvSpPr/>
          <p:nvPr/>
        </p:nvSpPr>
        <p:spPr>
          <a:xfrm>
            <a:off x="2040527" y="1401468"/>
            <a:ext cx="6702879" cy="3416320"/>
          </a:xfrm>
          <a:prstGeom prst="rect">
            <a:avLst/>
          </a:prstGeom>
        </p:spPr>
        <p:txBody>
          <a:bodyPr wrap="square">
            <a:spAutoFit/>
          </a:bodyPr>
          <a:lstStyle/>
          <a:p>
            <a:r>
              <a:rPr lang="fr-BE" b="1" dirty="0" smtClean="0">
                <a:solidFill>
                  <a:srgbClr val="1B50FF"/>
                </a:solidFill>
                <a:latin typeface="Chivo" panose="00000500000000000000" pitchFamily="2" charset="0"/>
              </a:rPr>
              <a:t>Les </a:t>
            </a:r>
            <a:r>
              <a:rPr lang="fr-BE" b="1" dirty="0">
                <a:solidFill>
                  <a:srgbClr val="1B50FF"/>
                </a:solidFill>
                <a:latin typeface="Chivo" panose="00000500000000000000" pitchFamily="2" charset="0"/>
              </a:rPr>
              <a:t>questions </a:t>
            </a:r>
            <a:r>
              <a:rPr lang="fr-BE" b="1" dirty="0" smtClean="0">
                <a:solidFill>
                  <a:srgbClr val="1B50FF"/>
                </a:solidFill>
                <a:latin typeface="Chivo" panose="00000500000000000000" pitchFamily="2" charset="0"/>
              </a:rPr>
              <a:t>suivantes ne </a:t>
            </a:r>
            <a:r>
              <a:rPr lang="fr-BE" b="1" dirty="0">
                <a:solidFill>
                  <a:srgbClr val="1B50FF"/>
                </a:solidFill>
                <a:latin typeface="Chivo" panose="00000500000000000000" pitchFamily="2" charset="0"/>
              </a:rPr>
              <a:t>donnent pas lieu à une correction :</a:t>
            </a:r>
          </a:p>
          <a:p>
            <a:endParaRPr lang="fr-BE" dirty="0" smtClean="0">
              <a:solidFill>
                <a:srgbClr val="1B50FF"/>
              </a:solidFill>
              <a:latin typeface="Chivo" panose="00000500000000000000" pitchFamily="2" charset="0"/>
            </a:endParaRPr>
          </a:p>
          <a:p>
            <a:r>
              <a:rPr lang="fr-BE" i="1" dirty="0" smtClean="0">
                <a:solidFill>
                  <a:srgbClr val="1B50FF"/>
                </a:solidFill>
                <a:latin typeface="Chivo" panose="00000500000000000000" pitchFamily="2" charset="0"/>
              </a:rPr>
              <a:t>De </a:t>
            </a:r>
            <a:r>
              <a:rPr lang="fr-BE" i="1" dirty="0">
                <a:solidFill>
                  <a:srgbClr val="1B50FF"/>
                </a:solidFill>
                <a:latin typeface="Chivo" panose="00000500000000000000" pitchFamily="2" charset="0"/>
              </a:rPr>
              <a:t>quelle manière construit-on une relation d'accompagnement basée sur la réciprocité ? </a:t>
            </a:r>
            <a:endParaRPr lang="fr-BE" i="1" dirty="0" smtClean="0">
              <a:solidFill>
                <a:srgbClr val="1B50FF"/>
              </a:solidFill>
              <a:latin typeface="Chivo" panose="00000500000000000000" pitchFamily="2" charset="0"/>
            </a:endParaRPr>
          </a:p>
          <a:p>
            <a:endParaRPr lang="fr-BE" i="1" dirty="0" smtClean="0">
              <a:solidFill>
                <a:srgbClr val="1B50FF"/>
              </a:solidFill>
              <a:latin typeface="Chivo" panose="00000500000000000000" pitchFamily="2" charset="0"/>
            </a:endParaRPr>
          </a:p>
          <a:p>
            <a:r>
              <a:rPr lang="fr-BE" i="1" dirty="0" smtClean="0">
                <a:solidFill>
                  <a:srgbClr val="1B50FF"/>
                </a:solidFill>
                <a:latin typeface="Chivo" panose="00000500000000000000" pitchFamily="2" charset="0"/>
              </a:rPr>
              <a:t>Une relation d’accompagnement basée sur la réciprocité apporte-t-elle une meilleure connaissance de soi </a:t>
            </a:r>
            <a:r>
              <a:rPr lang="fr-BE" i="1" smtClean="0">
                <a:solidFill>
                  <a:srgbClr val="1B50FF"/>
                </a:solidFill>
                <a:latin typeface="Chivo" panose="00000500000000000000" pitchFamily="2" charset="0"/>
              </a:rPr>
              <a:t>?  Pourquoi </a:t>
            </a:r>
            <a:r>
              <a:rPr lang="fr-BE" i="1" dirty="0" smtClean="0">
                <a:solidFill>
                  <a:srgbClr val="1B50FF"/>
                </a:solidFill>
                <a:latin typeface="Chivo" panose="00000500000000000000" pitchFamily="2" charset="0"/>
              </a:rPr>
              <a:t>?</a:t>
            </a:r>
          </a:p>
          <a:p>
            <a:endParaRPr lang="fr-BE" i="1" dirty="0" smtClean="0">
              <a:solidFill>
                <a:srgbClr val="1B50FF"/>
              </a:solidFill>
              <a:latin typeface="Chivo" panose="00000500000000000000" pitchFamily="2" charset="0"/>
            </a:endParaRPr>
          </a:p>
          <a:p>
            <a:r>
              <a:rPr lang="fr-BE" i="1" dirty="0" smtClean="0">
                <a:solidFill>
                  <a:srgbClr val="1B50FF"/>
                </a:solidFill>
                <a:latin typeface="Chivo" panose="00000500000000000000" pitchFamily="2" charset="0"/>
              </a:rPr>
              <a:t>La </a:t>
            </a:r>
            <a:r>
              <a:rPr lang="fr-BE" i="1" dirty="0">
                <a:solidFill>
                  <a:srgbClr val="1B50FF"/>
                </a:solidFill>
                <a:latin typeface="Chivo" panose="00000500000000000000" pitchFamily="2" charset="0"/>
              </a:rPr>
              <a:t>réciprocité dans la relation permet-elle une certaine créativité dans ses habitudes d’accompagnement </a:t>
            </a:r>
            <a:r>
              <a:rPr lang="fr-BE" i="1" dirty="0" smtClean="0">
                <a:solidFill>
                  <a:srgbClr val="1B50FF"/>
                </a:solidFill>
                <a:latin typeface="Chivo" panose="00000500000000000000" pitchFamily="2" charset="0"/>
              </a:rPr>
              <a:t>? </a:t>
            </a:r>
            <a:endParaRPr lang="fr-FR" i="1" dirty="0">
              <a:solidFill>
                <a:srgbClr val="1B50FF"/>
              </a:solidFill>
              <a:latin typeface="Chivo" panose="00000500000000000000" pitchFamily="2" charset="0"/>
            </a:endParaRPr>
          </a:p>
        </p:txBody>
      </p:sp>
      <p:sp>
        <p:nvSpPr>
          <p:cNvPr id="5" name="Ellipse 4"/>
          <p:cNvSpPr>
            <a:spLocks noChangeAspect="1"/>
          </p:cNvSpPr>
          <p:nvPr/>
        </p:nvSpPr>
        <p:spPr>
          <a:xfrm>
            <a:off x="361890" y="5618633"/>
            <a:ext cx="1102843" cy="110284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Pratique réflexive</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77099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7</a:t>
            </a:fld>
            <a:endParaRPr lang="fr-FR"/>
          </a:p>
        </p:txBody>
      </p:sp>
      <p:sp>
        <p:nvSpPr>
          <p:cNvPr id="10" name="Ellipse 9"/>
          <p:cNvSpPr>
            <a:spLocks noChangeAspect="1"/>
          </p:cNvSpPr>
          <p:nvPr/>
        </p:nvSpPr>
        <p:spPr>
          <a:xfrm>
            <a:off x="370357" y="5618633"/>
            <a:ext cx="1102843" cy="110284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rgbClr val="1B50FF"/>
                </a:solidFill>
                <a:latin typeface="Chivo" panose="00000500000000000000" pitchFamily="2" charset="0"/>
              </a:rPr>
              <a:t>É</a:t>
            </a:r>
            <a:r>
              <a:rPr lang="fr-FR" sz="700" b="1" dirty="0" smtClean="0">
                <a:solidFill>
                  <a:srgbClr val="1B50FF"/>
                </a:solidFill>
                <a:latin typeface="Chivo" panose="00000500000000000000" pitchFamily="2" charset="0"/>
              </a:rPr>
              <a:t>motion / Corps</a:t>
            </a:r>
            <a:endParaRPr lang="fr-FR" sz="700" b="1" dirty="0">
              <a:solidFill>
                <a:srgbClr val="1B50FF"/>
              </a:solidFill>
              <a:latin typeface="Chivo" panose="00000500000000000000" pitchFamily="2" charset="0"/>
            </a:endParaRPr>
          </a:p>
        </p:txBody>
      </p:sp>
      <p:sp>
        <p:nvSpPr>
          <p:cNvPr id="12" name="Rectangle 11"/>
          <p:cNvSpPr/>
          <p:nvPr/>
        </p:nvSpPr>
        <p:spPr>
          <a:xfrm>
            <a:off x="2090057" y="1476494"/>
            <a:ext cx="6782343" cy="2585323"/>
          </a:xfrm>
          <a:prstGeom prst="rect">
            <a:avLst/>
          </a:prstGeom>
        </p:spPr>
        <p:txBody>
          <a:bodyPr wrap="square">
            <a:spAutoFit/>
          </a:bodyPr>
          <a:lstStyle/>
          <a:p>
            <a:r>
              <a:rPr lang="fr-FR" b="1" dirty="0">
                <a:solidFill>
                  <a:srgbClr val="4EFFB0"/>
                </a:solidFill>
                <a:latin typeface="Chivo" panose="00000500000000000000" pitchFamily="2" charset="0"/>
              </a:rPr>
              <a:t>Mise en </a:t>
            </a:r>
            <a:r>
              <a:rPr lang="fr-FR" b="1" dirty="0" smtClean="0">
                <a:solidFill>
                  <a:srgbClr val="4EFFB0"/>
                </a:solidFill>
                <a:latin typeface="Chivo" panose="00000500000000000000" pitchFamily="2" charset="0"/>
              </a:rPr>
              <a:t>condition</a:t>
            </a:r>
          </a:p>
          <a:p>
            <a:endParaRPr lang="fr-FR" i="1" dirty="0">
              <a:solidFill>
                <a:srgbClr val="1B50FF"/>
              </a:solidFill>
              <a:latin typeface="Chivo" panose="00000500000000000000" pitchFamily="2" charset="0"/>
            </a:endParaRPr>
          </a:p>
          <a:p>
            <a:r>
              <a:rPr lang="fr-BE" dirty="0" smtClean="0">
                <a:solidFill>
                  <a:srgbClr val="1B50FF"/>
                </a:solidFill>
                <a:latin typeface="Chivo" panose="00000500000000000000" pitchFamily="2" charset="0"/>
              </a:rPr>
              <a:t>Pour </a:t>
            </a:r>
            <a:r>
              <a:rPr lang="fr-BE" dirty="0">
                <a:solidFill>
                  <a:srgbClr val="1B50FF"/>
                </a:solidFill>
                <a:latin typeface="Chivo" panose="00000500000000000000" pitchFamily="2" charset="0"/>
              </a:rPr>
              <a:t>vous mettre en </a:t>
            </a:r>
            <a:r>
              <a:rPr lang="fr-BE" dirty="0" smtClean="0">
                <a:solidFill>
                  <a:srgbClr val="1B50FF"/>
                </a:solidFill>
                <a:latin typeface="Chivo" panose="00000500000000000000" pitchFamily="2" charset="0"/>
              </a:rPr>
              <a:t>condition </a:t>
            </a:r>
            <a:r>
              <a:rPr lang="fr-BE" dirty="0">
                <a:solidFill>
                  <a:srgbClr val="1B50FF"/>
                </a:solidFill>
                <a:latin typeface="Chivo" panose="00000500000000000000" pitchFamily="2" charset="0"/>
              </a:rPr>
              <a:t>d’apprentissage, nous vous </a:t>
            </a:r>
            <a:r>
              <a:rPr lang="fr-BE" dirty="0" smtClean="0">
                <a:solidFill>
                  <a:srgbClr val="1B50FF"/>
                </a:solidFill>
                <a:latin typeface="Chivo" panose="00000500000000000000" pitchFamily="2" charset="0"/>
              </a:rPr>
              <a:t>proposons des </a:t>
            </a:r>
            <a:r>
              <a:rPr lang="fr-BE" dirty="0">
                <a:solidFill>
                  <a:srgbClr val="1B50FF"/>
                </a:solidFill>
                <a:latin typeface="Chivo" panose="00000500000000000000" pitchFamily="2" charset="0"/>
              </a:rPr>
              <a:t>exercices de respiration d’une durée de 5-10 </a:t>
            </a:r>
            <a:r>
              <a:rPr lang="fr-BE" dirty="0" smtClean="0">
                <a:solidFill>
                  <a:srgbClr val="1B50FF"/>
                </a:solidFill>
                <a:latin typeface="Chivo" panose="00000500000000000000" pitchFamily="2" charset="0"/>
              </a:rPr>
              <a:t>minutes. </a:t>
            </a:r>
            <a:endParaRPr lang="fr-BE" dirty="0" smtClean="0">
              <a:solidFill>
                <a:srgbClr val="1B50FF"/>
              </a:solidFill>
              <a:latin typeface="Chivo" panose="00000500000000000000" pitchFamily="2" charset="0"/>
            </a:endParaRPr>
          </a:p>
          <a:p>
            <a:endParaRPr lang="fr-BE" dirty="0">
              <a:solidFill>
                <a:srgbClr val="1B50FF"/>
              </a:solidFill>
              <a:latin typeface="Chivo" panose="00000500000000000000" pitchFamily="2" charset="0"/>
            </a:endParaRPr>
          </a:p>
          <a:p>
            <a:r>
              <a:rPr lang="fr-BE" dirty="0" smtClean="0">
                <a:solidFill>
                  <a:srgbClr val="1B50FF"/>
                </a:solidFill>
                <a:latin typeface="Chivo" panose="00000500000000000000" pitchFamily="2" charset="0"/>
              </a:rPr>
              <a:t>Pour </a:t>
            </a:r>
            <a:r>
              <a:rPr lang="fr-BE" dirty="0" smtClean="0">
                <a:solidFill>
                  <a:srgbClr val="1B50FF"/>
                </a:solidFill>
                <a:latin typeface="Chivo" panose="00000500000000000000" pitchFamily="2" charset="0"/>
              </a:rPr>
              <a:t>découvrir les </a:t>
            </a:r>
            <a:r>
              <a:rPr lang="fr-BE" dirty="0">
                <a:solidFill>
                  <a:srgbClr val="1B50FF"/>
                </a:solidFill>
                <a:latin typeface="Chivo" panose="00000500000000000000" pitchFamily="2" charset="0"/>
              </a:rPr>
              <a:t>exercices, cliquez </a:t>
            </a:r>
            <a:r>
              <a:rPr lang="fr-BE" dirty="0" smtClean="0">
                <a:solidFill>
                  <a:srgbClr val="1B50FF"/>
                </a:solidFill>
                <a:latin typeface="Chivo" panose="00000500000000000000" pitchFamily="2" charset="0"/>
              </a:rPr>
              <a:t>ici :</a:t>
            </a:r>
          </a:p>
          <a:p>
            <a:endParaRPr lang="fr-FR" dirty="0">
              <a:solidFill>
                <a:srgbClr val="1B50FF"/>
              </a:solidFill>
              <a:latin typeface="Chivo" panose="00000500000000000000" pitchFamily="2" charset="0"/>
            </a:endParaRPr>
          </a:p>
          <a:p>
            <a:endParaRPr lang="fr-FR" i="1" dirty="0">
              <a:solidFill>
                <a:srgbClr val="1B50FF"/>
              </a:solidFill>
              <a:latin typeface="Chivo" panose="00000500000000000000" pitchFamily="2" charset="0"/>
            </a:endParaRPr>
          </a:p>
        </p:txBody>
      </p:sp>
      <p:pic>
        <p:nvPicPr>
          <p:cNvPr id="3" name="2.Respiration Complète_F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85371" y="3086553"/>
            <a:ext cx="487363" cy="487363"/>
          </a:xfrm>
          <a:prstGeom prst="rect">
            <a:avLst/>
          </a:prstGeom>
        </p:spPr>
      </p:pic>
    </p:spTree>
    <p:extLst>
      <p:ext uri="{BB962C8B-B14F-4D97-AF65-F5344CB8AC3E}">
        <p14:creationId xmlns:p14="http://schemas.microsoft.com/office/powerpoint/2010/main" val="108740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up)">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8</a:t>
            </a:fld>
            <a:endParaRPr lang="fr-FR"/>
          </a:p>
        </p:txBody>
      </p:sp>
      <p:sp>
        <p:nvSpPr>
          <p:cNvPr id="3" name="Rectangle 2"/>
          <p:cNvSpPr/>
          <p:nvPr/>
        </p:nvSpPr>
        <p:spPr>
          <a:xfrm>
            <a:off x="2040527" y="1401468"/>
            <a:ext cx="6831874" cy="1200329"/>
          </a:xfrm>
          <a:prstGeom prst="rect">
            <a:avLst/>
          </a:prstGeom>
        </p:spPr>
        <p:txBody>
          <a:bodyPr wrap="square">
            <a:spAutoFit/>
          </a:bodyPr>
          <a:lstStyle/>
          <a:p>
            <a:r>
              <a:rPr lang="fr-FR" b="1" dirty="0" smtClean="0">
                <a:solidFill>
                  <a:srgbClr val="4EFFB0"/>
                </a:solidFill>
                <a:latin typeface="Chivo" panose="00000500000000000000" pitchFamily="2" charset="0"/>
              </a:rPr>
              <a:t>Apprentissage sur le principe de la réciprocité</a:t>
            </a:r>
            <a:endParaRPr lang="fr-FR" dirty="0" smtClean="0">
              <a:solidFill>
                <a:srgbClr val="C00000"/>
              </a:solidFill>
              <a:latin typeface="Chivo" panose="00000500000000000000" pitchFamily="2" charset="0"/>
            </a:endParaRPr>
          </a:p>
          <a:p>
            <a:endParaRPr lang="fr-FR" dirty="0" smtClean="0">
              <a:solidFill>
                <a:srgbClr val="C00000"/>
              </a:solidFill>
              <a:latin typeface="Chivo" panose="00000500000000000000" pitchFamily="2" charset="0"/>
            </a:endParaRPr>
          </a:p>
          <a:p>
            <a:r>
              <a:rPr lang="fr-BE" dirty="0" smtClean="0">
                <a:solidFill>
                  <a:srgbClr val="1B50FF"/>
                </a:solidFill>
                <a:latin typeface="Chivo" panose="00000500000000000000" pitchFamily="2" charset="0"/>
              </a:rPr>
              <a:t>À </a:t>
            </a:r>
            <a:r>
              <a:rPr lang="fr-BE" dirty="0">
                <a:solidFill>
                  <a:srgbClr val="1B50FF"/>
                </a:solidFill>
                <a:latin typeface="Chivo" panose="00000500000000000000" pitchFamily="2" charset="0"/>
              </a:rPr>
              <a:t>l’issue de la présentation qui </a:t>
            </a:r>
            <a:r>
              <a:rPr lang="fr-BE" dirty="0" smtClean="0">
                <a:solidFill>
                  <a:srgbClr val="1B50FF"/>
                </a:solidFill>
                <a:latin typeface="Chivo" panose="00000500000000000000" pitchFamily="2" charset="0"/>
              </a:rPr>
              <a:t>suit, </a:t>
            </a:r>
            <a:r>
              <a:rPr lang="fr-BE" dirty="0">
                <a:solidFill>
                  <a:srgbClr val="1B50FF"/>
                </a:solidFill>
                <a:latin typeface="Chivo" panose="00000500000000000000" pitchFamily="2" charset="0"/>
              </a:rPr>
              <a:t>nous </a:t>
            </a:r>
            <a:r>
              <a:rPr lang="fr-BE" dirty="0" smtClean="0">
                <a:solidFill>
                  <a:srgbClr val="1B50FF"/>
                </a:solidFill>
                <a:latin typeface="Chivo" panose="00000500000000000000" pitchFamily="2" charset="0"/>
              </a:rPr>
              <a:t>vous proposons de tester </a:t>
            </a:r>
            <a:r>
              <a:rPr lang="fr-BE" dirty="0">
                <a:solidFill>
                  <a:srgbClr val="1B50FF"/>
                </a:solidFill>
                <a:latin typeface="Chivo" panose="00000500000000000000" pitchFamily="2" charset="0"/>
              </a:rPr>
              <a:t>vos connaissances </a:t>
            </a:r>
            <a:r>
              <a:rPr lang="fr-BE" dirty="0" smtClean="0">
                <a:solidFill>
                  <a:srgbClr val="1B50FF"/>
                </a:solidFill>
                <a:latin typeface="Chivo" panose="00000500000000000000" pitchFamily="2" charset="0"/>
              </a:rPr>
              <a:t>sur un mode ludique</a:t>
            </a:r>
            <a:r>
              <a:rPr lang="fr-FR" dirty="0" smtClean="0">
                <a:solidFill>
                  <a:srgbClr val="1B50FF"/>
                </a:solidFill>
                <a:latin typeface="Chivo" panose="00000500000000000000" pitchFamily="2" charset="0"/>
              </a:rPr>
              <a:t>.</a:t>
            </a:r>
            <a:endParaRPr lang="fr-BE" dirty="0">
              <a:solidFill>
                <a:srgbClr val="1B50FF"/>
              </a:solidFill>
              <a:latin typeface="Chivo" panose="00000500000000000000" pitchFamily="2" charset="0"/>
            </a:endParaRPr>
          </a:p>
        </p:txBody>
      </p:sp>
      <p:sp>
        <p:nvSpPr>
          <p:cNvPr id="6" name="Ellipse 5"/>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Concept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56879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9</a:t>
            </a:fld>
            <a:endParaRPr lang="fr-FR"/>
          </a:p>
        </p:txBody>
      </p:sp>
      <p:sp>
        <p:nvSpPr>
          <p:cNvPr id="3" name="Rectangle 2"/>
          <p:cNvSpPr/>
          <p:nvPr/>
        </p:nvSpPr>
        <p:spPr>
          <a:xfrm>
            <a:off x="2014399" y="1213784"/>
            <a:ext cx="6903177" cy="2843855"/>
          </a:xfrm>
          <a:prstGeom prst="rect">
            <a:avLst/>
          </a:prstGeom>
        </p:spPr>
        <p:txBody>
          <a:bodyPr wrap="square">
            <a:spAutoFit/>
          </a:bodyPr>
          <a:lstStyle/>
          <a:p>
            <a:pPr lvl="0"/>
            <a:r>
              <a:rPr lang="fr-BE" b="1" dirty="0">
                <a:solidFill>
                  <a:srgbClr val="4EFFB0"/>
                </a:solidFill>
                <a:latin typeface="Chivo" panose="00000500000000000000" pitchFamily="2" charset="0"/>
              </a:rPr>
              <a:t>1. Définition de la réciprocité </a:t>
            </a:r>
          </a:p>
          <a:p>
            <a:pPr lvl="0"/>
            <a:endParaRPr lang="fr-FR" sz="1600" dirty="0">
              <a:solidFill>
                <a:srgbClr val="1B50FF"/>
              </a:solidFill>
              <a:latin typeface="Chivo" panose="00000500000000000000" pitchFamily="2" charset="0"/>
            </a:endParaRPr>
          </a:p>
          <a:p>
            <a:r>
              <a:rPr lang="fr-BE" sz="1600" dirty="0" smtClean="0">
                <a:solidFill>
                  <a:srgbClr val="1B50FF"/>
                </a:solidFill>
                <a:latin typeface="Chivo" panose="00000500000000000000" pitchFamily="2" charset="0"/>
              </a:rPr>
              <a:t>La réciprocité </a:t>
            </a:r>
            <a:r>
              <a:rPr lang="fr-BE" sz="1600" dirty="0">
                <a:solidFill>
                  <a:srgbClr val="1B50FF"/>
                </a:solidFill>
                <a:latin typeface="Chivo" panose="00000500000000000000" pitchFamily="2" charset="0"/>
              </a:rPr>
              <a:t>dans la relation entre l’accompagnant et </a:t>
            </a:r>
            <a:r>
              <a:rPr lang="fr-BE" sz="1600" dirty="0" smtClean="0">
                <a:solidFill>
                  <a:srgbClr val="1B50FF"/>
                </a:solidFill>
                <a:latin typeface="Chivo" panose="00000500000000000000" pitchFamily="2" charset="0"/>
              </a:rPr>
              <a:t>l’accompagné :</a:t>
            </a:r>
          </a:p>
          <a:p>
            <a:endParaRPr lang="fr-FR" sz="1600" dirty="0">
              <a:solidFill>
                <a:srgbClr val="1B50FF"/>
              </a:solidFill>
              <a:latin typeface="Chivo" panose="00000500000000000000" pitchFamily="2" charset="0"/>
            </a:endParaRPr>
          </a:p>
          <a:p>
            <a:pPr marL="285750" lvl="0" indent="-285750">
              <a:buFontTx/>
              <a:buChar char="-"/>
            </a:pPr>
            <a:r>
              <a:rPr lang="fr-BE" sz="1600" dirty="0" smtClean="0">
                <a:solidFill>
                  <a:srgbClr val="1B50FF"/>
                </a:solidFill>
                <a:latin typeface="Chivo" panose="00000500000000000000" pitchFamily="2" charset="0"/>
              </a:rPr>
              <a:t>n’est pas </a:t>
            </a:r>
            <a:r>
              <a:rPr lang="fr-BE" sz="1600" dirty="0">
                <a:solidFill>
                  <a:srgbClr val="1B50FF"/>
                </a:solidFill>
                <a:latin typeface="Chivo" panose="00000500000000000000" pitchFamily="2" charset="0"/>
              </a:rPr>
              <a:t>exclusivement une relation d'aide et de soutien </a:t>
            </a:r>
            <a:endParaRPr lang="fr-FR" sz="1600" dirty="0">
              <a:solidFill>
                <a:srgbClr val="1B50FF"/>
              </a:solidFill>
              <a:latin typeface="Chivo" panose="00000500000000000000" pitchFamily="2" charset="0"/>
            </a:endParaRPr>
          </a:p>
          <a:p>
            <a:pPr marL="285750" lvl="0" indent="-285750">
              <a:buFontTx/>
              <a:buChar char="-"/>
            </a:pPr>
            <a:r>
              <a:rPr lang="fr-BE" sz="1600" dirty="0">
                <a:solidFill>
                  <a:srgbClr val="1B50FF"/>
                </a:solidFill>
                <a:latin typeface="Chivo" panose="00000500000000000000" pitchFamily="2" charset="0"/>
              </a:rPr>
              <a:t>mais se veut aussi un échange équilibré et fluide qui apporte satisfaction et reconnaissance à chacun</a:t>
            </a:r>
            <a:endParaRPr lang="fr-FR" sz="1600" dirty="0">
              <a:solidFill>
                <a:srgbClr val="1B50FF"/>
              </a:solidFill>
              <a:latin typeface="Chivo" panose="00000500000000000000" pitchFamily="2" charset="0"/>
            </a:endParaRPr>
          </a:p>
          <a:p>
            <a:pPr marL="285750" lvl="0" indent="-285750">
              <a:buFontTx/>
              <a:buChar char="-"/>
            </a:pPr>
            <a:r>
              <a:rPr lang="fr-BE" sz="1600" dirty="0" smtClean="0">
                <a:solidFill>
                  <a:srgbClr val="1B50FF"/>
                </a:solidFill>
                <a:latin typeface="Chivo" panose="00000500000000000000" pitchFamily="2" charset="0"/>
              </a:rPr>
              <a:t>et invite à une </a:t>
            </a:r>
            <a:r>
              <a:rPr lang="fr-BE" sz="1600" dirty="0">
                <a:solidFill>
                  <a:srgbClr val="1B50FF"/>
                </a:solidFill>
                <a:latin typeface="Chivo" panose="00000500000000000000" pitchFamily="2" charset="0"/>
              </a:rPr>
              <a:t>réflexion constructive et mutuelle </a:t>
            </a:r>
            <a:r>
              <a:rPr lang="fr-BE" sz="1600" dirty="0" smtClean="0">
                <a:solidFill>
                  <a:srgbClr val="1B50FF"/>
                </a:solidFill>
                <a:latin typeface="Chivo" panose="00000500000000000000" pitchFamily="2" charset="0"/>
              </a:rPr>
              <a:t>propice</a:t>
            </a:r>
            <a:endParaRPr lang="fr-FR" sz="1600" dirty="0">
              <a:solidFill>
                <a:srgbClr val="1B50FF"/>
              </a:solidFill>
              <a:latin typeface="Chivo" panose="00000500000000000000" pitchFamily="2" charset="0"/>
            </a:endParaRPr>
          </a:p>
          <a:p>
            <a:pPr lvl="1"/>
            <a:r>
              <a:rPr lang="fr-BE" sz="1600" dirty="0">
                <a:solidFill>
                  <a:srgbClr val="1B50FF"/>
                </a:solidFill>
                <a:latin typeface="Chivo" panose="00000500000000000000" pitchFamily="2" charset="0"/>
                <a:sym typeface="Symbol" panose="05050102010706020507" pitchFamily="18" charset="2"/>
              </a:rPr>
              <a:t></a:t>
            </a:r>
            <a:r>
              <a:rPr lang="fr-BE" sz="1600" dirty="0">
                <a:solidFill>
                  <a:srgbClr val="1B50FF"/>
                </a:solidFill>
                <a:latin typeface="Chivo" panose="00000500000000000000" pitchFamily="2" charset="0"/>
              </a:rPr>
              <a:t> à une meilleure connaissance de soi </a:t>
            </a:r>
            <a:r>
              <a:rPr lang="fr-BE" sz="1600" dirty="0" smtClean="0">
                <a:solidFill>
                  <a:srgbClr val="1B50FF"/>
                </a:solidFill>
                <a:latin typeface="Chivo" panose="00000500000000000000" pitchFamily="2" charset="0"/>
              </a:rPr>
              <a:t>et </a:t>
            </a:r>
            <a:endParaRPr lang="fr-FR" sz="1600" dirty="0">
              <a:solidFill>
                <a:srgbClr val="1B50FF"/>
              </a:solidFill>
              <a:latin typeface="Chivo" panose="00000500000000000000" pitchFamily="2" charset="0"/>
            </a:endParaRPr>
          </a:p>
          <a:p>
            <a:pPr lvl="1"/>
            <a:r>
              <a:rPr lang="fr-BE" sz="1600" dirty="0">
                <a:solidFill>
                  <a:srgbClr val="1B50FF"/>
                </a:solidFill>
                <a:latin typeface="Chivo" panose="00000500000000000000" pitchFamily="2" charset="0"/>
                <a:sym typeface="Symbol" panose="05050102010706020507" pitchFamily="18" charset="2"/>
              </a:rPr>
              <a:t></a:t>
            </a:r>
            <a:r>
              <a:rPr lang="fr-BE" sz="1600" dirty="0">
                <a:solidFill>
                  <a:srgbClr val="1B50FF"/>
                </a:solidFill>
                <a:latin typeface="Chivo" panose="00000500000000000000" pitchFamily="2" charset="0"/>
              </a:rPr>
              <a:t> </a:t>
            </a:r>
            <a:r>
              <a:rPr lang="fr-BE" sz="1600" dirty="0" smtClean="0">
                <a:solidFill>
                  <a:srgbClr val="1B50FF"/>
                </a:solidFill>
                <a:latin typeface="Chivo" panose="00000500000000000000" pitchFamily="2" charset="0"/>
              </a:rPr>
              <a:t>à </a:t>
            </a:r>
            <a:r>
              <a:rPr lang="fr-BE" sz="1600" dirty="0">
                <a:solidFill>
                  <a:srgbClr val="1B50FF"/>
                </a:solidFill>
                <a:latin typeface="Chivo" panose="00000500000000000000" pitchFamily="2" charset="0"/>
              </a:rPr>
              <a:t>la construction de soi</a:t>
            </a:r>
            <a:endParaRPr lang="fr-FR" sz="1600" dirty="0">
              <a:solidFill>
                <a:srgbClr val="1B50FF"/>
              </a:solidFill>
              <a:latin typeface="Chivo" panose="00000500000000000000" pitchFamily="2" charset="0"/>
            </a:endParaRPr>
          </a:p>
          <a:p>
            <a:pPr>
              <a:lnSpc>
                <a:spcPct val="105000"/>
              </a:lnSpc>
              <a:spcAft>
                <a:spcPts val="0"/>
              </a:spcAft>
            </a:pPr>
            <a:r>
              <a:rPr lang="fr-FR" sz="1600" dirty="0">
                <a:solidFill>
                  <a:srgbClr val="1B50FF"/>
                </a:solidFill>
                <a:latin typeface="Chivo" panose="00000500000000000000" pitchFamily="2" charset="0"/>
                <a:ea typeface="Arial Unicode MS"/>
              </a:rPr>
              <a:t> </a:t>
            </a:r>
            <a:r>
              <a:rPr lang="fr-BE" sz="1600" dirty="0">
                <a:solidFill>
                  <a:srgbClr val="1B50FF"/>
                </a:solidFill>
                <a:latin typeface="Chivo" panose="00000500000000000000" pitchFamily="2" charset="0"/>
                <a:ea typeface="Arial Unicode MS"/>
              </a:rPr>
              <a:t> </a:t>
            </a:r>
          </a:p>
        </p:txBody>
      </p:sp>
      <p:sp>
        <p:nvSpPr>
          <p:cNvPr id="6" name="Ellipse 5"/>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Concept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154722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1084</TotalTime>
  <Words>2239</Words>
  <Application>Microsoft Office PowerPoint</Application>
  <PresentationFormat>Affichage à l'écran (4:3)</PresentationFormat>
  <Paragraphs>253</Paragraphs>
  <Slides>27</Slides>
  <Notes>0</Notes>
  <HiddenSlides>0</HiddenSlides>
  <MMClips>2</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27</vt:i4>
      </vt:variant>
    </vt:vector>
  </HeadingPairs>
  <TitlesOfParts>
    <vt:vector size="35" baseType="lpstr">
      <vt:lpstr>Arial</vt:lpstr>
      <vt:lpstr>Arial Unicode MS</vt:lpstr>
      <vt:lpstr>Calibri</vt:lpstr>
      <vt:lpstr>Calibri Light</vt:lpstr>
      <vt:lpstr>Chivo</vt:lpstr>
      <vt:lpstr>Symbol</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Ducourneau Chloe</dc:creator>
  <cp:lastModifiedBy>Ducourneau Chloe</cp:lastModifiedBy>
  <cp:revision>77</cp:revision>
  <dcterms:created xsi:type="dcterms:W3CDTF">2021-01-20T11:37:02Z</dcterms:created>
  <dcterms:modified xsi:type="dcterms:W3CDTF">2021-09-24T13:14:30Z</dcterms:modified>
</cp:coreProperties>
</file>