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67" r:id="rId3"/>
    <p:sldId id="259" r:id="rId4"/>
    <p:sldId id="282" r:id="rId5"/>
    <p:sldId id="273" r:id="rId6"/>
    <p:sldId id="257" r:id="rId7"/>
    <p:sldId id="293" r:id="rId8"/>
    <p:sldId id="284" r:id="rId9"/>
    <p:sldId id="260" r:id="rId10"/>
    <p:sldId id="287" r:id="rId11"/>
    <p:sldId id="288" r:id="rId12"/>
    <p:sldId id="268" r:id="rId13"/>
    <p:sldId id="289" r:id="rId14"/>
    <p:sldId id="292" r:id="rId15"/>
    <p:sldId id="262" r:id="rId16"/>
    <p:sldId id="290" r:id="rId17"/>
    <p:sldId id="283" r:id="rId18"/>
    <p:sldId id="263" r:id="rId19"/>
    <p:sldId id="276" r:id="rId20"/>
    <p:sldId id="291" r:id="rId21"/>
    <p:sldId id="266" r:id="rId22"/>
    <p:sldId id="294"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0FF"/>
    <a:srgbClr val="4EF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7" d="100"/>
          <a:sy n="117" d="100"/>
        </p:scale>
        <p:origin x="147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24/09/2021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24/09/2021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24/09/2021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24/09/2021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9" name="ChangeOfView-PPT-Template.005.jpeg" descr="ChangeOfView-PPT-Template.005.jpeg"/>
          <p:cNvPicPr>
            <a:picLocks noChangeAspect="1"/>
          </p:cNvPicPr>
          <p:nvPr userDrawn="1"/>
        </p:nvPicPr>
        <p:blipFill>
          <a:blip r:embed="rId4">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200329"/>
          </a:xfrm>
          <a:prstGeom prst="rect">
            <a:avLst/>
          </a:prstGeom>
          <a:noFill/>
        </p:spPr>
        <p:txBody>
          <a:bodyPr wrap="square" rtlCol="0">
            <a:spAutoFit/>
          </a:bodyPr>
          <a:lstStyle/>
          <a:p>
            <a:pPr algn="ctr"/>
            <a:r>
              <a:rPr lang="fr-FR" sz="3600" b="1" dirty="0">
                <a:solidFill>
                  <a:srgbClr val="4EFFB0"/>
                </a:solidFill>
                <a:latin typeface="Chivo" panose="00000500000000000000" pitchFamily="2" charset="0"/>
              </a:rPr>
              <a:t>2</a:t>
            </a:r>
            <a:r>
              <a:rPr lang="fr-FR" sz="3600" b="1" dirty="0" smtClean="0">
                <a:solidFill>
                  <a:srgbClr val="4EFFB0"/>
                </a:solidFill>
                <a:latin typeface="Chivo" panose="00000500000000000000" pitchFamily="2" charset="0"/>
              </a:rPr>
              <a:t>. </a:t>
            </a:r>
            <a:r>
              <a:rPr lang="fr-FR" sz="3600" b="1" dirty="0" smtClean="0">
                <a:solidFill>
                  <a:srgbClr val="1B50FF"/>
                </a:solidFill>
                <a:latin typeface="Chivo" panose="00000500000000000000" pitchFamily="2" charset="0"/>
              </a:rPr>
              <a:t>Principes fondamentaux en matière d’</a:t>
            </a:r>
            <a:r>
              <a:rPr lang="fr-FR" sz="3600" b="1" dirty="0" err="1" smtClean="0">
                <a:solidFill>
                  <a:srgbClr val="1B50FF"/>
                </a:solidFill>
                <a:latin typeface="Chivo" panose="00000500000000000000" pitchFamily="2" charset="0"/>
              </a:rPr>
              <a:t>empowerment</a:t>
            </a:r>
            <a:endParaRPr lang="fr-FR"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6091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3" name="Rectangle 2"/>
          <p:cNvSpPr/>
          <p:nvPr/>
        </p:nvSpPr>
        <p:spPr>
          <a:xfrm>
            <a:off x="2014400" y="1213784"/>
            <a:ext cx="6858000" cy="4832092"/>
          </a:xfrm>
          <a:prstGeom prst="rect">
            <a:avLst/>
          </a:prstGeom>
        </p:spPr>
        <p:txBody>
          <a:bodyPr wrap="square">
            <a:spAutoFit/>
          </a:bodyPr>
          <a:lstStyle/>
          <a:p>
            <a:pPr lvl="0"/>
            <a:r>
              <a:rPr lang="fr-BE" b="1" dirty="0" smtClean="0">
                <a:solidFill>
                  <a:srgbClr val="4EFFB0"/>
                </a:solidFill>
                <a:latin typeface="Chivo" panose="00000500000000000000" pitchFamily="2" charset="0"/>
              </a:rPr>
              <a:t>2</a:t>
            </a:r>
            <a:r>
              <a:rPr lang="fr-BE" b="1" dirty="0">
                <a:solidFill>
                  <a:srgbClr val="4EFFB0"/>
                </a:solidFill>
                <a:latin typeface="Chivo" panose="00000500000000000000" pitchFamily="2" charset="0"/>
              </a:rPr>
              <a:t>. </a:t>
            </a:r>
            <a:r>
              <a:rPr lang="fr-BE" b="1" dirty="0" smtClean="0">
                <a:solidFill>
                  <a:srgbClr val="4EFFB0"/>
                </a:solidFill>
                <a:latin typeface="Chivo" panose="00000500000000000000" pitchFamily="2" charset="0"/>
              </a:rPr>
              <a:t>Comment </a:t>
            </a:r>
            <a:r>
              <a:rPr lang="fr-BE" b="1" dirty="0">
                <a:solidFill>
                  <a:srgbClr val="4EFFB0"/>
                </a:solidFill>
                <a:latin typeface="Chivo" panose="00000500000000000000" pitchFamily="2" charset="0"/>
              </a:rPr>
              <a:t>l’équité dans l’accompagnement contribue à l’</a:t>
            </a:r>
            <a:r>
              <a:rPr lang="fr-BE" b="1" dirty="0" err="1">
                <a:solidFill>
                  <a:srgbClr val="4EFFB0"/>
                </a:solidFill>
                <a:latin typeface="Chivo" panose="00000500000000000000" pitchFamily="2" charset="0"/>
              </a:rPr>
              <a:t>empowerment</a:t>
            </a:r>
            <a:r>
              <a:rPr lang="fr-BE" b="1" dirty="0">
                <a:solidFill>
                  <a:srgbClr val="4EFFB0"/>
                </a:solidFill>
                <a:latin typeface="Chivo" panose="00000500000000000000" pitchFamily="2" charset="0"/>
              </a:rPr>
              <a:t> de l’accompagnant et de l’accompagné</a:t>
            </a:r>
          </a:p>
          <a:p>
            <a:pPr lvl="1"/>
            <a:endParaRPr lang="fr-BE" sz="1600" dirty="0">
              <a:solidFill>
                <a:srgbClr val="1B50FF"/>
              </a:solidFill>
              <a:latin typeface="Chivo" panose="00000500000000000000" pitchFamily="2" charset="0"/>
            </a:endParaRPr>
          </a:p>
          <a:p>
            <a:r>
              <a:rPr lang="fr-BE" sz="1600" b="1" dirty="0">
                <a:solidFill>
                  <a:srgbClr val="1B50FF"/>
                </a:solidFill>
                <a:latin typeface="Chivo" panose="00000500000000000000" pitchFamily="2" charset="0"/>
              </a:rPr>
              <a:t>2.1. Le renoncement à </a:t>
            </a:r>
            <a:r>
              <a:rPr lang="fr-BE" sz="1600" b="1" dirty="0" smtClean="0">
                <a:solidFill>
                  <a:srgbClr val="1B50FF"/>
                </a:solidFill>
                <a:latin typeface="Chivo" panose="00000500000000000000" pitchFamily="2" charset="0"/>
              </a:rPr>
              <a:t>l’autosuffisance</a:t>
            </a:r>
          </a:p>
          <a:p>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Bien que nous soyons attachés à notre autonomie et réfractaires à toute forme de dépendance (à une personne, à une situation), aucun être humain ne peut prétendre être vraiment indépendant ou auto-suffisant, tel Robinson Crusoé qui s’invente Vendredi </a:t>
            </a:r>
            <a:r>
              <a:rPr lang="fr-BE"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Si je me considère comme autosuffisant, je n’ai pas besoin de l’autre. Renoncer à l’autosuffisance, c’est redonner à l’autre son identité et sa valeur. Cela n’entrave pas mon autonomie puisque celle-ci consiste à faire ses propres choix tout en prenant en compte le contexte et les autres</a:t>
            </a:r>
            <a:r>
              <a:rPr lang="fr-BE"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Et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nécessite d’être dans la relation avec autrui de manière participative et volontaire.</a:t>
            </a:r>
            <a:endParaRPr lang="fr-FR" sz="1600" dirty="0">
              <a:solidFill>
                <a:srgbClr val="1B50FF"/>
              </a:solidFill>
              <a:latin typeface="Chivo" panose="00000500000000000000" pitchFamily="2" charset="0"/>
            </a:endParaRPr>
          </a:p>
          <a:p>
            <a:pPr lvl="1"/>
            <a:endParaRPr lang="fr-BE" sz="1600" dirty="0" smtClean="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298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3" name="Rectangle 2"/>
          <p:cNvSpPr/>
          <p:nvPr/>
        </p:nvSpPr>
        <p:spPr>
          <a:xfrm>
            <a:off x="2046514" y="1236617"/>
            <a:ext cx="6825886" cy="4031873"/>
          </a:xfrm>
          <a:prstGeom prst="rect">
            <a:avLst/>
          </a:prstGeom>
        </p:spPr>
        <p:txBody>
          <a:bodyPr wrap="square">
            <a:spAutoFit/>
          </a:bodyPr>
          <a:lstStyle/>
          <a:p>
            <a:r>
              <a:rPr lang="fr-BE" sz="1600" b="1" dirty="0" smtClean="0">
                <a:solidFill>
                  <a:srgbClr val="1B50FF"/>
                </a:solidFill>
                <a:latin typeface="Chivo" panose="00000500000000000000" pitchFamily="2" charset="0"/>
              </a:rPr>
              <a:t>2.2</a:t>
            </a:r>
            <a:r>
              <a:rPr lang="fr-BE" sz="1600" b="1" dirty="0">
                <a:solidFill>
                  <a:srgbClr val="1B50FF"/>
                </a:solidFill>
                <a:latin typeface="Chivo" panose="00000500000000000000" pitchFamily="2" charset="0"/>
              </a:rPr>
              <a:t>. L’acceptation de montrer sa vulnérabilité</a:t>
            </a:r>
            <a:endParaRPr lang="fr-FR" sz="1600" b="1"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L’équité dans la relation d’accompagnement consiste pour chacun à accepter de montrer sa vulnérabilité.</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Prendre le risque d’être soi-même dans la relation à l’autre diminue le sentiment de vulnérabilité, d’impuissance et de solitude.</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Dans un accompagnement </a:t>
            </a:r>
            <a:r>
              <a:rPr lang="fr-BE" sz="1600" dirty="0" smtClean="0">
                <a:solidFill>
                  <a:srgbClr val="1B50FF"/>
                </a:solidFill>
                <a:latin typeface="Chivo" panose="00000500000000000000" pitchFamily="2" charset="0"/>
              </a:rPr>
              <a:t>qui :</a:t>
            </a:r>
            <a:endParaRPr lang="fr-FR" sz="1600" dirty="0">
              <a:solidFill>
                <a:srgbClr val="1B50FF"/>
              </a:solidFill>
              <a:latin typeface="Chivo" panose="00000500000000000000" pitchFamily="2" charset="0"/>
            </a:endParaRPr>
          </a:p>
          <a:p>
            <a:pPr marL="285750" lvl="0" indent="-285750">
              <a:buFontTx/>
              <a:buChar char="-"/>
            </a:pPr>
            <a:r>
              <a:rPr lang="fr-BE" sz="1600" dirty="0" smtClean="0">
                <a:solidFill>
                  <a:srgbClr val="1B50FF"/>
                </a:solidFill>
                <a:latin typeface="Chivo" panose="00000500000000000000" pitchFamily="2" charset="0"/>
              </a:rPr>
              <a:t>reconnait </a:t>
            </a:r>
            <a:r>
              <a:rPr lang="fr-BE" sz="1600" dirty="0">
                <a:solidFill>
                  <a:srgbClr val="1B50FF"/>
                </a:solidFill>
                <a:latin typeface="Chivo" panose="00000500000000000000" pitchFamily="2" charset="0"/>
              </a:rPr>
              <a:t>que c’est la société qui vulnérabilise l’individu, </a:t>
            </a:r>
            <a:r>
              <a:rPr lang="fr-BE" sz="1600" b="1" dirty="0">
                <a:solidFill>
                  <a:srgbClr val="1B50FF"/>
                </a:solidFill>
                <a:latin typeface="Chivo" panose="00000500000000000000" pitchFamily="2" charset="0"/>
              </a:rPr>
              <a:t>et non l’inverse</a:t>
            </a:r>
            <a:r>
              <a:rPr lang="fr-BE" sz="1600" dirty="0">
                <a:solidFill>
                  <a:srgbClr val="1B50FF"/>
                </a:solidFill>
                <a:latin typeface="Chivo" panose="00000500000000000000" pitchFamily="2" charset="0"/>
              </a:rPr>
              <a:t>, </a:t>
            </a:r>
          </a:p>
          <a:p>
            <a:pPr marL="285750" lvl="0" indent="-285750">
              <a:buFontTx/>
              <a:buChar char="-"/>
            </a:pPr>
            <a:r>
              <a:rPr lang="fr-BE" sz="1600" dirty="0" smtClean="0">
                <a:solidFill>
                  <a:srgbClr val="1B50FF"/>
                </a:solidFill>
                <a:latin typeface="Chivo" panose="00000500000000000000" pitchFamily="2" charset="0"/>
              </a:rPr>
              <a:t>reconnait </a:t>
            </a:r>
            <a:r>
              <a:rPr lang="fr-BE" sz="1600" dirty="0">
                <a:solidFill>
                  <a:srgbClr val="1B50FF"/>
                </a:solidFill>
                <a:latin typeface="Chivo" panose="00000500000000000000" pitchFamily="2" charset="0"/>
              </a:rPr>
              <a:t>que </a:t>
            </a:r>
            <a:r>
              <a:rPr lang="fr-BE" sz="1600" b="1" dirty="0">
                <a:solidFill>
                  <a:srgbClr val="1B50FF"/>
                </a:solidFill>
                <a:latin typeface="Chivo" panose="00000500000000000000" pitchFamily="2" charset="0"/>
              </a:rPr>
              <a:t>les parcours individuels sont </a:t>
            </a:r>
            <a:r>
              <a:rPr lang="fr-BE" sz="1600" b="1" dirty="0" smtClean="0">
                <a:solidFill>
                  <a:srgbClr val="1B50FF"/>
                </a:solidFill>
                <a:latin typeface="Chivo" panose="00000500000000000000" pitchFamily="2" charset="0"/>
              </a:rPr>
              <a:t>réversibles</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marL="285750" lvl="0" indent="-285750">
              <a:buFontTx/>
              <a:buChar char="-"/>
            </a:pPr>
            <a:r>
              <a:rPr lang="fr-BE" sz="1600" dirty="0" smtClean="0">
                <a:solidFill>
                  <a:srgbClr val="1B50FF"/>
                </a:solidFill>
                <a:latin typeface="Chivo" panose="00000500000000000000" pitchFamily="2" charset="0"/>
              </a:rPr>
              <a:t>considère </a:t>
            </a:r>
            <a:r>
              <a:rPr lang="fr-BE" sz="1600" dirty="0">
                <a:solidFill>
                  <a:srgbClr val="1B50FF"/>
                </a:solidFill>
                <a:latin typeface="Chivo" panose="00000500000000000000" pitchFamily="2" charset="0"/>
              </a:rPr>
              <a:t>les « fêlures » et les « blessures » de chacun </a:t>
            </a:r>
            <a:r>
              <a:rPr lang="fr-BE" sz="1600" b="1" dirty="0">
                <a:solidFill>
                  <a:srgbClr val="1B50FF"/>
                </a:solidFill>
                <a:latin typeface="Chivo" panose="00000500000000000000" pitchFamily="2" charset="0"/>
              </a:rPr>
              <a:t>tout autant </a:t>
            </a:r>
            <a:r>
              <a:rPr lang="fr-BE" sz="1600" dirty="0">
                <a:solidFill>
                  <a:srgbClr val="1B50FF"/>
                </a:solidFill>
                <a:latin typeface="Chivo" panose="00000500000000000000" pitchFamily="2" charset="0"/>
              </a:rPr>
              <a:t>que ses capacités à les surmonter,</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la vulnérabilité devient l’élément-pivot qui conduit assurément à l’autonomie au fil des démarches d’</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lvl="1"/>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028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3" name="Rectangle 2"/>
          <p:cNvSpPr/>
          <p:nvPr/>
        </p:nvSpPr>
        <p:spPr>
          <a:xfrm>
            <a:off x="2046514" y="1236617"/>
            <a:ext cx="6825886" cy="5262979"/>
          </a:xfrm>
          <a:prstGeom prst="rect">
            <a:avLst/>
          </a:prstGeom>
        </p:spPr>
        <p:txBody>
          <a:bodyPr wrap="square">
            <a:spAutoFit/>
          </a:bodyPr>
          <a:lstStyle/>
          <a:p>
            <a:r>
              <a:rPr lang="fr-BE" sz="1600" dirty="0">
                <a:solidFill>
                  <a:srgbClr val="1B50FF"/>
                </a:solidFill>
                <a:latin typeface="Chivo" panose="00000500000000000000" pitchFamily="2" charset="0"/>
              </a:rPr>
              <a:t> </a:t>
            </a:r>
            <a:r>
              <a:rPr lang="fr-BE" sz="1600" b="1" dirty="0">
                <a:solidFill>
                  <a:srgbClr val="1B50FF"/>
                </a:solidFill>
                <a:latin typeface="Chivo" panose="00000500000000000000" pitchFamily="2" charset="0"/>
              </a:rPr>
              <a:t>2.3. Conscientisation des capacités</a:t>
            </a:r>
            <a:endParaRPr lang="fr-FR" sz="1600" b="1"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La conscientisation des capacités nous invite à :</a:t>
            </a:r>
            <a:endParaRPr lang="fr-FR" sz="1600" dirty="0">
              <a:solidFill>
                <a:srgbClr val="1B50FF"/>
              </a:solidFill>
              <a:latin typeface="Chivo" panose="00000500000000000000" pitchFamily="2" charset="0"/>
            </a:endParaRPr>
          </a:p>
          <a:p>
            <a:pPr marL="285750" indent="-285750">
              <a:buFontTx/>
              <a:buChar char="-"/>
            </a:pPr>
            <a:r>
              <a:rPr lang="fr-BE" sz="1600" dirty="0" smtClean="0">
                <a:solidFill>
                  <a:srgbClr val="1B50FF"/>
                </a:solidFill>
                <a:latin typeface="Chivo" panose="00000500000000000000" pitchFamily="2" charset="0"/>
              </a:rPr>
              <a:t>penser </a:t>
            </a:r>
            <a:r>
              <a:rPr lang="fr-BE" sz="1600" dirty="0">
                <a:solidFill>
                  <a:srgbClr val="1B50FF"/>
                </a:solidFill>
                <a:latin typeface="Chivo" panose="00000500000000000000" pitchFamily="2" charset="0"/>
              </a:rPr>
              <a:t>ensemble l’autonomie et la dépendance/vulnérabilité (en référence à la théorie des capacités/capabilités d’</a:t>
            </a:r>
            <a:r>
              <a:rPr lang="fr-BE" sz="1600" dirty="0" err="1">
                <a:solidFill>
                  <a:srgbClr val="1B50FF"/>
                </a:solidFill>
                <a:latin typeface="Chivo" panose="00000500000000000000" pitchFamily="2" charset="0"/>
              </a:rPr>
              <a:t>Amartya</a:t>
            </a:r>
            <a:r>
              <a:rPr lang="fr-BE" sz="1600" dirty="0">
                <a:solidFill>
                  <a:srgbClr val="1B50FF"/>
                </a:solidFill>
                <a:latin typeface="Chivo" panose="00000500000000000000" pitchFamily="2" charset="0"/>
              </a:rPr>
              <a:t> Sen) </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marL="285750" indent="-285750">
              <a:buFontTx/>
              <a:buChar char="-"/>
            </a:pPr>
            <a:r>
              <a:rPr lang="fr-BE" sz="1600" dirty="0" smtClean="0">
                <a:solidFill>
                  <a:srgbClr val="1B50FF"/>
                </a:solidFill>
                <a:latin typeface="Chivo" panose="00000500000000000000" pitchFamily="2" charset="0"/>
              </a:rPr>
              <a:t>regarder </a:t>
            </a:r>
            <a:r>
              <a:rPr lang="fr-BE" sz="1600" dirty="0">
                <a:solidFill>
                  <a:srgbClr val="1B50FF"/>
                </a:solidFill>
                <a:latin typeface="Chivo" panose="00000500000000000000" pitchFamily="2" charset="0"/>
              </a:rPr>
              <a:t>la personne à travers ce qu’elle peut faire, ce qu’elle est capable de faire, ou ce qu’elle pourrait faire</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L’accompagnant et l’accompagné :</a:t>
            </a:r>
            <a:endParaRPr lang="fr-FR" sz="1600" dirty="0">
              <a:solidFill>
                <a:srgbClr val="1B50FF"/>
              </a:solidFill>
              <a:latin typeface="Chivo" panose="00000500000000000000" pitchFamily="2" charset="0"/>
            </a:endParaRPr>
          </a:p>
          <a:p>
            <a:pPr marL="285750" indent="-285750">
              <a:buFontTx/>
              <a:buChar char="-"/>
            </a:pPr>
            <a:r>
              <a:rPr lang="fr-BE" sz="1600" dirty="0" smtClean="0">
                <a:solidFill>
                  <a:srgbClr val="1B50FF"/>
                </a:solidFill>
                <a:latin typeface="Chivo" panose="00000500000000000000" pitchFamily="2" charset="0"/>
              </a:rPr>
              <a:t>cherchent </a:t>
            </a:r>
            <a:r>
              <a:rPr lang="fr-BE" sz="1600" dirty="0">
                <a:solidFill>
                  <a:srgbClr val="1B50FF"/>
                </a:solidFill>
                <a:latin typeface="Chivo" panose="00000500000000000000" pitchFamily="2" charset="0"/>
              </a:rPr>
              <a:t>ensemble des moyens pour réaliser ce que l’accompagné pourrait faire </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marL="285750" indent="-285750">
              <a:buFontTx/>
              <a:buChar char="-"/>
            </a:pPr>
            <a:r>
              <a:rPr lang="fr-BE" sz="1600" dirty="0" smtClean="0">
                <a:solidFill>
                  <a:srgbClr val="1B50FF"/>
                </a:solidFill>
                <a:latin typeface="Chivo" panose="00000500000000000000" pitchFamily="2" charset="0"/>
              </a:rPr>
              <a:t>reconnaissent </a:t>
            </a:r>
            <a:r>
              <a:rPr lang="fr-BE" sz="1600" dirty="0">
                <a:solidFill>
                  <a:srgbClr val="1B50FF"/>
                </a:solidFill>
                <a:latin typeface="Chivo" panose="00000500000000000000" pitchFamily="2" charset="0"/>
              </a:rPr>
              <a:t>que l’expérience de vie est source de savoirs </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marL="285750" indent="-285750">
              <a:buFontTx/>
              <a:buChar char="-"/>
            </a:pPr>
            <a:r>
              <a:rPr lang="fr-BE" sz="1600" dirty="0" smtClean="0">
                <a:solidFill>
                  <a:srgbClr val="1B50FF"/>
                </a:solidFill>
                <a:latin typeface="Chivo" panose="00000500000000000000" pitchFamily="2" charset="0"/>
              </a:rPr>
              <a:t>créent </a:t>
            </a:r>
            <a:r>
              <a:rPr lang="fr-BE" sz="1600" dirty="0">
                <a:solidFill>
                  <a:srgbClr val="1B50FF"/>
                </a:solidFill>
                <a:latin typeface="Chivo" panose="00000500000000000000" pitchFamily="2" charset="0"/>
              </a:rPr>
              <a:t>des conditions pour que ceux-ci puissent émerger, se verbaliser et se communiquer</a:t>
            </a:r>
            <a:r>
              <a:rPr lang="fr-BE" sz="1600" dirty="0" smtClean="0">
                <a:solidFill>
                  <a:srgbClr val="1B50FF"/>
                </a:solidFill>
                <a:latin typeface="Chivo" panose="00000500000000000000" pitchFamily="2" charset="0"/>
              </a:rPr>
              <a:t>.</a:t>
            </a:r>
          </a:p>
          <a:p>
            <a:endParaRPr lang="fr-BE"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Cette conscientisation, qui va au-delà d’une simple prise de conscience, est aussi un engagement, une mise en action, tant sur le plan individuel que collectif.</a:t>
            </a:r>
            <a:endParaRPr lang="fr-FR" sz="1600" dirty="0">
              <a:solidFill>
                <a:srgbClr val="1B50FF"/>
              </a:solidFill>
              <a:latin typeface="Chivo" panose="00000500000000000000" pitchFamily="2" charset="0"/>
            </a:endParaRPr>
          </a:p>
          <a:p>
            <a:pPr marL="285750" indent="-285750">
              <a:buFontTx/>
              <a:buChar char="-"/>
            </a:pP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lvl="1"/>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7764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3" name="Rectangle 2"/>
          <p:cNvSpPr/>
          <p:nvPr/>
        </p:nvSpPr>
        <p:spPr>
          <a:xfrm>
            <a:off x="2046514" y="1236617"/>
            <a:ext cx="6825886" cy="3539430"/>
          </a:xfrm>
          <a:prstGeom prst="rect">
            <a:avLst/>
          </a:prstGeom>
        </p:spPr>
        <p:txBody>
          <a:bodyPr wrap="square">
            <a:spAutoFit/>
          </a:bodyPr>
          <a:lstStyle/>
          <a:p>
            <a:r>
              <a:rPr lang="fr-BE" sz="1600" b="1" dirty="0" smtClean="0">
                <a:solidFill>
                  <a:srgbClr val="1B50FF"/>
                </a:solidFill>
                <a:latin typeface="Chivo" panose="00000500000000000000" pitchFamily="2" charset="0"/>
              </a:rPr>
              <a:t>2.4</a:t>
            </a:r>
            <a:r>
              <a:rPr lang="fr-BE" sz="1600" b="1" dirty="0">
                <a:solidFill>
                  <a:srgbClr val="1B50FF"/>
                </a:solidFill>
                <a:latin typeface="Chivo" panose="00000500000000000000" pitchFamily="2" charset="0"/>
              </a:rPr>
              <a:t>. Reconnaissance et expression des talents innés</a:t>
            </a:r>
            <a:endParaRPr lang="fr-FR" sz="1600" b="1"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Les talents innés peuvent se définir comme des savoirs-être (soft </a:t>
            </a:r>
            <a:r>
              <a:rPr lang="fr-BE" sz="1600" dirty="0" err="1">
                <a:solidFill>
                  <a:srgbClr val="1B50FF"/>
                </a:solidFill>
                <a:latin typeface="Chivo" panose="00000500000000000000" pitchFamily="2" charset="0"/>
              </a:rPr>
              <a:t>skills</a:t>
            </a:r>
            <a:r>
              <a:rPr lang="fr-BE" sz="1600" dirty="0">
                <a:solidFill>
                  <a:srgbClr val="1B50FF"/>
                </a:solidFill>
                <a:latin typeface="Chivo" panose="00000500000000000000" pitchFamily="2" charset="0"/>
              </a:rPr>
              <a:t>, une façon particulière de se comporter, penser ou ressentir) spécifiques qui déterminent notre manière même d’accomplir certaines choses sans effort, de manière innée et avec fluidité et qui, lorsque nous accomplissons les choses de la sorte, nous rend efficace, performant, voire même excellent. Le recours régulier à ces talents est pour la personne source de bien-être et d’énergie car, étant « le reflet du vrai moi », chacun les mobilise avec facilité et plaisir.</a:t>
            </a:r>
            <a:endParaRPr lang="fr-FR" sz="1600" dirty="0">
              <a:solidFill>
                <a:srgbClr val="1B50FF"/>
              </a:solidFill>
              <a:latin typeface="Chivo" panose="00000500000000000000" pitchFamily="2" charset="0"/>
            </a:endParaRPr>
          </a:p>
          <a:p>
            <a:pPr lvl="1"/>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46429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3" name="Rectangle 2"/>
          <p:cNvSpPr/>
          <p:nvPr/>
        </p:nvSpPr>
        <p:spPr>
          <a:xfrm>
            <a:off x="2046514" y="1236617"/>
            <a:ext cx="6825886" cy="5016758"/>
          </a:xfrm>
          <a:prstGeom prst="rect">
            <a:avLst/>
          </a:prstGeom>
        </p:spPr>
        <p:txBody>
          <a:bodyPr wrap="square">
            <a:spAutoFit/>
          </a:bodyPr>
          <a:lstStyle/>
          <a:p>
            <a:r>
              <a:rPr lang="fr-BE" sz="1600" b="1" dirty="0" smtClean="0">
                <a:solidFill>
                  <a:srgbClr val="1B50FF"/>
                </a:solidFill>
                <a:latin typeface="Chivo" panose="00000500000000000000" pitchFamily="2" charset="0"/>
              </a:rPr>
              <a:t>2.4</a:t>
            </a:r>
            <a:r>
              <a:rPr lang="fr-BE" sz="1600" b="1" dirty="0">
                <a:solidFill>
                  <a:srgbClr val="1B50FF"/>
                </a:solidFill>
                <a:latin typeface="Chivo" panose="00000500000000000000" pitchFamily="2" charset="0"/>
              </a:rPr>
              <a:t>. Reconnaissance et expression des talents innés</a:t>
            </a:r>
            <a:endParaRPr lang="fr-FR" sz="1600" b="1"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BE" sz="1600" dirty="0" smtClean="0">
                <a:solidFill>
                  <a:srgbClr val="1B50FF"/>
                </a:solidFill>
                <a:latin typeface="Chivo" panose="00000500000000000000" pitchFamily="2" charset="0"/>
              </a:rPr>
              <a:t>(suite)</a:t>
            </a:r>
            <a:endParaRPr lang="fr-BE"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La reconnaissance et l’expression des talents innés dans l’accompagnement invite </a:t>
            </a:r>
            <a:r>
              <a:rPr lang="fr-BE" sz="1600" dirty="0" smtClean="0">
                <a:solidFill>
                  <a:srgbClr val="1B50FF"/>
                </a:solidFill>
                <a:latin typeface="Chivo" panose="00000500000000000000" pitchFamily="2" charset="0"/>
              </a:rPr>
              <a:t>à :</a:t>
            </a:r>
            <a:endParaRPr lang="fr-BE" sz="1600" dirty="0">
              <a:solidFill>
                <a:srgbClr val="1B50FF"/>
              </a:solidFill>
              <a:latin typeface="Chivo" panose="00000500000000000000" pitchFamily="2" charset="0"/>
            </a:endParaRPr>
          </a:p>
          <a:p>
            <a:pPr marL="273050" indent="-273050"/>
            <a:endParaRPr lang="fr-BE" sz="1600" dirty="0" smtClean="0">
              <a:solidFill>
                <a:srgbClr val="1B50FF"/>
              </a:solidFill>
              <a:latin typeface="Chivo" panose="00000500000000000000" pitchFamily="2" charset="0"/>
            </a:endParaRPr>
          </a:p>
          <a:p>
            <a:pPr marL="285750" indent="-285750">
              <a:buFontTx/>
              <a:buChar char="−"/>
            </a:pPr>
            <a:r>
              <a:rPr lang="fr-BE" sz="1600" dirty="0" smtClean="0">
                <a:solidFill>
                  <a:srgbClr val="1B50FF"/>
                </a:solidFill>
                <a:latin typeface="Chivo" panose="00000500000000000000" pitchFamily="2" charset="0"/>
              </a:rPr>
              <a:t>admettre </a:t>
            </a:r>
            <a:r>
              <a:rPr lang="fr-BE" sz="1600" dirty="0">
                <a:solidFill>
                  <a:srgbClr val="1B50FF"/>
                </a:solidFill>
                <a:latin typeface="Chivo" panose="00000500000000000000" pitchFamily="2" charset="0"/>
              </a:rPr>
              <a:t>et percevoir leur existence tant </a:t>
            </a:r>
            <a:r>
              <a:rPr lang="fr-BE" sz="1600" dirty="0" smtClean="0">
                <a:solidFill>
                  <a:srgbClr val="1B50FF"/>
                </a:solidFill>
                <a:latin typeface="Chivo" panose="00000500000000000000" pitchFamily="2" charset="0"/>
              </a:rPr>
              <a:t>chez l’accompagnant </a:t>
            </a:r>
            <a:r>
              <a:rPr lang="fr-BE" sz="1600" dirty="0">
                <a:solidFill>
                  <a:srgbClr val="1B50FF"/>
                </a:solidFill>
                <a:latin typeface="Chivo" panose="00000500000000000000" pitchFamily="2" charset="0"/>
              </a:rPr>
              <a:t>que chez l’accompagné ;</a:t>
            </a:r>
          </a:p>
          <a:p>
            <a:pPr marL="285750" indent="-285750">
              <a:buFontTx/>
              <a:buChar char="−"/>
            </a:pPr>
            <a:endParaRPr lang="fr-BE" sz="1600" dirty="0" smtClean="0">
              <a:solidFill>
                <a:srgbClr val="1B50FF"/>
              </a:solidFill>
              <a:latin typeface="Chivo" panose="00000500000000000000" pitchFamily="2" charset="0"/>
            </a:endParaRPr>
          </a:p>
          <a:p>
            <a:pPr marL="285750" indent="-285750">
              <a:buFontTx/>
              <a:buChar char="−"/>
            </a:pPr>
            <a:r>
              <a:rPr lang="fr-BE" sz="1600" dirty="0" smtClean="0">
                <a:solidFill>
                  <a:srgbClr val="1B50FF"/>
                </a:solidFill>
                <a:latin typeface="Chivo" panose="00000500000000000000" pitchFamily="2" charset="0"/>
              </a:rPr>
              <a:t>les </a:t>
            </a:r>
            <a:r>
              <a:rPr lang="fr-BE" sz="1600" dirty="0">
                <a:solidFill>
                  <a:srgbClr val="1B50FF"/>
                </a:solidFill>
                <a:latin typeface="Chivo" panose="00000500000000000000" pitchFamily="2" charset="0"/>
              </a:rPr>
              <a:t>mobiliser dans la relation </a:t>
            </a:r>
            <a:r>
              <a:rPr lang="fr-BE" sz="1600" dirty="0" smtClean="0">
                <a:solidFill>
                  <a:srgbClr val="1B50FF"/>
                </a:solidFill>
                <a:latin typeface="Chivo" panose="00000500000000000000" pitchFamily="2" charset="0"/>
              </a:rPr>
              <a:t>d’accompagnement parce</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qu’ils </a:t>
            </a:r>
            <a:r>
              <a:rPr lang="fr-BE" sz="1600" dirty="0">
                <a:solidFill>
                  <a:srgbClr val="1B50FF"/>
                </a:solidFill>
                <a:latin typeface="Chivo" panose="00000500000000000000" pitchFamily="2" charset="0"/>
              </a:rPr>
              <a:t>permettent à chacun d’accéder à son </a:t>
            </a:r>
            <a:r>
              <a:rPr lang="fr-BE" sz="1600" dirty="0" smtClean="0">
                <a:solidFill>
                  <a:srgbClr val="1B50FF"/>
                </a:solidFill>
                <a:latin typeface="Chivo" panose="00000500000000000000" pitchFamily="2" charset="0"/>
              </a:rPr>
              <a:t>leadership intérieur </a:t>
            </a:r>
            <a:r>
              <a:rPr lang="fr-BE" sz="1600" dirty="0">
                <a:solidFill>
                  <a:srgbClr val="1B50FF"/>
                </a:solidFill>
                <a:latin typeface="Chivo" panose="00000500000000000000" pitchFamily="2" charset="0"/>
              </a:rPr>
              <a:t>;</a:t>
            </a:r>
          </a:p>
          <a:p>
            <a:pPr marL="285750" indent="-285750">
              <a:buFontTx/>
              <a:buChar char="−"/>
            </a:pPr>
            <a:endParaRPr lang="fr-BE" sz="1600" dirty="0" smtClean="0">
              <a:solidFill>
                <a:srgbClr val="1B50FF"/>
              </a:solidFill>
              <a:latin typeface="Chivo" panose="00000500000000000000" pitchFamily="2" charset="0"/>
            </a:endParaRPr>
          </a:p>
          <a:p>
            <a:pPr marL="285750" indent="-285750">
              <a:buFontTx/>
              <a:buChar char="−"/>
            </a:pPr>
            <a:r>
              <a:rPr lang="fr-BE" sz="1600" dirty="0">
                <a:solidFill>
                  <a:srgbClr val="1B50FF"/>
                </a:solidFill>
                <a:latin typeface="Chivo" panose="00000500000000000000" pitchFamily="2" charset="0"/>
              </a:rPr>
              <a:t>les distinguer des compétences qui, bien qu’efficaces, ne sont pas de la même façon source de bien-être et de développement de nos potentialités puisqu'elles dépendent d'un apport extérieur alors que </a:t>
            </a:r>
            <a:r>
              <a:rPr lang="fr-BE" sz="1600" b="1" dirty="0">
                <a:solidFill>
                  <a:srgbClr val="1B50FF"/>
                </a:solidFill>
                <a:latin typeface="Chivo" panose="00000500000000000000" pitchFamily="2" charset="0"/>
              </a:rPr>
              <a:t>les talents innés sont des savoirs-être intrinsèques. </a:t>
            </a:r>
            <a:endParaRPr lang="fr-FR" sz="1600" b="1"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90301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3" name="Rectangle 2"/>
          <p:cNvSpPr/>
          <p:nvPr/>
        </p:nvSpPr>
        <p:spPr>
          <a:xfrm>
            <a:off x="2011680" y="1152823"/>
            <a:ext cx="6860720" cy="3046988"/>
          </a:xfrm>
          <a:prstGeom prst="rect">
            <a:avLst/>
          </a:prstGeom>
        </p:spPr>
        <p:txBody>
          <a:bodyPr wrap="square">
            <a:spAutoFit/>
          </a:bodyPr>
          <a:lstStyle/>
          <a:p>
            <a:r>
              <a:rPr lang="fr-FR" b="1" dirty="0" smtClean="0">
                <a:solidFill>
                  <a:srgbClr val="4EFFB0"/>
                </a:solidFill>
                <a:latin typeface="Chivo" panose="00000500000000000000" pitchFamily="2" charset="0"/>
              </a:rPr>
              <a:t>Temps d’appropriation</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fr-BE" sz="1600" dirty="0" smtClean="0">
                <a:solidFill>
                  <a:srgbClr val="1B50FF"/>
                </a:solidFill>
                <a:latin typeface="Chivo"/>
                <a:cs typeface="Arial"/>
              </a:rPr>
              <a:t>À</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présent, place aux exercices d’appropriation </a:t>
            </a:r>
            <a:r>
              <a:rPr lang="fr-BE" sz="1600" dirty="0" smtClean="0">
                <a:solidFill>
                  <a:srgbClr val="1B50FF"/>
                </a:solidFill>
                <a:latin typeface="Chivo" panose="00000500000000000000" pitchFamily="2" charset="0"/>
              </a:rPr>
              <a:t>!</a:t>
            </a:r>
          </a:p>
          <a:p>
            <a:endParaRPr lang="fr-BE"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Chaque exercice contient une première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la consigne et l’énoncé, et </a:t>
            </a:r>
            <a:r>
              <a:rPr lang="fr-BE" sz="1600" dirty="0" smtClean="0">
                <a:solidFill>
                  <a:srgbClr val="1B50FF"/>
                </a:solidFill>
                <a:latin typeface="Chivo" panose="00000500000000000000" pitchFamily="2" charset="0"/>
              </a:rPr>
              <a:t>une </a:t>
            </a:r>
            <a:r>
              <a:rPr lang="fr-BE" sz="1600" dirty="0">
                <a:solidFill>
                  <a:srgbClr val="1B50FF"/>
                </a:solidFill>
                <a:latin typeface="Chivo" panose="00000500000000000000" pitchFamily="2" charset="0"/>
              </a:rPr>
              <a:t>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a:t>
            </a:r>
            <a:r>
              <a:rPr lang="fr-BE" sz="1600" dirty="0" smtClean="0">
                <a:solidFill>
                  <a:srgbClr val="1B50FF"/>
                </a:solidFill>
                <a:latin typeface="Chivo" panose="00000500000000000000" pitchFamily="2" charset="0"/>
              </a:rPr>
              <a:t>les réponses expliquées.</a:t>
            </a:r>
          </a:p>
          <a:p>
            <a:endParaRPr lang="fr-BE" sz="1600" dirty="0" smtClean="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Conseils : </a:t>
            </a:r>
            <a:r>
              <a:rPr lang="fr-BE" sz="1600" dirty="0" smtClean="0">
                <a:solidFill>
                  <a:srgbClr val="1B50FF"/>
                </a:solidFill>
                <a:latin typeface="Chivo" panose="00000500000000000000" pitchFamily="2" charset="0"/>
              </a:rPr>
              <a:t>Pour chaque exercice, avant </a:t>
            </a:r>
            <a:r>
              <a:rPr lang="fr-BE" sz="1600" dirty="0">
                <a:solidFill>
                  <a:srgbClr val="1B50FF"/>
                </a:solidFill>
                <a:latin typeface="Chivo" panose="00000500000000000000" pitchFamily="2" charset="0"/>
              </a:rPr>
              <a:t>de passer à la 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notez d’abord  votre réponse dans votre Carnet </a:t>
            </a:r>
            <a:r>
              <a:rPr lang="fr-BE" sz="1600" dirty="0" smtClean="0">
                <a:solidFill>
                  <a:srgbClr val="1B50FF"/>
                </a:solidFill>
                <a:latin typeface="Chivo" panose="00000500000000000000" pitchFamily="2" charset="0"/>
              </a:rPr>
              <a:t>CHANGE OF VIEW, pour éviter de voir les réponses trop tôt. Aussi, assurez-vous de visionner la présentation au mode « Diaporama ».</a:t>
            </a:r>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3" name="Rectangle 2"/>
          <p:cNvSpPr/>
          <p:nvPr/>
        </p:nvSpPr>
        <p:spPr>
          <a:xfrm>
            <a:off x="2011680" y="1152823"/>
            <a:ext cx="6860720" cy="3077766"/>
          </a:xfrm>
          <a:prstGeom prst="rect">
            <a:avLst/>
          </a:prstGeom>
        </p:spPr>
        <p:txBody>
          <a:bodyPr wrap="square">
            <a:spAutoFit/>
          </a:bodyPr>
          <a:lstStyle/>
          <a:p>
            <a:r>
              <a:rPr lang="fr-FR" b="1" dirty="0" smtClean="0">
                <a:solidFill>
                  <a:srgbClr val="4EFFB0"/>
                </a:solidFill>
                <a:latin typeface="Chivo" panose="00000500000000000000" pitchFamily="2" charset="0"/>
              </a:rPr>
              <a:t>Exercice n°1</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Associez chaque phrase au concept auquel elle se rattache.</a:t>
            </a:r>
          </a:p>
          <a:p>
            <a:r>
              <a:rPr lang="fr-FR" sz="1600" dirty="0">
                <a:solidFill>
                  <a:srgbClr val="1B50FF"/>
                </a:solidFill>
                <a:latin typeface="Chivo" panose="00000500000000000000" pitchFamily="2" charset="0"/>
              </a:rPr>
              <a:t> </a:t>
            </a:r>
          </a:p>
          <a:p>
            <a:r>
              <a:rPr lang="fr-FR" sz="1600" dirty="0" smtClean="0">
                <a:solidFill>
                  <a:srgbClr val="1B50FF"/>
                </a:solidFill>
                <a:latin typeface="Chivo" panose="00000500000000000000" pitchFamily="2" charset="0"/>
              </a:rPr>
              <a:t>A = Faire </a:t>
            </a:r>
            <a:r>
              <a:rPr lang="fr-FR" sz="1600" dirty="0">
                <a:solidFill>
                  <a:srgbClr val="1B50FF"/>
                </a:solidFill>
                <a:latin typeface="Chivo" panose="00000500000000000000" pitchFamily="2" charset="0"/>
              </a:rPr>
              <a:t>ses choix en tenant compte de l’autre et du contexte.</a:t>
            </a:r>
          </a:p>
          <a:p>
            <a:r>
              <a:rPr lang="fr-FR" sz="1600" dirty="0" smtClean="0">
                <a:solidFill>
                  <a:srgbClr val="1B50FF"/>
                </a:solidFill>
                <a:latin typeface="Chivo" panose="00000500000000000000" pitchFamily="2" charset="0"/>
              </a:rPr>
              <a:t>B = Il </a:t>
            </a:r>
            <a:r>
              <a:rPr lang="fr-FR" sz="1600" dirty="0">
                <a:solidFill>
                  <a:srgbClr val="1B50FF"/>
                </a:solidFill>
                <a:latin typeface="Chivo" panose="00000500000000000000" pitchFamily="2" charset="0"/>
              </a:rPr>
              <a:t>n’y a rien de définitif dans un parcours de vie.</a:t>
            </a:r>
          </a:p>
          <a:p>
            <a:r>
              <a:rPr lang="fr-FR" sz="1600" dirty="0" smtClean="0">
                <a:solidFill>
                  <a:srgbClr val="1B50FF"/>
                </a:solidFill>
                <a:latin typeface="Chivo" panose="00000500000000000000" pitchFamily="2" charset="0"/>
              </a:rPr>
              <a:t>C = L’expérience </a:t>
            </a:r>
            <a:r>
              <a:rPr lang="fr-FR" sz="1600" dirty="0">
                <a:solidFill>
                  <a:srgbClr val="1B50FF"/>
                </a:solidFill>
                <a:latin typeface="Chivo" panose="00000500000000000000" pitchFamily="2" charset="0"/>
              </a:rPr>
              <a:t>est source de savoir.</a:t>
            </a:r>
          </a:p>
          <a:p>
            <a:r>
              <a:rPr lang="fr-FR" sz="1600" dirty="0" smtClean="0">
                <a:solidFill>
                  <a:srgbClr val="1B50FF"/>
                </a:solidFill>
                <a:latin typeface="Chivo" panose="00000500000000000000" pitchFamily="2" charset="0"/>
              </a:rPr>
              <a:t>D = Autonomie </a:t>
            </a:r>
            <a:r>
              <a:rPr lang="fr-FR" sz="1600" dirty="0">
                <a:solidFill>
                  <a:srgbClr val="1B50FF"/>
                </a:solidFill>
                <a:latin typeface="Chivo" panose="00000500000000000000" pitchFamily="2" charset="0"/>
              </a:rPr>
              <a:t>et dépendance vont de pair.</a:t>
            </a:r>
          </a:p>
          <a:p>
            <a:r>
              <a:rPr lang="fr-FR" sz="1600" dirty="0" smtClean="0">
                <a:solidFill>
                  <a:srgbClr val="1B50FF"/>
                </a:solidFill>
                <a:latin typeface="Chivo" panose="00000500000000000000" pitchFamily="2" charset="0"/>
              </a:rPr>
              <a:t>E = Être </a:t>
            </a:r>
            <a:r>
              <a:rPr lang="fr-FR" sz="1600" dirty="0">
                <a:solidFill>
                  <a:srgbClr val="1B50FF"/>
                </a:solidFill>
                <a:latin typeface="Chivo" panose="00000500000000000000" pitchFamily="2" charset="0"/>
              </a:rPr>
              <a:t>soi-même en présence d’autrui contribue à diminuer le sentiment d’impuissance.</a:t>
            </a:r>
          </a:p>
          <a:p>
            <a:r>
              <a:rPr lang="fr-FR" sz="1600" dirty="0" smtClean="0">
                <a:solidFill>
                  <a:srgbClr val="1B50FF"/>
                </a:solidFill>
                <a:latin typeface="Chivo" panose="00000500000000000000" pitchFamily="2" charset="0"/>
              </a:rPr>
              <a:t>F = Le </a:t>
            </a:r>
            <a:r>
              <a:rPr lang="fr-FR" sz="1600" dirty="0">
                <a:solidFill>
                  <a:srgbClr val="1B50FF"/>
                </a:solidFill>
                <a:latin typeface="Chivo" panose="00000500000000000000" pitchFamily="2" charset="0"/>
              </a:rPr>
              <a:t>recours à ces capacités procure bien-être et énergie</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4" name="Rectangle 3"/>
          <p:cNvSpPr/>
          <p:nvPr/>
        </p:nvSpPr>
        <p:spPr>
          <a:xfrm>
            <a:off x="2208362" y="4659202"/>
            <a:ext cx="1552755" cy="764105"/>
          </a:xfrm>
          <a:prstGeom prst="rect">
            <a:avLst/>
          </a:prstGeom>
          <a:solidFill>
            <a:srgbClr val="4EFFB0"/>
          </a:solidFill>
          <a:ln w="19050">
            <a:solidFill>
              <a:srgbClr val="1B5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1B50FF"/>
                </a:solidFill>
                <a:latin typeface="Chivo" panose="00000500000000000000" pitchFamily="2" charset="0"/>
              </a:rPr>
              <a:t>Renoncement à </a:t>
            </a:r>
            <a:r>
              <a:rPr lang="fr-FR" sz="1400" dirty="0" smtClean="0">
                <a:solidFill>
                  <a:srgbClr val="1B50FF"/>
                </a:solidFill>
                <a:latin typeface="Chivo" panose="00000500000000000000" pitchFamily="2" charset="0"/>
              </a:rPr>
              <a:t>l’autosuffisance</a:t>
            </a:r>
          </a:p>
        </p:txBody>
      </p:sp>
      <p:sp>
        <p:nvSpPr>
          <p:cNvPr id="7" name="Rectangle 6"/>
          <p:cNvSpPr/>
          <p:nvPr/>
        </p:nvSpPr>
        <p:spPr>
          <a:xfrm>
            <a:off x="3965275" y="4659202"/>
            <a:ext cx="1469367" cy="764105"/>
          </a:xfrm>
          <a:prstGeom prst="rect">
            <a:avLst/>
          </a:prstGeom>
          <a:solidFill>
            <a:srgbClr val="4EFFB0"/>
          </a:solidFill>
          <a:ln w="19050">
            <a:solidFill>
              <a:srgbClr val="1B5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1B50FF"/>
                </a:solidFill>
                <a:latin typeface="Chivo" panose="00000500000000000000" pitchFamily="2" charset="0"/>
              </a:rPr>
              <a:t>Vulnérabilité</a:t>
            </a:r>
          </a:p>
        </p:txBody>
      </p:sp>
      <p:sp>
        <p:nvSpPr>
          <p:cNvPr id="8" name="Rectangle 7"/>
          <p:cNvSpPr/>
          <p:nvPr/>
        </p:nvSpPr>
        <p:spPr>
          <a:xfrm>
            <a:off x="5638800" y="4659201"/>
            <a:ext cx="1253705" cy="764105"/>
          </a:xfrm>
          <a:prstGeom prst="rect">
            <a:avLst/>
          </a:prstGeom>
          <a:solidFill>
            <a:srgbClr val="4EFFB0"/>
          </a:solidFill>
          <a:ln w="19050">
            <a:solidFill>
              <a:srgbClr val="1B5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1B50FF"/>
                </a:solidFill>
                <a:latin typeface="Chivo" panose="00000500000000000000" pitchFamily="2" charset="0"/>
              </a:rPr>
              <a:t>Capacités</a:t>
            </a:r>
          </a:p>
        </p:txBody>
      </p:sp>
      <p:sp>
        <p:nvSpPr>
          <p:cNvPr id="9" name="Rectangle 8"/>
          <p:cNvSpPr/>
          <p:nvPr/>
        </p:nvSpPr>
        <p:spPr>
          <a:xfrm>
            <a:off x="7096663" y="4659201"/>
            <a:ext cx="1224952" cy="764105"/>
          </a:xfrm>
          <a:prstGeom prst="rect">
            <a:avLst/>
          </a:prstGeom>
          <a:solidFill>
            <a:srgbClr val="4EFFB0"/>
          </a:solidFill>
          <a:ln w="19050">
            <a:solidFill>
              <a:srgbClr val="1B5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1B50FF"/>
                </a:solidFill>
                <a:latin typeface="Chivo" panose="00000500000000000000" pitchFamily="2" charset="0"/>
              </a:rPr>
              <a:t>Talents</a:t>
            </a:r>
          </a:p>
        </p:txBody>
      </p:sp>
    </p:spTree>
    <p:extLst>
      <p:ext uri="{BB962C8B-B14F-4D97-AF65-F5344CB8AC3E}">
        <p14:creationId xmlns:p14="http://schemas.microsoft.com/office/powerpoint/2010/main" val="370974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3" name="Rectangle 2"/>
          <p:cNvSpPr/>
          <p:nvPr/>
        </p:nvSpPr>
        <p:spPr>
          <a:xfrm>
            <a:off x="2011680" y="1152823"/>
            <a:ext cx="6860720" cy="5447645"/>
          </a:xfrm>
          <a:prstGeom prst="rect">
            <a:avLst/>
          </a:prstGeom>
        </p:spPr>
        <p:txBody>
          <a:bodyPr wrap="square">
            <a:spAutoFit/>
          </a:bodyPr>
          <a:lstStyle/>
          <a:p>
            <a:r>
              <a:rPr lang="fr-FR" sz="1600" dirty="0">
                <a:solidFill>
                  <a:srgbClr val="1B50FF"/>
                </a:solidFill>
                <a:latin typeface="Chivo" panose="00000500000000000000" pitchFamily="2" charset="0"/>
              </a:rPr>
              <a:t> </a:t>
            </a:r>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400" b="1" dirty="0" smtClean="0">
                <a:solidFill>
                  <a:srgbClr val="1B50FF"/>
                </a:solidFill>
                <a:latin typeface="Chivo" panose="00000500000000000000" pitchFamily="2" charset="0"/>
              </a:rPr>
              <a:t>Feedback </a:t>
            </a:r>
            <a:r>
              <a:rPr lang="fr-FR" sz="1400" b="1" dirty="0">
                <a:solidFill>
                  <a:srgbClr val="1B50FF"/>
                </a:solidFill>
                <a:latin typeface="Chivo" panose="00000500000000000000" pitchFamily="2" charset="0"/>
              </a:rPr>
              <a:t>: </a:t>
            </a:r>
            <a:r>
              <a:rPr lang="fr-FR" sz="1400" dirty="0">
                <a:solidFill>
                  <a:srgbClr val="1B50FF"/>
                </a:solidFill>
                <a:latin typeface="Chivo" panose="00000500000000000000" pitchFamily="2" charset="0"/>
              </a:rPr>
              <a:t>Les capacités procurant plaisir et bien-être sont les talents innés. </a:t>
            </a:r>
          </a:p>
          <a:p>
            <a:r>
              <a:rPr lang="fr-FR" sz="1400" dirty="0">
                <a:solidFill>
                  <a:srgbClr val="1B50FF"/>
                </a:solidFill>
                <a:latin typeface="Chivo" panose="00000500000000000000" pitchFamily="2" charset="0"/>
              </a:rPr>
              <a:t>La théorie des capacités nous invite à penser ensemble autonomie et dépendance et regarder la personne en fonction de ce qu’elle peut faire, ce qu’elle est capable de faire, peu importe la manière dont elle a appris.</a:t>
            </a:r>
          </a:p>
          <a:p>
            <a:r>
              <a:rPr lang="fr-FR" sz="1400" dirty="0">
                <a:solidFill>
                  <a:srgbClr val="1B50FF"/>
                </a:solidFill>
                <a:latin typeface="Chivo" panose="00000500000000000000" pitchFamily="2" charset="0"/>
              </a:rPr>
              <a:t>Dans un accompagnement qui affirme la réversibilité des parcours chacun peut accepter de montrer sa vulnérabilité et en étant soi-même en présence de l’autre, chacun contribuer à diminuer le sentiment de vulnérabilité, d’impuissance et de solitude. </a:t>
            </a:r>
          </a:p>
          <a:p>
            <a:r>
              <a:rPr lang="fr-FR" sz="1400" dirty="0">
                <a:solidFill>
                  <a:srgbClr val="1B50FF"/>
                </a:solidFill>
                <a:latin typeface="Chivo" panose="00000500000000000000" pitchFamily="2" charset="0"/>
              </a:rPr>
              <a:t>L’autonomie se distingue de l’autosuffisance en ce qu’elle prend en compte l’autre et le contexte dans la détermination de ses choix.</a:t>
            </a:r>
          </a:p>
          <a:p>
            <a:r>
              <a:rPr lang="fr-FR" sz="1600" dirty="0">
                <a:solidFill>
                  <a:srgbClr val="1B50FF"/>
                </a:solidFill>
                <a:latin typeface="Chivo" panose="00000500000000000000" pitchFamily="2" charset="0"/>
              </a:rPr>
              <a:t>  </a:t>
            </a: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graphicFrame>
        <p:nvGraphicFramePr>
          <p:cNvPr id="5" name="Tableau 4"/>
          <p:cNvGraphicFramePr>
            <a:graphicFrameLocks noGrp="1" noChangeAspect="1"/>
          </p:cNvGraphicFramePr>
          <p:nvPr>
            <p:extLst>
              <p:ext uri="{D42A27DB-BD31-4B8C-83A1-F6EECF244321}">
                <p14:modId xmlns:p14="http://schemas.microsoft.com/office/powerpoint/2010/main" val="1058895852"/>
              </p:ext>
            </p:extLst>
          </p:nvPr>
        </p:nvGraphicFramePr>
        <p:xfrm>
          <a:off x="2096220" y="1521461"/>
          <a:ext cx="6776180" cy="2482550"/>
        </p:xfrm>
        <a:graphic>
          <a:graphicData uri="http://schemas.openxmlformats.org/drawingml/2006/table">
            <a:tbl>
              <a:tblPr firstRow="1" bandRow="1">
                <a:tableStyleId>{5C22544A-7EE6-4342-B048-85BDC9FD1C3A}</a:tableStyleId>
              </a:tblPr>
              <a:tblGrid>
                <a:gridCol w="1572472">
                  <a:extLst>
                    <a:ext uri="{9D8B030D-6E8A-4147-A177-3AD203B41FA5}">
                      <a16:colId xmlns:a16="http://schemas.microsoft.com/office/drawing/2014/main" val="2825239583"/>
                    </a:ext>
                  </a:extLst>
                </a:gridCol>
                <a:gridCol w="1815618">
                  <a:extLst>
                    <a:ext uri="{9D8B030D-6E8A-4147-A177-3AD203B41FA5}">
                      <a16:colId xmlns:a16="http://schemas.microsoft.com/office/drawing/2014/main" val="1530653351"/>
                    </a:ext>
                  </a:extLst>
                </a:gridCol>
                <a:gridCol w="1694045">
                  <a:extLst>
                    <a:ext uri="{9D8B030D-6E8A-4147-A177-3AD203B41FA5}">
                      <a16:colId xmlns:a16="http://schemas.microsoft.com/office/drawing/2014/main" val="3844554842"/>
                    </a:ext>
                  </a:extLst>
                </a:gridCol>
                <a:gridCol w="1694045">
                  <a:extLst>
                    <a:ext uri="{9D8B030D-6E8A-4147-A177-3AD203B41FA5}">
                      <a16:colId xmlns:a16="http://schemas.microsoft.com/office/drawing/2014/main" val="3167193989"/>
                    </a:ext>
                  </a:extLst>
                </a:gridCol>
              </a:tblGrid>
              <a:tr h="457572">
                <a:tc>
                  <a:txBody>
                    <a:bodyPr/>
                    <a:lstStyle/>
                    <a:p>
                      <a:pPr algn="ctr"/>
                      <a:r>
                        <a:rPr lang="fr-FR" sz="1200" b="0" dirty="0" smtClean="0">
                          <a:solidFill>
                            <a:srgbClr val="1B50FF"/>
                          </a:solidFill>
                          <a:latin typeface="Chivo" panose="00000500000000000000" pitchFamily="2" charset="0"/>
                        </a:rPr>
                        <a:t>Renoncement</a:t>
                      </a:r>
                      <a:r>
                        <a:rPr lang="fr-FR" sz="1200" b="0" baseline="0" dirty="0" smtClean="0">
                          <a:solidFill>
                            <a:srgbClr val="1B50FF"/>
                          </a:solidFill>
                          <a:latin typeface="Chivo" panose="00000500000000000000" pitchFamily="2" charset="0"/>
                        </a:rPr>
                        <a:t> à l’autosuffisance</a:t>
                      </a:r>
                      <a:endParaRPr lang="fr-FR" sz="12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tc>
                  <a:txBody>
                    <a:bodyPr/>
                    <a:lstStyle/>
                    <a:p>
                      <a:pPr algn="ctr"/>
                      <a:r>
                        <a:rPr lang="fr-FR" sz="1200" b="0" kern="1200" dirty="0" smtClean="0">
                          <a:solidFill>
                            <a:srgbClr val="1B50FF"/>
                          </a:solidFill>
                          <a:effectLst/>
                          <a:latin typeface="Chivo" panose="00000500000000000000" pitchFamily="2" charset="0"/>
                          <a:ea typeface="+mn-ea"/>
                          <a:cs typeface="+mn-cs"/>
                        </a:rPr>
                        <a:t>Vulnérabilité</a:t>
                      </a:r>
                      <a:endParaRPr lang="fr-FR" sz="12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tc>
                  <a:txBody>
                    <a:bodyPr/>
                    <a:lstStyle/>
                    <a:p>
                      <a:pPr algn="ctr"/>
                      <a:r>
                        <a:rPr lang="fr-FR" sz="1200" b="0" kern="1200" dirty="0" smtClean="0">
                          <a:solidFill>
                            <a:srgbClr val="1B50FF"/>
                          </a:solidFill>
                          <a:effectLst/>
                          <a:latin typeface="Chivo" panose="00000500000000000000" pitchFamily="2" charset="0"/>
                          <a:ea typeface="+mn-ea"/>
                          <a:cs typeface="+mn-cs"/>
                        </a:rPr>
                        <a:t>Capacités</a:t>
                      </a:r>
                      <a:endParaRPr lang="fr-FR" sz="12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tc>
                  <a:txBody>
                    <a:bodyPr/>
                    <a:lstStyle/>
                    <a:p>
                      <a:pPr algn="ctr"/>
                      <a:r>
                        <a:rPr lang="fr-FR" sz="1200" b="0" kern="1200" dirty="0" smtClean="0">
                          <a:solidFill>
                            <a:srgbClr val="1B50FF"/>
                          </a:solidFill>
                          <a:effectLst/>
                          <a:latin typeface="Chivo" panose="00000500000000000000" pitchFamily="2" charset="0"/>
                          <a:ea typeface="+mn-ea"/>
                          <a:cs typeface="+mn-cs"/>
                        </a:rPr>
                        <a:t>Talent</a:t>
                      </a:r>
                      <a:endParaRPr lang="fr-FR" sz="12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extLst>
                  <a:ext uri="{0D108BD9-81ED-4DB2-BD59-A6C34878D82A}">
                    <a16:rowId xmlns:a16="http://schemas.microsoft.com/office/drawing/2014/main" val="827403719"/>
                  </a:ext>
                </a:extLst>
              </a:tr>
              <a:tr h="1842470">
                <a:tc>
                  <a:txBody>
                    <a:bodyPr/>
                    <a:lstStyle/>
                    <a:p>
                      <a:endParaRPr lang="fr-FR" sz="1200" dirty="0" smtClean="0">
                        <a:latin typeface="Chivo" panose="00000500000000000000" pitchFamily="2" charset="0"/>
                      </a:endParaRPr>
                    </a:p>
                    <a:p>
                      <a:endParaRPr lang="fr-FR" sz="1200" dirty="0">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200" dirty="0" smtClean="0">
                        <a:latin typeface="Chivo" panose="000005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p>
                      <a:endParaRPr lang="fr-FR" sz="1200" dirty="0">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200" dirty="0">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310767"/>
                  </a:ext>
                </a:extLst>
              </a:tr>
            </a:tbl>
          </a:graphicData>
        </a:graphic>
      </p:graphicFrame>
      <p:sp>
        <p:nvSpPr>
          <p:cNvPr id="4" name="Rectangle 3"/>
          <p:cNvSpPr/>
          <p:nvPr/>
        </p:nvSpPr>
        <p:spPr>
          <a:xfrm>
            <a:off x="3672928" y="1971010"/>
            <a:ext cx="1811382" cy="185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1200" dirty="0">
                <a:solidFill>
                  <a:srgbClr val="1B50FF"/>
                </a:solidFill>
                <a:latin typeface="Chivo" panose="00000500000000000000" pitchFamily="2" charset="0"/>
              </a:rPr>
              <a:t>Il n’y a rien de définitif dans un parcours de vie. (B</a:t>
            </a:r>
            <a:r>
              <a:rPr lang="fr-FR" sz="1200" dirty="0" smtClean="0">
                <a:solidFill>
                  <a:srgbClr val="1B50FF"/>
                </a:solidFill>
                <a:latin typeface="Chivo" panose="00000500000000000000" pitchFamily="2" charset="0"/>
              </a:rPr>
              <a:t>)</a:t>
            </a:r>
          </a:p>
          <a:p>
            <a:pPr>
              <a:defRPr/>
            </a:pPr>
            <a:endParaRPr lang="fr-FR" sz="1200" dirty="0">
              <a:solidFill>
                <a:srgbClr val="1B50FF"/>
              </a:solidFill>
              <a:latin typeface="Chivo" panose="00000500000000000000" pitchFamily="2" charset="0"/>
            </a:endParaRPr>
          </a:p>
          <a:p>
            <a:pPr>
              <a:defRPr/>
            </a:pPr>
            <a:r>
              <a:rPr lang="fr-FR" sz="1200" dirty="0">
                <a:solidFill>
                  <a:srgbClr val="1B50FF"/>
                </a:solidFill>
                <a:latin typeface="Chivo" panose="00000500000000000000" pitchFamily="2" charset="0"/>
              </a:rPr>
              <a:t>Être soi-même en présence d’autrui contribue à diminuer le sentiment d’impuissance. (E)</a:t>
            </a:r>
            <a:endParaRPr lang="fr-FR" sz="1200" dirty="0">
              <a:latin typeface="Chivo" panose="00000500000000000000" pitchFamily="2" charset="0"/>
            </a:endParaRPr>
          </a:p>
          <a:p>
            <a:pPr>
              <a:defRPr/>
            </a:pPr>
            <a:endParaRPr lang="fr-FR" sz="1200" dirty="0">
              <a:solidFill>
                <a:srgbClr val="1B50FF"/>
              </a:solidFill>
              <a:latin typeface="Chivo" panose="00000500000000000000" pitchFamily="2" charset="0"/>
            </a:endParaRPr>
          </a:p>
          <a:p>
            <a:pPr algn="ctr"/>
            <a:endParaRPr lang="fr-FR" dirty="0"/>
          </a:p>
        </p:txBody>
      </p:sp>
      <p:sp>
        <p:nvSpPr>
          <p:cNvPr id="7" name="Rectangle 6"/>
          <p:cNvSpPr/>
          <p:nvPr/>
        </p:nvSpPr>
        <p:spPr>
          <a:xfrm>
            <a:off x="2096220" y="1971010"/>
            <a:ext cx="1576708" cy="117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200" dirty="0" smtClean="0">
                <a:solidFill>
                  <a:srgbClr val="1B50FF"/>
                </a:solidFill>
                <a:latin typeface="Chivo" panose="00000500000000000000" pitchFamily="2" charset="0"/>
              </a:rPr>
              <a:t>Faire ses choix en tenant compte de l’autre et du contexte. (A)</a:t>
            </a:r>
          </a:p>
          <a:p>
            <a:pPr algn="ctr"/>
            <a:endParaRPr lang="fr-FR" dirty="0"/>
          </a:p>
        </p:txBody>
      </p:sp>
      <p:sp>
        <p:nvSpPr>
          <p:cNvPr id="8" name="Rectangle 7"/>
          <p:cNvSpPr/>
          <p:nvPr/>
        </p:nvSpPr>
        <p:spPr>
          <a:xfrm>
            <a:off x="5484310" y="1971010"/>
            <a:ext cx="1691553" cy="1312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1200" dirty="0">
                <a:solidFill>
                  <a:srgbClr val="1B50FF"/>
                </a:solidFill>
                <a:latin typeface="Chivo" panose="00000500000000000000" pitchFamily="2" charset="0"/>
              </a:rPr>
              <a:t>L’expérience est source de savoir. (C</a:t>
            </a:r>
            <a:r>
              <a:rPr lang="fr-FR" sz="1200" dirty="0" smtClean="0">
                <a:solidFill>
                  <a:srgbClr val="1B50FF"/>
                </a:solidFill>
                <a:latin typeface="Chivo" panose="00000500000000000000" pitchFamily="2" charset="0"/>
              </a:rPr>
              <a:t>)</a:t>
            </a:r>
          </a:p>
          <a:p>
            <a:pPr>
              <a:defRPr/>
            </a:pPr>
            <a:endParaRPr lang="fr-FR" sz="1200" dirty="0">
              <a:solidFill>
                <a:srgbClr val="1B50FF"/>
              </a:solidFill>
              <a:latin typeface="Chivo" panose="00000500000000000000" pitchFamily="2" charset="0"/>
            </a:endParaRPr>
          </a:p>
          <a:p>
            <a:pPr>
              <a:defRPr/>
            </a:pPr>
            <a:r>
              <a:rPr lang="fr-FR" sz="1200" dirty="0">
                <a:solidFill>
                  <a:srgbClr val="1B50FF"/>
                </a:solidFill>
                <a:latin typeface="Chivo" panose="00000500000000000000" pitchFamily="2" charset="0"/>
              </a:rPr>
              <a:t>Autonomie et dépendance vont de pair. (D)</a:t>
            </a:r>
          </a:p>
          <a:p>
            <a:pPr>
              <a:defRPr/>
            </a:pPr>
            <a:endParaRPr lang="fr-FR" sz="1200" dirty="0">
              <a:solidFill>
                <a:srgbClr val="1B50FF"/>
              </a:solidFill>
              <a:latin typeface="Chivo" panose="00000500000000000000" pitchFamily="2" charset="0"/>
            </a:endParaRPr>
          </a:p>
          <a:p>
            <a:pPr algn="ctr"/>
            <a:endParaRPr lang="fr-FR" dirty="0"/>
          </a:p>
        </p:txBody>
      </p:sp>
      <p:sp>
        <p:nvSpPr>
          <p:cNvPr id="9" name="Rectangle 8"/>
          <p:cNvSpPr/>
          <p:nvPr/>
        </p:nvSpPr>
        <p:spPr>
          <a:xfrm>
            <a:off x="7175862" y="1971010"/>
            <a:ext cx="1781077" cy="117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1200" dirty="0">
                <a:solidFill>
                  <a:srgbClr val="1B50FF"/>
                </a:solidFill>
                <a:latin typeface="Chivo" panose="00000500000000000000" pitchFamily="2" charset="0"/>
              </a:rPr>
              <a:t>Le recours à ces capacités procure bien-être et énergie. (F)</a:t>
            </a:r>
          </a:p>
          <a:p>
            <a:pPr algn="ctr"/>
            <a:endParaRPr lang="fr-FR" dirty="0"/>
          </a:p>
        </p:txBody>
      </p:sp>
    </p:spTree>
    <p:extLst>
      <p:ext uri="{BB962C8B-B14F-4D97-AF65-F5344CB8AC3E}">
        <p14:creationId xmlns:p14="http://schemas.microsoft.com/office/powerpoint/2010/main" val="34957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500"/>
                                        <p:tgtEl>
                                          <p:spTgt spid="3">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fade">
                                      <p:cBhvr>
                                        <p:cTn id="43" dur="500"/>
                                        <p:tgtEl>
                                          <p:spTgt spid="3">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5" end="15"/>
                                            </p:txEl>
                                          </p:spTgt>
                                        </p:tgtEl>
                                        <p:attrNameLst>
                                          <p:attrName>style.visibility</p:attrName>
                                        </p:attrNameLst>
                                      </p:cBhvr>
                                      <p:to>
                                        <p:strVal val="visible"/>
                                      </p:to>
                                    </p:set>
                                    <p:animEffect transition="in" filter="fade">
                                      <p:cBhvr>
                                        <p:cTn id="46"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3" name="Rectangle 2"/>
          <p:cNvSpPr/>
          <p:nvPr/>
        </p:nvSpPr>
        <p:spPr>
          <a:xfrm>
            <a:off x="1994263" y="1133356"/>
            <a:ext cx="6958148" cy="4585871"/>
          </a:xfrm>
          <a:prstGeom prst="rect">
            <a:avLst/>
          </a:prstGeom>
        </p:spPr>
        <p:txBody>
          <a:bodyPr wrap="square">
            <a:spAutoFit/>
          </a:bodyPr>
          <a:lstStyle/>
          <a:p>
            <a:r>
              <a:rPr lang="fr-FR" b="1" dirty="0" smtClean="0">
                <a:solidFill>
                  <a:srgbClr val="4EFFB0"/>
                </a:solidFill>
                <a:latin typeface="Chivo" panose="00000500000000000000" pitchFamily="2" charset="0"/>
              </a:rPr>
              <a:t>Exercice n°2 :</a:t>
            </a:r>
          </a:p>
          <a:p>
            <a:r>
              <a:rPr lang="fr-FR" sz="1600" dirty="0">
                <a:solidFill>
                  <a:srgbClr val="1B50FF"/>
                </a:solidFill>
                <a:latin typeface="Chivo" panose="00000500000000000000" pitchFamily="2" charset="0"/>
              </a:rPr>
              <a:t> </a:t>
            </a:r>
            <a:endParaRPr lang="fr-FR" sz="1600" dirty="0" smtClean="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a:t>
            </a:r>
            <a:r>
              <a:rPr lang="fr-FR" sz="1600" dirty="0" smtClean="0">
                <a:solidFill>
                  <a:srgbClr val="1B50FF"/>
                </a:solidFill>
                <a:latin typeface="Chivo" panose="00000500000000000000" pitchFamily="2" charset="0"/>
              </a:rPr>
              <a:t>Placez </a:t>
            </a:r>
            <a:r>
              <a:rPr lang="fr-FR" sz="1600" dirty="0">
                <a:solidFill>
                  <a:srgbClr val="1B50FF"/>
                </a:solidFill>
                <a:latin typeface="Chivo" panose="00000500000000000000" pitchFamily="2" charset="0"/>
              </a:rPr>
              <a:t>chacune de ces phrases dans la colonne appropriée.</a:t>
            </a:r>
          </a:p>
          <a:p>
            <a:endParaRPr lang="fr-FR" sz="8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A = L’accompagnant </a:t>
            </a:r>
            <a:r>
              <a:rPr lang="fr-FR" sz="1200" dirty="0">
                <a:solidFill>
                  <a:srgbClr val="1B50FF"/>
                </a:solidFill>
                <a:latin typeface="Chivo" panose="00000500000000000000" pitchFamily="2" charset="0"/>
              </a:rPr>
              <a:t>trouve des </a:t>
            </a:r>
            <a:r>
              <a:rPr lang="fr-FR" sz="1200" dirty="0" smtClean="0">
                <a:solidFill>
                  <a:srgbClr val="1B50FF"/>
                </a:solidFill>
                <a:latin typeface="Chivo" panose="00000500000000000000" pitchFamily="2" charset="0"/>
              </a:rPr>
              <a:t>solutions.</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B = Accompagnant </a:t>
            </a:r>
            <a:r>
              <a:rPr lang="fr-FR" sz="1200" dirty="0">
                <a:solidFill>
                  <a:srgbClr val="1B50FF"/>
                </a:solidFill>
                <a:latin typeface="Chivo" panose="00000500000000000000" pitchFamily="2" charset="0"/>
              </a:rPr>
              <a:t>et accompagné cherchent ensemble des moyens pour réaliser ce que l’accompagné pourrait </a:t>
            </a:r>
            <a:r>
              <a:rPr lang="fr-FR" sz="1200" dirty="0" smtClean="0">
                <a:solidFill>
                  <a:srgbClr val="1B50FF"/>
                </a:solidFill>
                <a:latin typeface="Chivo" panose="00000500000000000000" pitchFamily="2" charset="0"/>
              </a:rPr>
              <a:t>faire.</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C = Je </a:t>
            </a:r>
            <a:r>
              <a:rPr lang="fr-FR" sz="1200" dirty="0">
                <a:solidFill>
                  <a:srgbClr val="1B50FF"/>
                </a:solidFill>
                <a:latin typeface="Chivo" panose="00000500000000000000" pitchFamily="2" charset="0"/>
              </a:rPr>
              <a:t>tiens à mon </a:t>
            </a:r>
            <a:r>
              <a:rPr lang="fr-FR" sz="1200" dirty="0" smtClean="0">
                <a:solidFill>
                  <a:srgbClr val="1B50FF"/>
                </a:solidFill>
                <a:latin typeface="Chivo" panose="00000500000000000000" pitchFamily="2" charset="0"/>
              </a:rPr>
              <a:t>indépendance.</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D = Je </a:t>
            </a:r>
            <a:r>
              <a:rPr lang="fr-FR" sz="1200" dirty="0">
                <a:solidFill>
                  <a:srgbClr val="1B50FF"/>
                </a:solidFill>
                <a:latin typeface="Chivo" panose="00000500000000000000" pitchFamily="2" charset="0"/>
              </a:rPr>
              <a:t>ne suis pas indépendant mais ça ne m’empêche pas d’être </a:t>
            </a:r>
            <a:r>
              <a:rPr lang="fr-FR" sz="1200" dirty="0" smtClean="0">
                <a:solidFill>
                  <a:srgbClr val="1B50FF"/>
                </a:solidFill>
                <a:latin typeface="Chivo" panose="00000500000000000000" pitchFamily="2" charset="0"/>
              </a:rPr>
              <a:t>autonome.</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E = Il </a:t>
            </a:r>
            <a:r>
              <a:rPr lang="fr-FR" sz="1200" dirty="0">
                <a:solidFill>
                  <a:srgbClr val="1B50FF"/>
                </a:solidFill>
                <a:latin typeface="Chivo" panose="00000500000000000000" pitchFamily="2" charset="0"/>
              </a:rPr>
              <a:t>est indispensable de s’appuyer sur les compétences pour sortir d’une </a:t>
            </a:r>
            <a:r>
              <a:rPr lang="fr-FR" sz="1200" dirty="0" smtClean="0">
                <a:solidFill>
                  <a:srgbClr val="1B50FF"/>
                </a:solidFill>
                <a:latin typeface="Chivo" panose="00000500000000000000" pitchFamily="2" charset="0"/>
              </a:rPr>
              <a:t>situation.</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F = Le </a:t>
            </a:r>
            <a:r>
              <a:rPr lang="fr-FR" sz="1200" dirty="0">
                <a:solidFill>
                  <a:srgbClr val="1B50FF"/>
                </a:solidFill>
                <a:latin typeface="Chivo" panose="00000500000000000000" pitchFamily="2" charset="0"/>
              </a:rPr>
              <a:t>potentiel de développement sera plus grand en s’appuyant sur les </a:t>
            </a:r>
            <a:r>
              <a:rPr lang="fr-FR" sz="1200" dirty="0" smtClean="0">
                <a:solidFill>
                  <a:srgbClr val="1B50FF"/>
                </a:solidFill>
                <a:latin typeface="Chivo" panose="00000500000000000000" pitchFamily="2" charset="0"/>
              </a:rPr>
              <a:t>talents.</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G = Le </a:t>
            </a:r>
            <a:r>
              <a:rPr lang="fr-FR" sz="1200" dirty="0">
                <a:solidFill>
                  <a:srgbClr val="1B50FF"/>
                </a:solidFill>
                <a:latin typeface="Chivo" panose="00000500000000000000" pitchFamily="2" charset="0"/>
              </a:rPr>
              <a:t>savoir s’acquiert à </a:t>
            </a:r>
            <a:r>
              <a:rPr lang="fr-FR" sz="1200" dirty="0" smtClean="0">
                <a:solidFill>
                  <a:srgbClr val="1B50FF"/>
                </a:solidFill>
                <a:latin typeface="Chivo" panose="00000500000000000000" pitchFamily="2" charset="0"/>
              </a:rPr>
              <a:t>l’école. </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H = Le </a:t>
            </a:r>
            <a:r>
              <a:rPr lang="fr-FR" sz="1200" dirty="0">
                <a:solidFill>
                  <a:srgbClr val="1B50FF"/>
                </a:solidFill>
                <a:latin typeface="Chivo" panose="00000500000000000000" pitchFamily="2" charset="0"/>
              </a:rPr>
              <a:t>savoir s’acquiert tout au long des expériences de la </a:t>
            </a:r>
            <a:r>
              <a:rPr lang="fr-FR" sz="1200" dirty="0" smtClean="0">
                <a:solidFill>
                  <a:srgbClr val="1B50FF"/>
                </a:solidFill>
                <a:latin typeface="Chivo" panose="00000500000000000000" pitchFamily="2" charset="0"/>
              </a:rPr>
              <a:t>vie.</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I = Cette </a:t>
            </a:r>
            <a:r>
              <a:rPr lang="fr-FR" sz="1200" dirty="0">
                <a:solidFill>
                  <a:srgbClr val="1B50FF"/>
                </a:solidFill>
                <a:latin typeface="Chivo" panose="00000500000000000000" pitchFamily="2" charset="0"/>
              </a:rPr>
              <a:t>personne ne maitrise pas la langue </a:t>
            </a:r>
            <a:r>
              <a:rPr lang="fr-FR" sz="1200" dirty="0" smtClean="0">
                <a:solidFill>
                  <a:srgbClr val="1B50FF"/>
                </a:solidFill>
                <a:latin typeface="Chivo" panose="00000500000000000000" pitchFamily="2" charset="0"/>
              </a:rPr>
              <a:t>française.</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J = Cette </a:t>
            </a:r>
            <a:r>
              <a:rPr lang="fr-FR" sz="1200" dirty="0">
                <a:solidFill>
                  <a:srgbClr val="1B50FF"/>
                </a:solidFill>
                <a:latin typeface="Chivo" panose="00000500000000000000" pitchFamily="2" charset="0"/>
              </a:rPr>
              <a:t>personne parvient à se faire comprendre en </a:t>
            </a:r>
            <a:r>
              <a:rPr lang="fr-FR" sz="1200" dirty="0" smtClean="0">
                <a:solidFill>
                  <a:srgbClr val="1B50FF"/>
                </a:solidFill>
                <a:latin typeface="Chivo" panose="00000500000000000000" pitchFamily="2" charset="0"/>
              </a:rPr>
              <a:t>français.</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K = La </a:t>
            </a:r>
            <a:r>
              <a:rPr lang="fr-FR" sz="1200" dirty="0">
                <a:solidFill>
                  <a:srgbClr val="1B50FF"/>
                </a:solidFill>
                <a:latin typeface="Chivo" panose="00000500000000000000" pitchFamily="2" charset="0"/>
              </a:rPr>
              <a:t>vulnérabilité est une force, un potentiel.</a:t>
            </a:r>
          </a:p>
          <a:p>
            <a:r>
              <a:rPr lang="fr-FR" sz="1200" dirty="0" smtClean="0">
                <a:solidFill>
                  <a:srgbClr val="1B50FF"/>
                </a:solidFill>
                <a:latin typeface="Chivo" panose="00000500000000000000" pitchFamily="2" charset="0"/>
              </a:rPr>
              <a:t>L = La </a:t>
            </a:r>
            <a:r>
              <a:rPr lang="fr-FR" sz="1200" dirty="0">
                <a:solidFill>
                  <a:srgbClr val="1B50FF"/>
                </a:solidFill>
                <a:latin typeface="Chivo" panose="00000500000000000000" pitchFamily="2" charset="0"/>
              </a:rPr>
              <a:t>vulnérabilité est une faiblesse.</a:t>
            </a:r>
          </a:p>
          <a:p>
            <a:r>
              <a:rPr lang="fr-FR" sz="1200" dirty="0" smtClean="0">
                <a:solidFill>
                  <a:srgbClr val="1B50FF"/>
                </a:solidFill>
                <a:latin typeface="Chivo" panose="00000500000000000000" pitchFamily="2" charset="0"/>
              </a:rPr>
              <a:t>M = C’est </a:t>
            </a:r>
            <a:r>
              <a:rPr lang="fr-FR" sz="1200" dirty="0">
                <a:solidFill>
                  <a:srgbClr val="1B50FF"/>
                </a:solidFill>
                <a:latin typeface="Chivo" panose="00000500000000000000" pitchFamily="2" charset="0"/>
              </a:rPr>
              <a:t>une personne.</a:t>
            </a:r>
          </a:p>
          <a:p>
            <a:r>
              <a:rPr lang="fr-FR" sz="1200" dirty="0" smtClean="0">
                <a:solidFill>
                  <a:srgbClr val="1B50FF"/>
                </a:solidFill>
                <a:latin typeface="Chivo" panose="00000500000000000000" pitchFamily="2" charset="0"/>
              </a:rPr>
              <a:t>N = Les </a:t>
            </a:r>
            <a:r>
              <a:rPr lang="fr-FR" sz="1200" dirty="0">
                <a:solidFill>
                  <a:srgbClr val="1B50FF"/>
                </a:solidFill>
                <a:latin typeface="Chivo" panose="00000500000000000000" pitchFamily="2" charset="0"/>
              </a:rPr>
              <a:t>situations de vulnérabilité résultent principalement des inégalités.</a:t>
            </a:r>
          </a:p>
          <a:p>
            <a:r>
              <a:rPr lang="fr-FR" sz="1200" dirty="0" smtClean="0">
                <a:solidFill>
                  <a:srgbClr val="1B50FF"/>
                </a:solidFill>
                <a:latin typeface="Chivo" panose="00000500000000000000" pitchFamily="2" charset="0"/>
              </a:rPr>
              <a:t>O = C’est </a:t>
            </a:r>
            <a:r>
              <a:rPr lang="fr-FR" sz="1200" dirty="0">
                <a:solidFill>
                  <a:srgbClr val="1B50FF"/>
                </a:solidFill>
                <a:latin typeface="Chivo" panose="00000500000000000000" pitchFamily="2" charset="0"/>
              </a:rPr>
              <a:t>un sans-papier. </a:t>
            </a:r>
          </a:p>
          <a:p>
            <a:r>
              <a:rPr lang="fr-FR" sz="1200" dirty="0" smtClean="0">
                <a:solidFill>
                  <a:srgbClr val="1B50FF"/>
                </a:solidFill>
                <a:latin typeface="Chivo" panose="00000500000000000000" pitchFamily="2" charset="0"/>
              </a:rPr>
              <a:t>P = Les </a:t>
            </a:r>
            <a:r>
              <a:rPr lang="fr-FR" sz="1200" dirty="0">
                <a:solidFill>
                  <a:srgbClr val="1B50FF"/>
                </a:solidFill>
                <a:latin typeface="Chivo" panose="00000500000000000000" pitchFamily="2" charset="0"/>
              </a:rPr>
              <a:t>individus sont responsables de leurs </a:t>
            </a:r>
            <a:r>
              <a:rPr lang="fr-FR" sz="1200" dirty="0" smtClean="0">
                <a:solidFill>
                  <a:srgbClr val="1B50FF"/>
                </a:solidFill>
                <a:latin typeface="Chivo" panose="00000500000000000000" pitchFamily="2" charset="0"/>
              </a:rPr>
              <a:t>échecs.</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Q = Seuls </a:t>
            </a:r>
            <a:r>
              <a:rPr lang="fr-FR" sz="1200" dirty="0">
                <a:solidFill>
                  <a:srgbClr val="1B50FF"/>
                </a:solidFill>
                <a:latin typeface="Chivo" panose="00000500000000000000" pitchFamily="2" charset="0"/>
              </a:rPr>
              <a:t>les publics accompagnés sont </a:t>
            </a:r>
            <a:r>
              <a:rPr lang="fr-FR" sz="1200" dirty="0" smtClean="0">
                <a:solidFill>
                  <a:srgbClr val="1B50FF"/>
                </a:solidFill>
                <a:latin typeface="Chivo" panose="00000500000000000000" pitchFamily="2" charset="0"/>
              </a:rPr>
              <a:t>vulnérables.</a:t>
            </a:r>
            <a:endParaRPr lang="fr-FR" sz="1200" dirty="0">
              <a:solidFill>
                <a:srgbClr val="1B50FF"/>
              </a:solidFill>
              <a:latin typeface="Chivo" panose="00000500000000000000" pitchFamily="2" charset="0"/>
            </a:endParaRPr>
          </a:p>
          <a:p>
            <a:r>
              <a:rPr lang="fr-FR" sz="1200" dirty="0" smtClean="0">
                <a:solidFill>
                  <a:srgbClr val="1B50FF"/>
                </a:solidFill>
                <a:latin typeface="Chivo" panose="00000500000000000000" pitchFamily="2" charset="0"/>
              </a:rPr>
              <a:t>R = Chacun </a:t>
            </a:r>
            <a:r>
              <a:rPr lang="fr-FR" sz="1200" dirty="0">
                <a:solidFill>
                  <a:srgbClr val="1B50FF"/>
                </a:solidFill>
                <a:latin typeface="Chivo" panose="00000500000000000000" pitchFamily="2" charset="0"/>
              </a:rPr>
              <a:t>est susceptible d’être vulnérable à un </a:t>
            </a:r>
            <a:r>
              <a:rPr lang="fr-FR" sz="1200" dirty="0" smtClean="0">
                <a:solidFill>
                  <a:srgbClr val="1B50FF"/>
                </a:solidFill>
                <a:latin typeface="Chivo" panose="00000500000000000000" pitchFamily="2" charset="0"/>
              </a:rPr>
              <a:t>moment.</a:t>
            </a:r>
            <a:endParaRPr lang="fr-FR" sz="12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graphicFrame>
        <p:nvGraphicFramePr>
          <p:cNvPr id="5" name="Tableau 4"/>
          <p:cNvGraphicFramePr>
            <a:graphicFrameLocks noGrp="1" noChangeAspect="1"/>
          </p:cNvGraphicFramePr>
          <p:nvPr>
            <p:extLst>
              <p:ext uri="{D42A27DB-BD31-4B8C-83A1-F6EECF244321}">
                <p14:modId xmlns:p14="http://schemas.microsoft.com/office/powerpoint/2010/main" val="2708907480"/>
              </p:ext>
            </p:extLst>
          </p:nvPr>
        </p:nvGraphicFramePr>
        <p:xfrm>
          <a:off x="2436768" y="5699505"/>
          <a:ext cx="6078582" cy="601752"/>
        </p:xfrm>
        <a:graphic>
          <a:graphicData uri="http://schemas.openxmlformats.org/drawingml/2006/table">
            <a:tbl>
              <a:tblPr firstRow="1" bandRow="1">
                <a:tableStyleId>{5C22544A-7EE6-4342-B048-85BDC9FD1C3A}</a:tableStyleId>
              </a:tblPr>
              <a:tblGrid>
                <a:gridCol w="2821177">
                  <a:extLst>
                    <a:ext uri="{9D8B030D-6E8A-4147-A177-3AD203B41FA5}">
                      <a16:colId xmlns:a16="http://schemas.microsoft.com/office/drawing/2014/main" val="2825239583"/>
                    </a:ext>
                  </a:extLst>
                </a:gridCol>
                <a:gridCol w="3257405">
                  <a:extLst>
                    <a:ext uri="{9D8B030D-6E8A-4147-A177-3AD203B41FA5}">
                      <a16:colId xmlns:a16="http://schemas.microsoft.com/office/drawing/2014/main" val="1530653351"/>
                    </a:ext>
                  </a:extLst>
                </a:gridCol>
              </a:tblGrid>
              <a:tr h="221021">
                <a:tc>
                  <a:txBody>
                    <a:bodyPr/>
                    <a:lstStyle/>
                    <a:p>
                      <a:pPr algn="ctr"/>
                      <a:r>
                        <a:rPr lang="fr-FR" sz="1200" b="0" dirty="0" smtClean="0">
                          <a:solidFill>
                            <a:srgbClr val="1B50FF"/>
                          </a:solidFill>
                          <a:latin typeface="Chivo" panose="00000500000000000000" pitchFamily="2" charset="0"/>
                        </a:rPr>
                        <a:t>Avant</a:t>
                      </a:r>
                      <a:r>
                        <a:rPr lang="fr-FR" sz="1200" b="0" baseline="0" dirty="0" smtClean="0">
                          <a:solidFill>
                            <a:srgbClr val="1B50FF"/>
                          </a:solidFill>
                          <a:latin typeface="Chivo" panose="00000500000000000000" pitchFamily="2" charset="0"/>
                        </a:rPr>
                        <a:t> Change Of </a:t>
                      </a:r>
                      <a:r>
                        <a:rPr lang="fr-FR" sz="1200" b="0" baseline="0" dirty="0" err="1" smtClean="0">
                          <a:solidFill>
                            <a:srgbClr val="1B50FF"/>
                          </a:solidFill>
                          <a:latin typeface="Chivo" panose="00000500000000000000" pitchFamily="2" charset="0"/>
                        </a:rPr>
                        <a:t>View</a:t>
                      </a:r>
                      <a:endParaRPr lang="fr-FR" sz="12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tc>
                  <a:txBody>
                    <a:bodyPr/>
                    <a:lstStyle/>
                    <a:p>
                      <a:pPr algn="ctr"/>
                      <a:r>
                        <a:rPr lang="fr-FR" sz="1200" b="0" kern="1200" dirty="0" smtClean="0">
                          <a:solidFill>
                            <a:srgbClr val="1B50FF"/>
                          </a:solidFill>
                          <a:effectLst/>
                          <a:latin typeface="Chivo" panose="00000500000000000000" pitchFamily="2" charset="0"/>
                          <a:ea typeface="+mn-ea"/>
                          <a:cs typeface="+mn-cs"/>
                        </a:rPr>
                        <a:t>Après Change Of </a:t>
                      </a:r>
                      <a:r>
                        <a:rPr lang="fr-FR" sz="1200" b="0" kern="1200" dirty="0" err="1" smtClean="0">
                          <a:solidFill>
                            <a:srgbClr val="1B50FF"/>
                          </a:solidFill>
                          <a:effectLst/>
                          <a:latin typeface="Chivo" panose="00000500000000000000" pitchFamily="2" charset="0"/>
                          <a:ea typeface="+mn-ea"/>
                          <a:cs typeface="+mn-cs"/>
                        </a:rPr>
                        <a:t>View</a:t>
                      </a:r>
                      <a:endParaRPr lang="fr-FR" sz="12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extLst>
                  <a:ext uri="{0D108BD9-81ED-4DB2-BD59-A6C34878D82A}">
                    <a16:rowId xmlns:a16="http://schemas.microsoft.com/office/drawing/2014/main" val="827403719"/>
                  </a:ext>
                </a:extLst>
              </a:tr>
              <a:tr h="327432">
                <a:tc>
                  <a:txBody>
                    <a:bodyPr/>
                    <a:lstStyle/>
                    <a:p>
                      <a:endParaRPr lang="fr-FR" sz="1200" dirty="0">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310767"/>
                  </a:ext>
                </a:extLst>
              </a:tr>
            </a:tbl>
          </a:graphicData>
        </a:graphic>
      </p:graphicFrame>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500"/>
                                        <p:tgtEl>
                                          <p:spTgt spid="3">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fade">
                                      <p:cBhvr>
                                        <p:cTn id="59" dur="500"/>
                                        <p:tgtEl>
                                          <p:spTgt spid="3">
                                            <p:txEl>
                                              <p:pRg st="13" end="1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fade">
                                      <p:cBhvr>
                                        <p:cTn id="64" dur="500"/>
                                        <p:tgtEl>
                                          <p:spTgt spid="3">
                                            <p:txEl>
                                              <p:pRg st="14" end="1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Effect transition="in" filter="fade">
                                      <p:cBhvr>
                                        <p:cTn id="69" dur="500"/>
                                        <p:tgtEl>
                                          <p:spTgt spid="3">
                                            <p:txEl>
                                              <p:pRg st="15" end="1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16" end="16"/>
                                            </p:txEl>
                                          </p:spTgt>
                                        </p:tgtEl>
                                        <p:attrNameLst>
                                          <p:attrName>style.visibility</p:attrName>
                                        </p:attrNameLst>
                                      </p:cBhvr>
                                      <p:to>
                                        <p:strVal val="visible"/>
                                      </p:to>
                                    </p:set>
                                    <p:animEffect transition="in" filter="fade">
                                      <p:cBhvr>
                                        <p:cTn id="74" dur="500"/>
                                        <p:tgtEl>
                                          <p:spTgt spid="3">
                                            <p:txEl>
                                              <p:pRg st="16" end="1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17" end="17"/>
                                            </p:txEl>
                                          </p:spTgt>
                                        </p:tgtEl>
                                        <p:attrNameLst>
                                          <p:attrName>style.visibility</p:attrName>
                                        </p:attrNameLst>
                                      </p:cBhvr>
                                      <p:to>
                                        <p:strVal val="visible"/>
                                      </p:to>
                                    </p:set>
                                    <p:animEffect transition="in" filter="fade">
                                      <p:cBhvr>
                                        <p:cTn id="79" dur="500"/>
                                        <p:tgtEl>
                                          <p:spTgt spid="3">
                                            <p:txEl>
                                              <p:pRg st="17" end="17"/>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xEl>
                                              <p:pRg st="18" end="18"/>
                                            </p:txEl>
                                          </p:spTgt>
                                        </p:tgtEl>
                                        <p:attrNameLst>
                                          <p:attrName>style.visibility</p:attrName>
                                        </p:attrNameLst>
                                      </p:cBhvr>
                                      <p:to>
                                        <p:strVal val="visible"/>
                                      </p:to>
                                    </p:set>
                                    <p:animEffect transition="in" filter="fade">
                                      <p:cBhvr>
                                        <p:cTn id="84" dur="500"/>
                                        <p:tgtEl>
                                          <p:spTgt spid="3">
                                            <p:txEl>
                                              <p:pRg st="18" end="18"/>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xEl>
                                              <p:pRg st="19" end="19"/>
                                            </p:txEl>
                                          </p:spTgt>
                                        </p:tgtEl>
                                        <p:attrNameLst>
                                          <p:attrName>style.visibility</p:attrName>
                                        </p:attrNameLst>
                                      </p:cBhvr>
                                      <p:to>
                                        <p:strVal val="visible"/>
                                      </p:to>
                                    </p:set>
                                    <p:animEffect transition="in" filter="fade">
                                      <p:cBhvr>
                                        <p:cTn id="89" dur="500"/>
                                        <p:tgtEl>
                                          <p:spTgt spid="3">
                                            <p:txEl>
                                              <p:pRg st="19" end="19"/>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
                                            <p:txEl>
                                              <p:pRg st="20" end="20"/>
                                            </p:txEl>
                                          </p:spTgt>
                                        </p:tgtEl>
                                        <p:attrNameLst>
                                          <p:attrName>style.visibility</p:attrName>
                                        </p:attrNameLst>
                                      </p:cBhvr>
                                      <p:to>
                                        <p:strVal val="visible"/>
                                      </p:to>
                                    </p:set>
                                    <p:animEffect transition="in" filter="fade">
                                      <p:cBhvr>
                                        <p:cTn id="94" dur="500"/>
                                        <p:tgtEl>
                                          <p:spTgt spid="3">
                                            <p:txEl>
                                              <p:pRg st="20" end="2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
                                            <p:txEl>
                                              <p:pRg st="21" end="21"/>
                                            </p:txEl>
                                          </p:spTgt>
                                        </p:tgtEl>
                                        <p:attrNameLst>
                                          <p:attrName>style.visibility</p:attrName>
                                        </p:attrNameLst>
                                      </p:cBhvr>
                                      <p:to>
                                        <p:strVal val="visible"/>
                                      </p:to>
                                    </p:set>
                                    <p:animEffect transition="in" filter="fade">
                                      <p:cBhvr>
                                        <p:cTn id="99" dur="500"/>
                                        <p:tgtEl>
                                          <p:spTgt spid="3">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3" name="Rectangle 2"/>
          <p:cNvSpPr/>
          <p:nvPr/>
        </p:nvSpPr>
        <p:spPr>
          <a:xfrm>
            <a:off x="1976846" y="1071154"/>
            <a:ext cx="6886846" cy="3046988"/>
          </a:xfrm>
          <a:prstGeom prst="rect">
            <a:avLst/>
          </a:prstGeom>
        </p:spPr>
        <p:txBody>
          <a:bodyPr wrap="square">
            <a:spAutoFit/>
          </a:bodyPr>
          <a:lstStyle/>
          <a:p>
            <a:r>
              <a:rPr lang="fr-FR" sz="1600" b="1" dirty="0">
                <a:solidFill>
                  <a:srgbClr val="1B50FF"/>
                </a:solidFill>
                <a:latin typeface="Chivo" panose="00000500000000000000" pitchFamily="2" charset="0"/>
              </a:rPr>
              <a:t>Corrigé</a:t>
            </a:r>
            <a:r>
              <a:rPr lang="fr-FR" sz="1400" dirty="0">
                <a:solidFill>
                  <a:srgbClr val="1B50FF"/>
                </a:solidFill>
                <a:latin typeface="Chivo" panose="00000500000000000000" pitchFamily="2" charset="0"/>
              </a:rPr>
              <a:t> :  </a:t>
            </a:r>
            <a:endParaRPr lang="fr-FR" sz="1400" dirty="0" smtClean="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BE" sz="1600" b="1" dirty="0" smtClean="0">
              <a:solidFill>
                <a:srgbClr val="1B50FF"/>
              </a:solidFill>
              <a:latin typeface="Chivo" panose="00000500000000000000" pitchFamily="2" charset="0"/>
            </a:endParaRPr>
          </a:p>
          <a:p>
            <a:endParaRPr lang="fr-BE" sz="1600" b="1" dirty="0">
              <a:solidFill>
                <a:srgbClr val="1B50FF"/>
              </a:solidFill>
              <a:latin typeface="Chivo" panose="00000500000000000000" pitchFamily="2" charset="0"/>
            </a:endParaRPr>
          </a:p>
          <a:p>
            <a:endParaRPr lang="fr-BE" sz="1600" b="1" dirty="0" smtClean="0">
              <a:solidFill>
                <a:srgbClr val="1B50FF"/>
              </a:solidFill>
              <a:latin typeface="Chivo" panose="00000500000000000000" pitchFamily="2" charset="0"/>
            </a:endParaRPr>
          </a:p>
          <a:p>
            <a:endParaRPr lang="fr-BE" sz="1600" b="1" dirty="0">
              <a:solidFill>
                <a:srgbClr val="1B50FF"/>
              </a:solidFill>
              <a:latin typeface="Chivo" panose="00000500000000000000" pitchFamily="2" charset="0"/>
            </a:endParaRPr>
          </a:p>
          <a:p>
            <a:endParaRPr lang="fr-BE" sz="1600" b="1" dirty="0" smtClean="0">
              <a:solidFill>
                <a:srgbClr val="1B50FF"/>
              </a:solidFill>
              <a:latin typeface="Chivo" panose="00000500000000000000" pitchFamily="2" charset="0"/>
            </a:endParaRPr>
          </a:p>
          <a:p>
            <a:endParaRPr lang="fr-BE" sz="1600" b="1" dirty="0">
              <a:solidFill>
                <a:srgbClr val="1B50FF"/>
              </a:solidFill>
              <a:latin typeface="Chivo" panose="00000500000000000000" pitchFamily="2" charset="0"/>
            </a:endParaRPr>
          </a:p>
          <a:p>
            <a:endParaRPr lang="fr-BE" sz="1600" b="1" dirty="0" smtClean="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graphicFrame>
        <p:nvGraphicFramePr>
          <p:cNvPr id="5" name="Tableau 4"/>
          <p:cNvGraphicFramePr>
            <a:graphicFrameLocks noGrp="1" noChangeAspect="1"/>
          </p:cNvGraphicFramePr>
          <p:nvPr>
            <p:extLst>
              <p:ext uri="{D42A27DB-BD31-4B8C-83A1-F6EECF244321}">
                <p14:modId xmlns:p14="http://schemas.microsoft.com/office/powerpoint/2010/main" val="233030613"/>
              </p:ext>
            </p:extLst>
          </p:nvPr>
        </p:nvGraphicFramePr>
        <p:xfrm>
          <a:off x="2071007" y="1440152"/>
          <a:ext cx="6792685" cy="4995230"/>
        </p:xfrm>
        <a:graphic>
          <a:graphicData uri="http://schemas.openxmlformats.org/drawingml/2006/table">
            <a:tbl>
              <a:tblPr firstRow="1" bandRow="1">
                <a:tableStyleId>{5C22544A-7EE6-4342-B048-85BDC9FD1C3A}</a:tableStyleId>
              </a:tblPr>
              <a:tblGrid>
                <a:gridCol w="3152604">
                  <a:extLst>
                    <a:ext uri="{9D8B030D-6E8A-4147-A177-3AD203B41FA5}">
                      <a16:colId xmlns:a16="http://schemas.microsoft.com/office/drawing/2014/main" val="2825239583"/>
                    </a:ext>
                  </a:extLst>
                </a:gridCol>
                <a:gridCol w="3640081">
                  <a:extLst>
                    <a:ext uri="{9D8B030D-6E8A-4147-A177-3AD203B41FA5}">
                      <a16:colId xmlns:a16="http://schemas.microsoft.com/office/drawing/2014/main" val="1530653351"/>
                    </a:ext>
                  </a:extLst>
                </a:gridCol>
              </a:tblGrid>
              <a:tr h="325694">
                <a:tc>
                  <a:txBody>
                    <a:bodyPr/>
                    <a:lstStyle/>
                    <a:p>
                      <a:pPr algn="ctr"/>
                      <a:r>
                        <a:rPr lang="fr-FR" sz="1400" b="0" dirty="0" smtClean="0">
                          <a:solidFill>
                            <a:srgbClr val="1B50FF"/>
                          </a:solidFill>
                          <a:latin typeface="Chivo" panose="00000500000000000000" pitchFamily="2" charset="0"/>
                        </a:rPr>
                        <a:t>Avant</a:t>
                      </a:r>
                      <a:r>
                        <a:rPr lang="fr-FR" sz="1400" b="0" baseline="0" dirty="0" smtClean="0">
                          <a:solidFill>
                            <a:srgbClr val="1B50FF"/>
                          </a:solidFill>
                          <a:latin typeface="Chivo" panose="00000500000000000000" pitchFamily="2" charset="0"/>
                        </a:rPr>
                        <a:t> Change Of </a:t>
                      </a:r>
                      <a:r>
                        <a:rPr lang="fr-FR" sz="1400" b="0" baseline="0" dirty="0" err="1" smtClean="0">
                          <a:solidFill>
                            <a:srgbClr val="1B50FF"/>
                          </a:solidFill>
                          <a:latin typeface="Chivo" panose="00000500000000000000" pitchFamily="2" charset="0"/>
                        </a:rPr>
                        <a:t>View</a:t>
                      </a:r>
                      <a:endParaRPr lang="fr-FR" sz="14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tc>
                  <a:txBody>
                    <a:bodyPr/>
                    <a:lstStyle/>
                    <a:p>
                      <a:pPr algn="ctr"/>
                      <a:r>
                        <a:rPr lang="fr-FR" sz="1400" b="0" kern="1200" dirty="0" smtClean="0">
                          <a:solidFill>
                            <a:srgbClr val="1B50FF"/>
                          </a:solidFill>
                          <a:effectLst/>
                          <a:latin typeface="Chivo" panose="00000500000000000000" pitchFamily="2" charset="0"/>
                          <a:ea typeface="+mn-ea"/>
                          <a:cs typeface="+mn-cs"/>
                        </a:rPr>
                        <a:t>Après Change Of </a:t>
                      </a:r>
                      <a:r>
                        <a:rPr lang="fr-FR" sz="1400" b="0" kern="1200" dirty="0" err="1" smtClean="0">
                          <a:solidFill>
                            <a:srgbClr val="1B50FF"/>
                          </a:solidFill>
                          <a:effectLst/>
                          <a:latin typeface="Chivo" panose="00000500000000000000" pitchFamily="2" charset="0"/>
                          <a:ea typeface="+mn-ea"/>
                          <a:cs typeface="+mn-cs"/>
                        </a:rPr>
                        <a:t>View</a:t>
                      </a:r>
                      <a:endParaRPr lang="fr-FR" sz="14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solidFill>
                      <a:srgbClr val="4EFFB0"/>
                    </a:solidFill>
                  </a:tcPr>
                </a:tc>
                <a:extLst>
                  <a:ext uri="{0D108BD9-81ED-4DB2-BD59-A6C34878D82A}">
                    <a16:rowId xmlns:a16="http://schemas.microsoft.com/office/drawing/2014/main" val="827403719"/>
                  </a:ext>
                </a:extLst>
              </a:tr>
              <a:tr h="4590506">
                <a:tc>
                  <a:txBody>
                    <a:bodyPr/>
                    <a:lstStyle/>
                    <a:p>
                      <a:pPr>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smtClean="0">
                        <a:solidFill>
                          <a:srgbClr val="1B50FF"/>
                        </a:solidFill>
                        <a:latin typeface="Chivo" panose="00000500000000000000" pitchFamily="2" charset="0"/>
                        <a:ea typeface="+mn-ea"/>
                        <a:cs typeface="+mn-cs"/>
                      </a:endParaRPr>
                    </a:p>
                    <a:p>
                      <a:pPr>
                        <a:lnSpc>
                          <a:spcPct val="105000"/>
                        </a:lnSpc>
                        <a:spcBef>
                          <a:spcPts val="600"/>
                        </a:spcBef>
                        <a:spcAft>
                          <a:spcPts val="600"/>
                        </a:spcAft>
                      </a:pPr>
                      <a:endParaRPr lang="fr-FR" sz="1200" kern="1200" dirty="0">
                        <a:solidFill>
                          <a:srgbClr val="1B50FF"/>
                        </a:solidFill>
                        <a:latin typeface="Chivo" panose="00000500000000000000" pitchFamily="2" charset="0"/>
                        <a:ea typeface="+mn-ea"/>
                        <a:cs typeface="+mn-cs"/>
                      </a:endParaRPr>
                    </a:p>
                  </a:txBody>
                  <a:tcPr marL="68580" marR="68580" marT="0" marB="0">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310767"/>
                  </a:ext>
                </a:extLst>
              </a:tr>
            </a:tbl>
          </a:graphicData>
        </a:graphic>
      </p:graphicFrame>
      <p:sp>
        <p:nvSpPr>
          <p:cNvPr id="7" name="Rectangle 6"/>
          <p:cNvSpPr/>
          <p:nvPr/>
        </p:nvSpPr>
        <p:spPr>
          <a:xfrm>
            <a:off x="2071007" y="1764213"/>
            <a:ext cx="3145427" cy="4485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pPr>
            <a:r>
              <a:rPr lang="fr-FR" sz="1200" dirty="0" smtClean="0">
                <a:solidFill>
                  <a:srgbClr val="1B50FF"/>
                </a:solidFill>
                <a:latin typeface="Chivo" panose="00000500000000000000" pitchFamily="2" charset="0"/>
              </a:rPr>
              <a:t>L’accompagnant </a:t>
            </a:r>
            <a:r>
              <a:rPr lang="fr-FR" sz="1200" dirty="0">
                <a:solidFill>
                  <a:srgbClr val="1B50FF"/>
                </a:solidFill>
                <a:latin typeface="Chivo" panose="00000500000000000000" pitchFamily="2" charset="0"/>
              </a:rPr>
              <a:t>trouve des solutions. (A)</a:t>
            </a:r>
          </a:p>
          <a:p>
            <a:pPr>
              <a:spcBef>
                <a:spcPts val="600"/>
              </a:spcBef>
              <a:spcAft>
                <a:spcPts val="600"/>
              </a:spcAft>
            </a:pPr>
            <a:r>
              <a:rPr lang="fr-FR" sz="1200" dirty="0" smtClean="0">
                <a:solidFill>
                  <a:srgbClr val="1B50FF"/>
                </a:solidFill>
                <a:latin typeface="Chivo" panose="00000500000000000000" pitchFamily="2" charset="0"/>
              </a:rPr>
              <a:t>Je </a:t>
            </a:r>
            <a:r>
              <a:rPr lang="fr-FR" sz="1200" dirty="0">
                <a:solidFill>
                  <a:srgbClr val="1B50FF"/>
                </a:solidFill>
                <a:latin typeface="Chivo" panose="00000500000000000000" pitchFamily="2" charset="0"/>
              </a:rPr>
              <a:t>tiens à mon indépendance. (C)</a:t>
            </a:r>
          </a:p>
          <a:p>
            <a:pPr>
              <a:spcBef>
                <a:spcPts val="600"/>
              </a:spcBef>
              <a:spcAft>
                <a:spcPts val="600"/>
              </a:spcAft>
            </a:pPr>
            <a:r>
              <a:rPr lang="fr-FR" sz="1200" dirty="0" smtClean="0">
                <a:solidFill>
                  <a:srgbClr val="1B50FF"/>
                </a:solidFill>
                <a:latin typeface="Chivo" panose="00000500000000000000" pitchFamily="2" charset="0"/>
              </a:rPr>
              <a:t>Il </a:t>
            </a:r>
            <a:r>
              <a:rPr lang="fr-FR" sz="1200" dirty="0">
                <a:solidFill>
                  <a:srgbClr val="1B50FF"/>
                </a:solidFill>
                <a:latin typeface="Chivo" panose="00000500000000000000" pitchFamily="2" charset="0"/>
              </a:rPr>
              <a:t>est indispensable de s’appuyer sur les compétences pour sortir d’une situation. (E)</a:t>
            </a:r>
          </a:p>
          <a:p>
            <a:pPr>
              <a:spcBef>
                <a:spcPts val="600"/>
              </a:spcBef>
              <a:spcAft>
                <a:spcPts val="600"/>
              </a:spcAft>
            </a:pPr>
            <a:r>
              <a:rPr lang="fr-FR" sz="1200" dirty="0" smtClean="0">
                <a:solidFill>
                  <a:srgbClr val="1B50FF"/>
                </a:solidFill>
                <a:latin typeface="Chivo" panose="00000500000000000000" pitchFamily="2" charset="0"/>
              </a:rPr>
              <a:t>Le </a:t>
            </a:r>
            <a:r>
              <a:rPr lang="fr-FR" sz="1200" dirty="0">
                <a:solidFill>
                  <a:srgbClr val="1B50FF"/>
                </a:solidFill>
                <a:latin typeface="Chivo" panose="00000500000000000000" pitchFamily="2" charset="0"/>
              </a:rPr>
              <a:t>savoir s’acquiert à l’école. (G) </a:t>
            </a:r>
          </a:p>
          <a:p>
            <a:pPr>
              <a:spcBef>
                <a:spcPts val="600"/>
              </a:spcBef>
              <a:spcAft>
                <a:spcPts val="600"/>
              </a:spcAft>
            </a:pPr>
            <a:r>
              <a:rPr lang="fr-FR" sz="1200" dirty="0" smtClean="0">
                <a:solidFill>
                  <a:srgbClr val="1B50FF"/>
                </a:solidFill>
                <a:latin typeface="Chivo" panose="00000500000000000000" pitchFamily="2" charset="0"/>
              </a:rPr>
              <a:t>Cette </a:t>
            </a:r>
            <a:r>
              <a:rPr lang="fr-FR" sz="1200" dirty="0">
                <a:solidFill>
                  <a:srgbClr val="1B50FF"/>
                </a:solidFill>
                <a:latin typeface="Chivo" panose="00000500000000000000" pitchFamily="2" charset="0"/>
              </a:rPr>
              <a:t>personne ne maitrise pas la langue française. (I)</a:t>
            </a:r>
          </a:p>
          <a:p>
            <a:pPr>
              <a:spcBef>
                <a:spcPts val="600"/>
              </a:spcBef>
              <a:spcAft>
                <a:spcPts val="600"/>
              </a:spcAft>
            </a:pPr>
            <a:r>
              <a:rPr lang="fr-FR" sz="1200" dirty="0" smtClean="0">
                <a:solidFill>
                  <a:srgbClr val="1B50FF"/>
                </a:solidFill>
                <a:latin typeface="Chivo" panose="00000500000000000000" pitchFamily="2" charset="0"/>
              </a:rPr>
              <a:t>La </a:t>
            </a:r>
            <a:r>
              <a:rPr lang="fr-FR" sz="1200" dirty="0">
                <a:solidFill>
                  <a:srgbClr val="1B50FF"/>
                </a:solidFill>
                <a:latin typeface="Chivo" panose="00000500000000000000" pitchFamily="2" charset="0"/>
              </a:rPr>
              <a:t>vulnérabilité est une faiblesse. (L)</a:t>
            </a:r>
          </a:p>
          <a:p>
            <a:pPr>
              <a:spcBef>
                <a:spcPts val="600"/>
              </a:spcBef>
              <a:spcAft>
                <a:spcPts val="600"/>
              </a:spcAft>
            </a:pPr>
            <a:r>
              <a:rPr lang="fr-FR" sz="1200" dirty="0" smtClean="0">
                <a:solidFill>
                  <a:srgbClr val="1B50FF"/>
                </a:solidFill>
                <a:latin typeface="Chivo" panose="00000500000000000000" pitchFamily="2" charset="0"/>
              </a:rPr>
              <a:t>C’est </a:t>
            </a:r>
            <a:r>
              <a:rPr lang="fr-FR" sz="1200" dirty="0">
                <a:solidFill>
                  <a:srgbClr val="1B50FF"/>
                </a:solidFill>
                <a:latin typeface="Chivo" panose="00000500000000000000" pitchFamily="2" charset="0"/>
              </a:rPr>
              <a:t>un sans-papier. (O)</a:t>
            </a:r>
          </a:p>
          <a:p>
            <a:pPr>
              <a:spcBef>
                <a:spcPts val="600"/>
              </a:spcBef>
              <a:spcAft>
                <a:spcPts val="600"/>
              </a:spcAft>
            </a:pPr>
            <a:r>
              <a:rPr lang="fr-FR" sz="1200" dirty="0" smtClean="0">
                <a:solidFill>
                  <a:srgbClr val="1B50FF"/>
                </a:solidFill>
                <a:latin typeface="Chivo" panose="00000500000000000000" pitchFamily="2" charset="0"/>
              </a:rPr>
              <a:t>Les </a:t>
            </a:r>
            <a:r>
              <a:rPr lang="fr-FR" sz="1200" dirty="0">
                <a:solidFill>
                  <a:srgbClr val="1B50FF"/>
                </a:solidFill>
                <a:latin typeface="Chivo" panose="00000500000000000000" pitchFamily="2" charset="0"/>
              </a:rPr>
              <a:t>individus sont responsables de leurs échecs. (P)</a:t>
            </a:r>
          </a:p>
          <a:p>
            <a:pPr>
              <a:spcBef>
                <a:spcPts val="600"/>
              </a:spcBef>
              <a:spcAft>
                <a:spcPts val="600"/>
              </a:spcAft>
            </a:pPr>
            <a:r>
              <a:rPr lang="fr-FR" sz="1200" dirty="0" smtClean="0">
                <a:solidFill>
                  <a:srgbClr val="1B50FF"/>
                </a:solidFill>
                <a:latin typeface="Chivo" panose="00000500000000000000" pitchFamily="2" charset="0"/>
              </a:rPr>
              <a:t>Seuls </a:t>
            </a:r>
            <a:r>
              <a:rPr lang="fr-FR" sz="1200" dirty="0">
                <a:solidFill>
                  <a:srgbClr val="1B50FF"/>
                </a:solidFill>
                <a:latin typeface="Chivo" panose="00000500000000000000" pitchFamily="2" charset="0"/>
              </a:rPr>
              <a:t>les publics accompagnés sont vulnérables. (Q)</a:t>
            </a:r>
          </a:p>
          <a:p>
            <a:pPr algn="ctr"/>
            <a:endParaRPr lang="fr-FR" dirty="0"/>
          </a:p>
        </p:txBody>
      </p:sp>
      <p:sp>
        <p:nvSpPr>
          <p:cNvPr id="8" name="Rectangle 7"/>
          <p:cNvSpPr/>
          <p:nvPr/>
        </p:nvSpPr>
        <p:spPr>
          <a:xfrm>
            <a:off x="5216434" y="1764213"/>
            <a:ext cx="3647258" cy="4485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5000"/>
              </a:lnSpc>
              <a:spcBef>
                <a:spcPts val="600"/>
              </a:spcBef>
              <a:spcAft>
                <a:spcPts val="600"/>
              </a:spcAft>
            </a:pPr>
            <a:r>
              <a:rPr lang="fr-FR" sz="1200" dirty="0" smtClean="0">
                <a:solidFill>
                  <a:srgbClr val="1B50FF"/>
                </a:solidFill>
                <a:latin typeface="Chivo" panose="00000500000000000000" pitchFamily="2" charset="0"/>
              </a:rPr>
              <a:t>Accompagnant </a:t>
            </a:r>
            <a:r>
              <a:rPr lang="fr-FR" sz="1200" dirty="0">
                <a:solidFill>
                  <a:srgbClr val="1B50FF"/>
                </a:solidFill>
                <a:latin typeface="Chivo" panose="00000500000000000000" pitchFamily="2" charset="0"/>
              </a:rPr>
              <a:t>et accompagné cherchent ensemble des moyens pour réaliser ce que l’accompagné pourrait faire. (</a:t>
            </a:r>
            <a:r>
              <a:rPr lang="fr-FR" sz="1200" dirty="0" smtClean="0">
                <a:solidFill>
                  <a:srgbClr val="1B50FF"/>
                </a:solidFill>
                <a:latin typeface="Chivo" panose="00000500000000000000" pitchFamily="2" charset="0"/>
              </a:rPr>
              <a:t>B)</a:t>
            </a:r>
          </a:p>
          <a:p>
            <a:pPr>
              <a:lnSpc>
                <a:spcPct val="105000"/>
              </a:lnSpc>
              <a:spcBef>
                <a:spcPts val="600"/>
              </a:spcBef>
              <a:spcAft>
                <a:spcPts val="600"/>
              </a:spcAft>
            </a:pPr>
            <a:r>
              <a:rPr lang="fr-FR" sz="1200" dirty="0" smtClean="0">
                <a:solidFill>
                  <a:srgbClr val="1B50FF"/>
                </a:solidFill>
                <a:latin typeface="Chivo" panose="00000500000000000000" pitchFamily="2" charset="0"/>
              </a:rPr>
              <a:t>Je ne suis pas indépendant mais ça ne m’empêche pas d’être autonome. (D)</a:t>
            </a:r>
          </a:p>
          <a:p>
            <a:pPr>
              <a:lnSpc>
                <a:spcPct val="105000"/>
              </a:lnSpc>
              <a:spcBef>
                <a:spcPts val="600"/>
              </a:spcBef>
              <a:spcAft>
                <a:spcPts val="600"/>
              </a:spcAft>
            </a:pPr>
            <a:r>
              <a:rPr lang="fr-FR" sz="1200" dirty="0" smtClean="0">
                <a:solidFill>
                  <a:srgbClr val="1B50FF"/>
                </a:solidFill>
                <a:latin typeface="Chivo" panose="00000500000000000000" pitchFamily="2" charset="0"/>
              </a:rPr>
              <a:t>Le </a:t>
            </a:r>
            <a:r>
              <a:rPr lang="fr-FR" sz="1200" dirty="0">
                <a:solidFill>
                  <a:srgbClr val="1B50FF"/>
                </a:solidFill>
                <a:latin typeface="Chivo" panose="00000500000000000000" pitchFamily="2" charset="0"/>
              </a:rPr>
              <a:t>potentiel de développement sera plus grand en s’appuyant sur les talents. (F)</a:t>
            </a:r>
          </a:p>
          <a:p>
            <a:pPr>
              <a:lnSpc>
                <a:spcPct val="105000"/>
              </a:lnSpc>
              <a:spcBef>
                <a:spcPts val="600"/>
              </a:spcBef>
              <a:spcAft>
                <a:spcPts val="600"/>
              </a:spcAft>
            </a:pPr>
            <a:r>
              <a:rPr lang="fr-FR" sz="1200" dirty="0" smtClean="0">
                <a:solidFill>
                  <a:srgbClr val="1B50FF"/>
                </a:solidFill>
                <a:latin typeface="Chivo" panose="00000500000000000000" pitchFamily="2" charset="0"/>
              </a:rPr>
              <a:t>Le </a:t>
            </a:r>
            <a:r>
              <a:rPr lang="fr-FR" sz="1200" dirty="0">
                <a:solidFill>
                  <a:srgbClr val="1B50FF"/>
                </a:solidFill>
                <a:latin typeface="Chivo" panose="00000500000000000000" pitchFamily="2" charset="0"/>
              </a:rPr>
              <a:t>savoir s’acquiert tout au long des expériences de la vie. (H)</a:t>
            </a:r>
          </a:p>
          <a:p>
            <a:pPr>
              <a:lnSpc>
                <a:spcPct val="105000"/>
              </a:lnSpc>
              <a:spcBef>
                <a:spcPts val="600"/>
              </a:spcBef>
              <a:spcAft>
                <a:spcPts val="600"/>
              </a:spcAft>
            </a:pPr>
            <a:r>
              <a:rPr lang="fr-FR" sz="1200" dirty="0" smtClean="0">
                <a:solidFill>
                  <a:srgbClr val="1B50FF"/>
                </a:solidFill>
                <a:latin typeface="Chivo" panose="00000500000000000000" pitchFamily="2" charset="0"/>
              </a:rPr>
              <a:t>Cette </a:t>
            </a:r>
            <a:r>
              <a:rPr lang="fr-FR" sz="1200" dirty="0">
                <a:solidFill>
                  <a:srgbClr val="1B50FF"/>
                </a:solidFill>
                <a:latin typeface="Chivo" panose="00000500000000000000" pitchFamily="2" charset="0"/>
              </a:rPr>
              <a:t>personne parvient à se faire comprendre en français. (J)</a:t>
            </a:r>
          </a:p>
          <a:p>
            <a:pPr>
              <a:lnSpc>
                <a:spcPct val="105000"/>
              </a:lnSpc>
              <a:spcBef>
                <a:spcPts val="600"/>
              </a:spcBef>
              <a:spcAft>
                <a:spcPts val="600"/>
              </a:spcAft>
            </a:pPr>
            <a:r>
              <a:rPr lang="fr-FR" sz="1200" dirty="0" smtClean="0">
                <a:solidFill>
                  <a:srgbClr val="1B50FF"/>
                </a:solidFill>
                <a:latin typeface="Chivo" panose="00000500000000000000" pitchFamily="2" charset="0"/>
              </a:rPr>
              <a:t>La </a:t>
            </a:r>
            <a:r>
              <a:rPr lang="fr-FR" sz="1200" dirty="0">
                <a:solidFill>
                  <a:srgbClr val="1B50FF"/>
                </a:solidFill>
                <a:latin typeface="Chivo" panose="00000500000000000000" pitchFamily="2" charset="0"/>
              </a:rPr>
              <a:t>vulnérabilité est une force, un potentiel. (K)</a:t>
            </a:r>
          </a:p>
          <a:p>
            <a:pPr>
              <a:lnSpc>
                <a:spcPct val="105000"/>
              </a:lnSpc>
              <a:spcBef>
                <a:spcPts val="600"/>
              </a:spcBef>
              <a:spcAft>
                <a:spcPts val="600"/>
              </a:spcAft>
            </a:pPr>
            <a:r>
              <a:rPr lang="fr-FR" sz="1200" dirty="0" smtClean="0">
                <a:solidFill>
                  <a:srgbClr val="1B50FF"/>
                </a:solidFill>
                <a:latin typeface="Chivo" panose="00000500000000000000" pitchFamily="2" charset="0"/>
              </a:rPr>
              <a:t>C’est </a:t>
            </a:r>
            <a:r>
              <a:rPr lang="fr-FR" sz="1200" dirty="0">
                <a:solidFill>
                  <a:srgbClr val="1B50FF"/>
                </a:solidFill>
                <a:latin typeface="Chivo" panose="00000500000000000000" pitchFamily="2" charset="0"/>
              </a:rPr>
              <a:t>une personne. (M)</a:t>
            </a:r>
          </a:p>
          <a:p>
            <a:pPr>
              <a:lnSpc>
                <a:spcPct val="105000"/>
              </a:lnSpc>
              <a:spcBef>
                <a:spcPts val="600"/>
              </a:spcBef>
              <a:spcAft>
                <a:spcPts val="600"/>
              </a:spcAft>
            </a:pPr>
            <a:r>
              <a:rPr lang="fr-FR" sz="1200" dirty="0" smtClean="0">
                <a:solidFill>
                  <a:srgbClr val="1B50FF"/>
                </a:solidFill>
                <a:latin typeface="Chivo" panose="00000500000000000000" pitchFamily="2" charset="0"/>
              </a:rPr>
              <a:t>Les </a:t>
            </a:r>
            <a:r>
              <a:rPr lang="fr-FR" sz="1200" dirty="0">
                <a:solidFill>
                  <a:srgbClr val="1B50FF"/>
                </a:solidFill>
                <a:latin typeface="Chivo" panose="00000500000000000000" pitchFamily="2" charset="0"/>
              </a:rPr>
              <a:t>situations de vulnérabilité résultent principalement des inégalités. (N)</a:t>
            </a:r>
          </a:p>
          <a:p>
            <a:pPr>
              <a:lnSpc>
                <a:spcPct val="105000"/>
              </a:lnSpc>
              <a:spcBef>
                <a:spcPts val="600"/>
              </a:spcBef>
              <a:spcAft>
                <a:spcPts val="600"/>
              </a:spcAft>
            </a:pPr>
            <a:r>
              <a:rPr lang="fr-FR" sz="1200" dirty="0" smtClean="0">
                <a:solidFill>
                  <a:srgbClr val="1B50FF"/>
                </a:solidFill>
                <a:latin typeface="Chivo" panose="00000500000000000000" pitchFamily="2" charset="0"/>
              </a:rPr>
              <a:t>Chacun </a:t>
            </a:r>
            <a:r>
              <a:rPr lang="fr-FR" sz="1200" dirty="0">
                <a:solidFill>
                  <a:srgbClr val="1B50FF"/>
                </a:solidFill>
                <a:latin typeface="Chivo" panose="00000500000000000000" pitchFamily="2" charset="0"/>
              </a:rPr>
              <a:t>est susceptible d’être vulnérable à un moment. (R)</a:t>
            </a:r>
          </a:p>
          <a:p>
            <a:pPr algn="ctr"/>
            <a:endParaRPr lang="fr-FR" dirty="0"/>
          </a:p>
        </p:txBody>
      </p:sp>
    </p:spTree>
    <p:extLst>
      <p:ext uri="{BB962C8B-B14F-4D97-AF65-F5344CB8AC3E}">
        <p14:creationId xmlns:p14="http://schemas.microsoft.com/office/powerpoint/2010/main" val="2375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Effect transition="in" filter="fade">
                                      <p:cBhvr>
                                        <p:cTn id="57" dur="500"/>
                                        <p:tgtEl>
                                          <p:spTgt spid="7">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5" end="5"/>
                                            </p:txEl>
                                          </p:spTgt>
                                        </p:tgtEl>
                                        <p:attrNameLst>
                                          <p:attrName>style.visibility</p:attrName>
                                        </p:attrNameLst>
                                      </p:cBhvr>
                                      <p:to>
                                        <p:strVal val="visible"/>
                                      </p:to>
                                    </p:set>
                                    <p:animEffect transition="in" filter="fade">
                                      <p:cBhvr>
                                        <p:cTn id="62" dur="500"/>
                                        <p:tgtEl>
                                          <p:spTgt spid="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animEffect transition="in" filter="fade">
                                      <p:cBhvr>
                                        <p:cTn id="67" dur="500"/>
                                        <p:tgtEl>
                                          <p:spTgt spid="7">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xEl>
                                              <p:pRg st="6" end="6"/>
                                            </p:txEl>
                                          </p:spTgt>
                                        </p:tgtEl>
                                        <p:attrNameLst>
                                          <p:attrName>style.visibility</p:attrName>
                                        </p:attrNameLst>
                                      </p:cBhvr>
                                      <p:to>
                                        <p:strVal val="visible"/>
                                      </p:to>
                                    </p:set>
                                    <p:animEffect transition="in" filter="fade">
                                      <p:cBhvr>
                                        <p:cTn id="72" dur="500"/>
                                        <p:tgtEl>
                                          <p:spTgt spid="8">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7" end="7"/>
                                            </p:txEl>
                                          </p:spTgt>
                                        </p:tgtEl>
                                        <p:attrNameLst>
                                          <p:attrName>style.visibility</p:attrName>
                                        </p:attrNameLst>
                                      </p:cBhvr>
                                      <p:to>
                                        <p:strVal val="visible"/>
                                      </p:to>
                                    </p:set>
                                    <p:animEffect transition="in" filter="fade">
                                      <p:cBhvr>
                                        <p:cTn id="77" dur="500"/>
                                        <p:tgtEl>
                                          <p:spTgt spid="7">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
                                            <p:txEl>
                                              <p:pRg st="7" end="7"/>
                                            </p:txEl>
                                          </p:spTgt>
                                        </p:tgtEl>
                                        <p:attrNameLst>
                                          <p:attrName>style.visibility</p:attrName>
                                        </p:attrNameLst>
                                      </p:cBhvr>
                                      <p:to>
                                        <p:strVal val="visible"/>
                                      </p:to>
                                    </p:set>
                                    <p:animEffect transition="in" filter="fade">
                                      <p:cBhvr>
                                        <p:cTn id="82" dur="500"/>
                                        <p:tgtEl>
                                          <p:spTgt spid="8">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
                                            <p:txEl>
                                              <p:pRg st="8" end="8"/>
                                            </p:txEl>
                                          </p:spTgt>
                                        </p:tgtEl>
                                        <p:attrNameLst>
                                          <p:attrName>style.visibility</p:attrName>
                                        </p:attrNameLst>
                                      </p:cBhvr>
                                      <p:to>
                                        <p:strVal val="visible"/>
                                      </p:to>
                                    </p:set>
                                    <p:animEffect transition="in" filter="fade">
                                      <p:cBhvr>
                                        <p:cTn id="87" dur="500"/>
                                        <p:tgtEl>
                                          <p:spTgt spid="7">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8">
                                            <p:txEl>
                                              <p:pRg st="8" end="8"/>
                                            </p:txEl>
                                          </p:spTgt>
                                        </p:tgtEl>
                                        <p:attrNameLst>
                                          <p:attrName>style.visibility</p:attrName>
                                        </p:attrNameLst>
                                      </p:cBhvr>
                                      <p:to>
                                        <p:strVal val="visible"/>
                                      </p:to>
                                    </p:set>
                                    <p:animEffect transition="in" filter="fade">
                                      <p:cBhvr>
                                        <p:cTn id="9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584775"/>
          </a:xfrm>
          <a:prstGeom prst="rect">
            <a:avLst/>
          </a:prstGeom>
          <a:noFill/>
        </p:spPr>
        <p:txBody>
          <a:bodyPr wrap="square" rtlCol="0">
            <a:spAutoFit/>
          </a:bodyPr>
          <a:lstStyle/>
          <a:p>
            <a:pPr algn="ctr"/>
            <a:r>
              <a:rPr lang="fr-FR" sz="3200" b="1" dirty="0" smtClean="0">
                <a:solidFill>
                  <a:srgbClr val="1B50FF"/>
                </a:solidFill>
                <a:latin typeface="Chivo" panose="00000500000000000000" pitchFamily="2" charset="0"/>
              </a:rPr>
              <a:t>2.1_ L’équité dans la relation</a:t>
            </a:r>
            <a:endParaRPr lang="fr-FR" sz="32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2</a:t>
            </a:fld>
            <a:endParaRPr lang="fr-FR" dirty="0">
              <a:solidFill>
                <a:srgbClr val="4EFFB0"/>
              </a:solidFill>
            </a:endParaRPr>
          </a:p>
        </p:txBody>
      </p:sp>
    </p:spTree>
    <p:extLst>
      <p:ext uri="{BB962C8B-B14F-4D97-AF65-F5344CB8AC3E}">
        <p14:creationId xmlns:p14="http://schemas.microsoft.com/office/powerpoint/2010/main" val="323213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3" name="Rectangle 2"/>
          <p:cNvSpPr/>
          <p:nvPr/>
        </p:nvSpPr>
        <p:spPr>
          <a:xfrm>
            <a:off x="1968137" y="1227909"/>
            <a:ext cx="6886846" cy="3785652"/>
          </a:xfrm>
          <a:prstGeom prst="rect">
            <a:avLst/>
          </a:prstGeom>
        </p:spPr>
        <p:txBody>
          <a:bodyPr wrap="square">
            <a:spAutoFit/>
          </a:bodyPr>
          <a:lstStyle/>
          <a:p>
            <a:r>
              <a:rPr lang="fr-BE" sz="1600" b="1" dirty="0" smtClean="0">
                <a:solidFill>
                  <a:srgbClr val="1B50FF"/>
                </a:solidFill>
                <a:latin typeface="Chivo" panose="00000500000000000000" pitchFamily="2" charset="0"/>
              </a:rPr>
              <a:t>Feedback</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CHANGE </a:t>
            </a:r>
            <a:r>
              <a:rPr lang="fr-FR" sz="1600" dirty="0">
                <a:solidFill>
                  <a:srgbClr val="1B50FF"/>
                </a:solidFill>
                <a:latin typeface="Chivo" panose="00000500000000000000" pitchFamily="2" charset="0"/>
              </a:rPr>
              <a:t>OF VIEW = changement de </a:t>
            </a:r>
            <a:r>
              <a:rPr lang="fr-FR" sz="1600" dirty="0" smtClean="0">
                <a:solidFill>
                  <a:srgbClr val="1B50FF"/>
                </a:solidFill>
                <a:latin typeface="Chivo" panose="00000500000000000000" pitchFamily="2" charset="0"/>
              </a:rPr>
              <a:t>paradigme :</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 C’est la société qui vulnérabilise la personne et non l’inverse</a:t>
            </a:r>
          </a:p>
          <a:p>
            <a:r>
              <a:rPr lang="fr-FR" sz="1600" dirty="0">
                <a:solidFill>
                  <a:srgbClr val="1B50FF"/>
                </a:solidFill>
                <a:latin typeface="Chivo" panose="00000500000000000000" pitchFamily="2" charset="0"/>
              </a:rPr>
              <a:t>• Penser ensemble autonomie et dépendance</a:t>
            </a:r>
          </a:p>
          <a:p>
            <a:r>
              <a:rPr lang="fr-FR" sz="1600" dirty="0">
                <a:solidFill>
                  <a:srgbClr val="1B50FF"/>
                </a:solidFill>
                <a:latin typeface="Chivo" panose="00000500000000000000" pitchFamily="2" charset="0"/>
              </a:rPr>
              <a:t>• Regarder la personne au travers de ce qu’elle peut faire, est capable de faire, pourrait faire</a:t>
            </a:r>
          </a:p>
          <a:p>
            <a:r>
              <a:rPr lang="fr-FR" sz="1600" dirty="0">
                <a:solidFill>
                  <a:srgbClr val="1B50FF"/>
                </a:solidFill>
                <a:latin typeface="Chivo" panose="00000500000000000000" pitchFamily="2" charset="0"/>
              </a:rPr>
              <a:t>• Expérience de vie comme source de savoirs</a:t>
            </a:r>
          </a:p>
          <a:p>
            <a:r>
              <a:rPr lang="fr-FR" sz="1600" dirty="0">
                <a:solidFill>
                  <a:srgbClr val="1B50FF"/>
                </a:solidFill>
                <a:latin typeface="Chivo" panose="00000500000000000000" pitchFamily="2" charset="0"/>
              </a:rPr>
              <a:t>• Compétences =&gt; talents</a:t>
            </a:r>
          </a:p>
          <a:p>
            <a:r>
              <a:rPr lang="fr-FR" sz="1600" dirty="0">
                <a:solidFill>
                  <a:srgbClr val="1B50FF"/>
                </a:solidFill>
                <a:latin typeface="Chivo" panose="00000500000000000000" pitchFamily="2" charset="0"/>
              </a:rPr>
              <a:t>• Idéal utopique d’indépendance =&gt; autonomie qui prend en compte l’autre et le contexte</a:t>
            </a:r>
          </a:p>
          <a:p>
            <a:r>
              <a:rPr lang="fr-FR" sz="1600" dirty="0">
                <a:solidFill>
                  <a:srgbClr val="1B50FF"/>
                </a:solidFill>
                <a:latin typeface="Chivo" panose="00000500000000000000" pitchFamily="2" charset="0"/>
              </a:rPr>
              <a:t>• C’est la fin du rapport dominant-dominé</a:t>
            </a:r>
          </a:p>
          <a:p>
            <a:r>
              <a:rPr lang="fr-FR" sz="1600" dirty="0">
                <a:solidFill>
                  <a:srgbClr val="1B50FF"/>
                </a:solidFill>
                <a:latin typeface="Chivo" panose="00000500000000000000" pitchFamily="2" charset="0"/>
              </a:rPr>
              <a:t>• Tous vulnérables à un moment</a:t>
            </a:r>
          </a:p>
          <a:p>
            <a:r>
              <a:rPr lang="fr-FR" sz="1600" dirty="0">
                <a:solidFill>
                  <a:srgbClr val="1B50FF"/>
                </a:solidFill>
                <a:latin typeface="Chivo" panose="00000500000000000000" pitchFamily="2" charset="0"/>
              </a:rPr>
              <a:t>• Vulnérabilité devient l’élément qui conduit à l’autonomie/ vulnérabilité vue comme une force, un potentiel</a:t>
            </a:r>
          </a:p>
          <a:p>
            <a:r>
              <a:rPr lang="fr-FR" sz="1600" dirty="0">
                <a:solidFill>
                  <a:srgbClr val="1B50FF"/>
                </a:solidFill>
                <a:latin typeface="Chivo" panose="00000500000000000000" pitchFamily="2" charset="0"/>
              </a:rPr>
              <a:t>• La vulnérabilité ne définit pas l’individu</a:t>
            </a: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8695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21</a:t>
            </a:fld>
            <a:endParaRPr lang="fr-FR"/>
          </a:p>
        </p:txBody>
      </p:sp>
      <p:sp>
        <p:nvSpPr>
          <p:cNvPr id="3" name="Rectangle 2"/>
          <p:cNvSpPr/>
          <p:nvPr/>
        </p:nvSpPr>
        <p:spPr>
          <a:xfrm>
            <a:off x="2037806" y="1271451"/>
            <a:ext cx="6834594" cy="2831544"/>
          </a:xfrm>
          <a:prstGeom prst="rect">
            <a:avLst/>
          </a:prstGeom>
        </p:spPr>
        <p:txBody>
          <a:bodyPr wrap="square">
            <a:spAutoFit/>
          </a:bodyPr>
          <a:lstStyle/>
          <a:p>
            <a:r>
              <a:rPr lang="fr-FR" b="1" dirty="0" smtClean="0">
                <a:solidFill>
                  <a:srgbClr val="4EFFB0"/>
                </a:solidFill>
                <a:latin typeface="Chivo" panose="00000500000000000000" pitchFamily="2" charset="0"/>
              </a:rPr>
              <a:t>Pratique réflexive</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À </a:t>
            </a:r>
            <a:r>
              <a:rPr lang="fr-FR" sz="1600" dirty="0" smtClean="0">
                <a:solidFill>
                  <a:srgbClr val="1B50FF"/>
                </a:solidFill>
                <a:latin typeface="Chivo" panose="00000500000000000000" pitchFamily="2" charset="0"/>
              </a:rPr>
              <a:t>présent, si vous les souhaitez, vous pouvez faire </a:t>
            </a:r>
            <a:r>
              <a:rPr lang="fr-FR" sz="1600" dirty="0">
                <a:solidFill>
                  <a:srgbClr val="1B50FF"/>
                </a:solidFill>
                <a:latin typeface="Chivo" panose="00000500000000000000" pitchFamily="2" charset="0"/>
              </a:rPr>
              <a:t>le lien avec </a:t>
            </a:r>
            <a:r>
              <a:rPr lang="fr-FR" sz="1600" dirty="0" smtClean="0">
                <a:solidFill>
                  <a:srgbClr val="1B50FF"/>
                </a:solidFill>
                <a:latin typeface="Chivo" panose="00000500000000000000" pitchFamily="2" charset="0"/>
              </a:rPr>
              <a:t>vos pratiques professionnelles, en complétant les autres rubriques de votre Carnet </a:t>
            </a:r>
            <a:r>
              <a:rPr lang="fr-FR" sz="1600" dirty="0">
                <a:solidFill>
                  <a:srgbClr val="1B50FF"/>
                </a:solidFill>
                <a:latin typeface="Chivo" panose="00000500000000000000" pitchFamily="2" charset="0"/>
              </a:rPr>
              <a:t>de bord des </a:t>
            </a:r>
            <a:r>
              <a:rPr lang="fr-FR" sz="1600" dirty="0" smtClean="0">
                <a:solidFill>
                  <a:srgbClr val="1B50FF"/>
                </a:solidFill>
                <a:latin typeface="Chivo" panose="00000500000000000000" pitchFamily="2" charset="0"/>
              </a:rPr>
              <a:t>apprentissages CHANGE OF VIEW :</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je me sens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qui a changé dans mon regard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est-ce que j’entrevois de le mettre en pratique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que j’aurais envie d’approfondir ? »</a:t>
            </a: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4607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22</a:t>
            </a:fld>
            <a:endParaRPr lang="fr-FR"/>
          </a:p>
        </p:txBody>
      </p:sp>
      <p:sp>
        <p:nvSpPr>
          <p:cNvPr id="3" name="Rectangle 2"/>
          <p:cNvSpPr/>
          <p:nvPr/>
        </p:nvSpPr>
        <p:spPr>
          <a:xfrm>
            <a:off x="2020389" y="1436914"/>
            <a:ext cx="6852011" cy="2831544"/>
          </a:xfrm>
          <a:prstGeom prst="rect">
            <a:avLst/>
          </a:prstGeom>
        </p:spPr>
        <p:txBody>
          <a:bodyPr wrap="square">
            <a:spAutoFit/>
          </a:bodyPr>
          <a:lstStyle/>
          <a:p>
            <a:pPr algn="just"/>
            <a:r>
              <a:rPr lang="fr-FR" b="1" dirty="0" smtClean="0">
                <a:solidFill>
                  <a:srgbClr val="4EFFB0"/>
                </a:solidFill>
                <a:latin typeface="Chivo" panose="00000500000000000000" pitchFamily="2" charset="0"/>
              </a:rPr>
              <a:t>Temps de respiration</a:t>
            </a:r>
          </a:p>
          <a:p>
            <a:pPr algn="just"/>
            <a:endParaRPr lang="fr-FR" sz="1600" dirty="0">
              <a:solidFill>
                <a:srgbClr val="1B50FF"/>
              </a:solidFill>
              <a:latin typeface="Chivo" panose="00000500000000000000" pitchFamily="2" charset="0"/>
            </a:endParaRPr>
          </a:p>
          <a:p>
            <a:pPr algn="just"/>
            <a:r>
              <a:rPr lang="fr-BE" sz="1600" dirty="0" smtClean="0">
                <a:solidFill>
                  <a:srgbClr val="1B50FF"/>
                </a:solidFill>
                <a:latin typeface="Chivo" panose="00000500000000000000" pitchFamily="2" charset="0"/>
              </a:rPr>
              <a:t>Pour terminer cette séquence pédagogique, nous </a:t>
            </a:r>
            <a:r>
              <a:rPr lang="fr-BE" sz="1600" dirty="0">
                <a:solidFill>
                  <a:srgbClr val="1B50FF"/>
                </a:solidFill>
                <a:latin typeface="Chivo" panose="00000500000000000000" pitchFamily="2" charset="0"/>
              </a:rPr>
              <a:t>vous </a:t>
            </a:r>
            <a:r>
              <a:rPr lang="fr-BE" sz="1600" dirty="0" smtClean="0">
                <a:solidFill>
                  <a:srgbClr val="1B50FF"/>
                </a:solidFill>
                <a:latin typeface="Chivo" panose="00000500000000000000" pitchFamily="2" charset="0"/>
              </a:rPr>
              <a:t>proposons de prendre encore un temps de </a:t>
            </a:r>
            <a:r>
              <a:rPr lang="fr-BE" sz="1600" dirty="0">
                <a:solidFill>
                  <a:srgbClr val="1B50FF"/>
                </a:solidFill>
                <a:latin typeface="Chivo" panose="00000500000000000000" pitchFamily="2" charset="0"/>
              </a:rPr>
              <a:t>respiration d’une durée de 5-10 minutes, en suivant les consignes </a:t>
            </a:r>
            <a:r>
              <a:rPr lang="fr-BE" sz="1600" dirty="0" smtClean="0">
                <a:solidFill>
                  <a:srgbClr val="1B50FF"/>
                </a:solidFill>
                <a:latin typeface="Chivo" panose="00000500000000000000" pitchFamily="2" charset="0"/>
              </a:rPr>
              <a:t>suivantes.</a:t>
            </a:r>
          </a:p>
          <a:p>
            <a:pPr algn="just"/>
            <a:endParaRPr lang="fr-BE" sz="1600" dirty="0" smtClean="0">
              <a:solidFill>
                <a:srgbClr val="1B50FF"/>
              </a:solidFill>
              <a:latin typeface="Chivo" panose="00000500000000000000" pitchFamily="2" charset="0"/>
            </a:endParaRPr>
          </a:p>
          <a:p>
            <a:pPr algn="just"/>
            <a:r>
              <a:rPr lang="fr-BE" sz="1600" dirty="0">
                <a:solidFill>
                  <a:srgbClr val="1B50FF"/>
                </a:solidFill>
                <a:latin typeface="Chivo" panose="00000500000000000000" pitchFamily="2" charset="0"/>
              </a:rPr>
              <a:t>P</a:t>
            </a:r>
            <a:r>
              <a:rPr lang="fr-BE" sz="1600" dirty="0" smtClean="0">
                <a:solidFill>
                  <a:srgbClr val="1B50FF"/>
                </a:solidFill>
                <a:latin typeface="Chivo" panose="00000500000000000000" pitchFamily="2" charset="0"/>
              </a:rPr>
              <a:t>our </a:t>
            </a:r>
            <a:r>
              <a:rPr lang="fr-BE" sz="1600" dirty="0" smtClean="0">
                <a:solidFill>
                  <a:srgbClr val="1B50FF"/>
                </a:solidFill>
                <a:latin typeface="Chivo" panose="00000500000000000000" pitchFamily="2" charset="0"/>
              </a:rPr>
              <a:t>découvrir la </a:t>
            </a:r>
            <a:r>
              <a:rPr lang="fr-BE" sz="1600" dirty="0">
                <a:solidFill>
                  <a:srgbClr val="1B50FF"/>
                </a:solidFill>
                <a:latin typeface="Chivo" panose="00000500000000000000" pitchFamily="2" charset="0"/>
              </a:rPr>
              <a:t>consigne, cliquez ici</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a:t>
            </a:r>
          </a:p>
          <a:p>
            <a:pPr algn="just"/>
            <a:endParaRPr lang="fr-BE" sz="1600" dirty="0">
              <a:solidFill>
                <a:srgbClr val="1B50FF"/>
              </a:solidFill>
              <a:latin typeface="Chivo" panose="00000500000000000000" pitchFamily="2" charset="0"/>
            </a:endParaRPr>
          </a:p>
          <a:p>
            <a:pPr algn="just"/>
            <a:endParaRPr lang="fr-BE" sz="1600" dirty="0" smtClean="0">
              <a:solidFill>
                <a:srgbClr val="1B50FF"/>
              </a:solidFill>
              <a:latin typeface="Chivo" panose="00000500000000000000" pitchFamily="2" charset="0"/>
            </a:endParaRPr>
          </a:p>
          <a:p>
            <a:pPr algn="just"/>
            <a:endParaRPr lang="fr-BE"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 </a:t>
            </a:r>
            <a:endParaRPr lang="fr-FR" sz="700" b="1" dirty="0">
              <a:solidFill>
                <a:srgbClr val="1B50FF"/>
              </a:solidFill>
              <a:latin typeface="Chivo" panose="00000500000000000000" pitchFamily="2" charset="0"/>
            </a:endParaRPr>
          </a:p>
        </p:txBody>
      </p:sp>
      <p:pic>
        <p:nvPicPr>
          <p:cNvPr id="4" name="3.Body Scan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890611"/>
            <a:ext cx="487363" cy="487363"/>
          </a:xfrm>
          <a:prstGeom prst="rect">
            <a:avLst/>
          </a:prstGeom>
        </p:spPr>
      </p:pic>
    </p:spTree>
    <p:extLst>
      <p:ext uri="{BB962C8B-B14F-4D97-AF65-F5344CB8AC3E}">
        <p14:creationId xmlns:p14="http://schemas.microsoft.com/office/powerpoint/2010/main" val="11116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37806" y="1236616"/>
            <a:ext cx="6609805" cy="400110"/>
          </a:xfrm>
          <a:prstGeom prst="rect">
            <a:avLst/>
          </a:prstGeom>
          <a:noFill/>
        </p:spPr>
        <p:txBody>
          <a:bodyPr wrap="square" rtlCol="0">
            <a:spAutoFit/>
          </a:bodyPr>
          <a:lstStyle/>
          <a:p>
            <a:pPr algn="ctr"/>
            <a:r>
              <a:rPr lang="fr-FR" sz="2000" b="1" dirty="0" smtClean="0">
                <a:solidFill>
                  <a:srgbClr val="4EFFB0"/>
                </a:solidFill>
                <a:latin typeface="Chivo" panose="00000500000000000000" pitchFamily="2" charset="0"/>
              </a:rPr>
              <a:t>SOMMAIRE DE LA </a:t>
            </a:r>
            <a:r>
              <a:rPr lang="fr-FR" sz="2000" b="1" dirty="0">
                <a:solidFill>
                  <a:srgbClr val="4EFFB0"/>
                </a:solidFill>
                <a:latin typeface="Chivo" panose="00000500000000000000" pitchFamily="2" charset="0"/>
              </a:rPr>
              <a:t>SÉQUENCE </a:t>
            </a:r>
            <a:r>
              <a:rPr lang="fr-FR" sz="2000" b="1" dirty="0" smtClean="0">
                <a:solidFill>
                  <a:srgbClr val="4EFFB0"/>
                </a:solidFill>
                <a:latin typeface="Chivo" panose="00000500000000000000" pitchFamily="2" charset="0"/>
              </a:rPr>
              <a:t>PÉDAGOGIQUE :</a:t>
            </a:r>
            <a:endParaRPr lang="fr-FR" sz="1600" dirty="0" smtClean="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t>3</a:t>
            </a:fld>
            <a:endParaRPr lang="fr-FR"/>
          </a:p>
        </p:txBody>
      </p:sp>
      <p:graphicFrame>
        <p:nvGraphicFramePr>
          <p:cNvPr id="11" name="Tableau 10"/>
          <p:cNvGraphicFramePr>
            <a:graphicFrameLocks noGrp="1"/>
          </p:cNvGraphicFramePr>
          <p:nvPr>
            <p:extLst>
              <p:ext uri="{D42A27DB-BD31-4B8C-83A1-F6EECF244321}">
                <p14:modId xmlns:p14="http://schemas.microsoft.com/office/powerpoint/2010/main" val="3402440316"/>
              </p:ext>
            </p:extLst>
          </p:nvPr>
        </p:nvGraphicFramePr>
        <p:xfrm>
          <a:off x="2193546" y="1724546"/>
          <a:ext cx="6298324" cy="423672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Entrée en matière</a:t>
                      </a:r>
                      <a:r>
                        <a:rPr lang="fr-FR" sz="1600" b="0" dirty="0" smtClean="0">
                          <a:solidFill>
                            <a:srgbClr val="1B50FF"/>
                          </a:solidFill>
                          <a:latin typeface="Chivo" panose="00000500000000000000" pitchFamily="2" charset="0"/>
                        </a:rPr>
                        <a:t> : le</a:t>
                      </a:r>
                      <a:r>
                        <a:rPr lang="fr-FR" sz="1600" b="0" baseline="0" dirty="0" smtClean="0">
                          <a:solidFill>
                            <a:srgbClr val="1B50FF"/>
                          </a:solidFill>
                          <a:latin typeface="Chivo" panose="00000500000000000000" pitchFamily="2" charset="0"/>
                        </a:rPr>
                        <a:t> plan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Pratique réflexive</a:t>
                      </a:r>
                      <a:r>
                        <a:rPr lang="fr-FR" sz="1600" b="0" dirty="0" smtClean="0">
                          <a:solidFill>
                            <a:srgbClr val="1B50FF"/>
                          </a:solidFill>
                          <a:latin typeface="Chivo" panose="00000500000000000000" pitchFamily="2" charset="0"/>
                        </a:rPr>
                        <a:t> : quelques exercices</a:t>
                      </a:r>
                      <a:r>
                        <a:rPr lang="fr-FR" sz="1600" b="0" baseline="0" dirty="0" smtClean="0">
                          <a:solidFill>
                            <a:srgbClr val="1B50FF"/>
                          </a:solidFill>
                          <a:latin typeface="Chivo" panose="00000500000000000000" pitchFamily="2" charset="0"/>
                        </a:rPr>
                        <a:t> ou bien un teaser pour vous aider à porter un regard </a:t>
                      </a:r>
                      <a:r>
                        <a:rPr lang="fr-FR" sz="1600" b="0" u="sng" dirty="0" smtClean="0">
                          <a:solidFill>
                            <a:srgbClr val="1B50FF"/>
                          </a:solidFill>
                          <a:latin typeface="Chivo" panose="00000500000000000000" pitchFamily="2" charset="0"/>
                        </a:rPr>
                        <a:t>avant</a:t>
                      </a:r>
                      <a:r>
                        <a:rPr lang="fr-FR" sz="1600" b="0" dirty="0" smtClean="0">
                          <a:solidFill>
                            <a:srgbClr val="1B50FF"/>
                          </a:solidFill>
                          <a:latin typeface="Chivo" panose="00000500000000000000" pitchFamily="2" charset="0"/>
                        </a:rPr>
                        <a:t> la découverte</a:t>
                      </a:r>
                      <a:r>
                        <a:rPr lang="fr-FR" sz="1600" b="0" baseline="0" dirty="0" smtClean="0">
                          <a:solidFill>
                            <a:srgbClr val="1B50FF"/>
                          </a:solidFill>
                          <a:latin typeface="Chivo" panose="00000500000000000000" pitchFamily="2" charset="0"/>
                        </a:rPr>
                        <a:t> de la séquence</a:t>
                      </a:r>
                      <a:r>
                        <a:rPr lang="fr-FR" sz="1600" b="0" dirty="0" smtClean="0">
                          <a:solidFill>
                            <a:srgbClr val="1B50FF"/>
                          </a:solidFill>
                          <a:latin typeface="Chivo" panose="00000500000000000000" pitchFamily="2" charset="0"/>
                        </a:rPr>
                        <a:t> (vos</a:t>
                      </a:r>
                      <a:r>
                        <a:rPr lang="fr-FR" sz="1600" b="0" baseline="0" dirty="0" smtClean="0">
                          <a:solidFill>
                            <a:srgbClr val="1B50FF"/>
                          </a:solidFill>
                          <a:latin typeface="Chivo" panose="00000500000000000000" pitchFamily="2" charset="0"/>
                        </a:rPr>
                        <a:t> pré-représentations) </a:t>
                      </a:r>
                      <a:r>
                        <a:rPr lang="fr-FR" sz="1600" b="0" u="sng" baseline="0" dirty="0" smtClean="0">
                          <a:solidFill>
                            <a:srgbClr val="1B50FF"/>
                          </a:solidFill>
                          <a:latin typeface="Chivo" panose="00000500000000000000" pitchFamily="2" charset="0"/>
                        </a:rPr>
                        <a:t>et</a:t>
                      </a:r>
                      <a:r>
                        <a:rPr lang="fr-FR" sz="1600" b="0" baseline="0" dirty="0" smtClean="0">
                          <a:solidFill>
                            <a:srgbClr val="1B50FF"/>
                          </a:solidFill>
                          <a:latin typeface="Chivo" panose="00000500000000000000" pitchFamily="2" charset="0"/>
                        </a:rPr>
                        <a:t> un temps de réflexion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 du contenu (qu’est-ce que vous avez ressenti, appris ?)</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u="sng" dirty="0" smtClean="0">
                          <a:solidFill>
                            <a:srgbClr val="1B50FF"/>
                          </a:solidFill>
                          <a:latin typeface="Chivo" panose="00000500000000000000" pitchFamily="2" charset="0"/>
                        </a:rPr>
                        <a:t>Émotion / Corps</a:t>
                      </a:r>
                      <a:r>
                        <a:rPr lang="fr-FR" sz="1600" b="0" dirty="0" smtClean="0">
                          <a:solidFill>
                            <a:srgbClr val="1B50FF"/>
                          </a:solidFill>
                          <a:latin typeface="Chivo" panose="00000500000000000000" pitchFamily="2" charset="0"/>
                        </a:rPr>
                        <a:t> : </a:t>
                      </a:r>
                      <a:r>
                        <a:rPr lang="fr-FR" sz="1600" b="0" baseline="0" dirty="0" smtClean="0">
                          <a:solidFill>
                            <a:srgbClr val="1B50FF"/>
                          </a:solidFill>
                          <a:latin typeface="Chivo" panose="00000500000000000000" pitchFamily="2" charset="0"/>
                        </a:rPr>
                        <a:t>pour une belle mise en condition, </a:t>
                      </a:r>
                      <a:r>
                        <a:rPr lang="fr-FR" sz="1600" b="0" dirty="0" smtClean="0">
                          <a:solidFill>
                            <a:srgbClr val="1B50FF"/>
                          </a:solidFill>
                          <a:latin typeface="Chivo" panose="00000500000000000000" pitchFamily="2" charset="0"/>
                        </a:rPr>
                        <a:t>un temps d’exercices de respiration</a:t>
                      </a:r>
                      <a:r>
                        <a:rPr lang="fr-FR" sz="1600" b="0" baseline="0" dirty="0" smtClean="0">
                          <a:solidFill>
                            <a:srgbClr val="1B50FF"/>
                          </a:solidFill>
                          <a:latin typeface="Chivo" panose="00000500000000000000" pitchFamily="2" charset="0"/>
                        </a:rPr>
                        <a:t> proposé </a:t>
                      </a:r>
                      <a:r>
                        <a:rPr lang="fr-FR" sz="1600" b="0" u="sng" baseline="0" dirty="0" smtClean="0">
                          <a:solidFill>
                            <a:srgbClr val="1B50FF"/>
                          </a:solidFill>
                          <a:latin typeface="Chivo" panose="00000500000000000000" pitchFamily="2" charset="0"/>
                        </a:rPr>
                        <a:t>avant</a:t>
                      </a:r>
                      <a:r>
                        <a:rPr lang="fr-FR" sz="1600" b="0" baseline="0" dirty="0" smtClean="0">
                          <a:solidFill>
                            <a:srgbClr val="1B50FF"/>
                          </a:solidFill>
                          <a:latin typeface="Chivo" panose="00000500000000000000" pitchFamily="2" charset="0"/>
                        </a:rPr>
                        <a:t> et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Concept</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 contenu</a:t>
                      </a:r>
                      <a:r>
                        <a:rPr lang="fr-FR" sz="1600" b="0" baseline="0" dirty="0" smtClean="0">
                          <a:solidFill>
                            <a:srgbClr val="1B50FF"/>
                          </a:solidFill>
                          <a:latin typeface="Chivo" panose="00000500000000000000" pitchFamily="2" charset="0"/>
                        </a:rPr>
                        <a:t>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Temps d’appropriation</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les exercices</a:t>
                      </a:r>
                      <a:r>
                        <a:rPr lang="fr-FR" sz="1600" b="0" baseline="0" dirty="0" smtClean="0">
                          <a:solidFill>
                            <a:srgbClr val="1B50FF"/>
                          </a:solidFill>
                          <a:latin typeface="Chivo" panose="00000500000000000000" pitchFamily="2" charset="0"/>
                        </a:rPr>
                        <a:t> et leurs corrigés</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2" name="Ellipse 11"/>
          <p:cNvSpPr/>
          <p:nvPr/>
        </p:nvSpPr>
        <p:spPr>
          <a:xfrm>
            <a:off x="2316698" y="1770192"/>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2316697" y="2324965"/>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2316697" y="3639487"/>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2312559" y="4437663"/>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2312559" y="4975911"/>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dirty="0"/>
          </a:p>
        </p:txBody>
      </p:sp>
      <p:sp>
        <p:nvSpPr>
          <p:cNvPr id="3" name="Rectangle 2"/>
          <p:cNvSpPr/>
          <p:nvPr/>
        </p:nvSpPr>
        <p:spPr>
          <a:xfrm>
            <a:off x="2040527" y="1401468"/>
            <a:ext cx="6831874" cy="3970318"/>
          </a:xfrm>
          <a:prstGeom prst="rect">
            <a:avLst/>
          </a:prstGeom>
        </p:spPr>
        <p:txBody>
          <a:bodyPr wrap="square">
            <a:spAutoFit/>
          </a:bodyPr>
          <a:lstStyle/>
          <a:p>
            <a:r>
              <a:rPr lang="fr-BE" dirty="0" smtClean="0">
                <a:solidFill>
                  <a:srgbClr val="1B50FF"/>
                </a:solidFill>
                <a:latin typeface="Chivo" panose="00000500000000000000" pitchFamily="2" charset="0"/>
              </a:rPr>
              <a:t>Et </a:t>
            </a:r>
            <a:r>
              <a:rPr lang="fr-BE" dirty="0">
                <a:solidFill>
                  <a:srgbClr val="1B50FF"/>
                </a:solidFill>
                <a:latin typeface="Chivo" panose="00000500000000000000" pitchFamily="2" charset="0"/>
              </a:rPr>
              <a:t>maintenant</a:t>
            </a:r>
            <a:r>
              <a:rPr lang="fr-BE" dirty="0" smtClean="0">
                <a:solidFill>
                  <a:srgbClr val="1B50FF"/>
                </a:solidFill>
                <a:latin typeface="Chivo" panose="00000500000000000000" pitchFamily="2" charset="0"/>
              </a:rPr>
              <a:t>,</a:t>
            </a:r>
          </a:p>
          <a:p>
            <a:endParaRPr lang="fr-BE"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Munissez-vous de </a:t>
            </a:r>
            <a:r>
              <a:rPr lang="fr-BE" dirty="0">
                <a:solidFill>
                  <a:srgbClr val="1B50FF"/>
                </a:solidFill>
                <a:latin typeface="Chivo" panose="00000500000000000000" pitchFamily="2" charset="0"/>
              </a:rPr>
              <a:t>votre </a:t>
            </a:r>
            <a:r>
              <a:rPr lang="fr-BE" b="1" dirty="0">
                <a:solidFill>
                  <a:srgbClr val="1B50FF"/>
                </a:solidFill>
                <a:latin typeface="Chivo" panose="00000500000000000000" pitchFamily="2" charset="0"/>
              </a:rPr>
              <a:t>Carnet de bord des </a:t>
            </a:r>
            <a:r>
              <a:rPr lang="fr-BE" b="1" dirty="0" smtClean="0">
                <a:solidFill>
                  <a:srgbClr val="1B50FF"/>
                </a:solidFill>
                <a:latin typeface="Chivo" panose="00000500000000000000" pitchFamily="2" charset="0"/>
              </a:rPr>
              <a:t>apprentissages</a:t>
            </a:r>
            <a:r>
              <a:rPr lang="fr-BE" b="1" dirty="0">
                <a:solidFill>
                  <a:srgbClr val="1B50FF"/>
                </a:solidFill>
                <a:latin typeface="Chivo" panose="00000500000000000000" pitchFamily="2" charset="0"/>
              </a:rPr>
              <a:t> </a:t>
            </a:r>
            <a:r>
              <a:rPr lang="fr-BE" b="1" dirty="0" smtClean="0">
                <a:solidFill>
                  <a:srgbClr val="1B50FF"/>
                </a:solidFill>
                <a:latin typeface="Chivo" panose="00000500000000000000" pitchFamily="2" charset="0"/>
              </a:rPr>
              <a:t>CHANGE </a:t>
            </a:r>
            <a:r>
              <a:rPr lang="fr-BE" b="1" smtClean="0">
                <a:solidFill>
                  <a:srgbClr val="1B50FF"/>
                </a:solidFill>
                <a:latin typeface="Chivo" panose="00000500000000000000" pitchFamily="2" charset="0"/>
              </a:rPr>
              <a:t>OF VIEW</a:t>
            </a:r>
            <a:r>
              <a:rPr lang="fr-BE" smtClean="0">
                <a:solidFill>
                  <a:srgbClr val="1B50FF"/>
                </a:solidFill>
                <a:latin typeface="Chivo" panose="00000500000000000000" pitchFamily="2" charset="0"/>
              </a:rPr>
              <a:t>.</a:t>
            </a:r>
          </a:p>
          <a:p>
            <a:endParaRPr lang="fr-BE" dirty="0">
              <a:solidFill>
                <a:srgbClr val="C00000"/>
              </a:solidFill>
              <a:latin typeface="Chivo" panose="00000500000000000000" pitchFamily="2" charset="0"/>
            </a:endParaRPr>
          </a:p>
          <a:p>
            <a:r>
              <a:rPr lang="fr-BE" b="1" dirty="0" smtClean="0">
                <a:solidFill>
                  <a:srgbClr val="1B50FF"/>
                </a:solidFill>
                <a:latin typeface="Chivo" panose="00000500000000000000" pitchFamily="2" charset="0"/>
              </a:rPr>
              <a:t>Le Carnet CHANGE OF VIEW, qu’est-ce que c’est ?</a:t>
            </a:r>
          </a:p>
          <a:p>
            <a:endParaRPr lang="fr-BE" dirty="0" smtClean="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C’est votre compagnon de route tout au long de votre découverte du Référentiel sur l’</a:t>
            </a:r>
            <a:r>
              <a:rPr lang="fr-BE" dirty="0" err="1" smtClean="0">
                <a:solidFill>
                  <a:srgbClr val="1B50FF"/>
                </a:solidFill>
                <a:latin typeface="Chivo" panose="00000500000000000000" pitchFamily="2" charset="0"/>
              </a:rPr>
              <a:t>empowerment</a:t>
            </a:r>
            <a:r>
              <a:rPr lang="fr-BE" dirty="0" smtClean="0">
                <a:solidFill>
                  <a:srgbClr val="1B50FF"/>
                </a:solidFill>
                <a:latin typeface="Chivo" panose="00000500000000000000" pitchFamily="2" charset="0"/>
              </a:rPr>
              <a:t>. Il contient des rubriques qui vous permettent de structurer vos prises de notes : vos pré-représentations des thématiques abordées, vos notes prises pendant la lecture du contenu, vos solutions aux exercices, vos ressentis et vos conclusions.</a:t>
            </a: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352107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3" name="Rectangle 2"/>
          <p:cNvSpPr/>
          <p:nvPr/>
        </p:nvSpPr>
        <p:spPr>
          <a:xfrm>
            <a:off x="2055223" y="1368308"/>
            <a:ext cx="6818811" cy="2031325"/>
          </a:xfrm>
          <a:prstGeom prst="rect">
            <a:avLst/>
          </a:prstGeom>
        </p:spPr>
        <p:txBody>
          <a:bodyPr wrap="square">
            <a:spAutoFit/>
          </a:bodyPr>
          <a:lstStyle/>
          <a:p>
            <a:r>
              <a:rPr lang="fr-FR" dirty="0" smtClean="0">
                <a:solidFill>
                  <a:srgbClr val="1B50FF"/>
                </a:solidFill>
                <a:latin typeface="Chivo" panose="00000500000000000000" pitchFamily="2" charset="0"/>
              </a:rPr>
              <a:t>Cette </a:t>
            </a:r>
            <a:r>
              <a:rPr lang="fr-FR" dirty="0">
                <a:solidFill>
                  <a:srgbClr val="1B50FF"/>
                </a:solidFill>
                <a:latin typeface="Chivo" panose="00000500000000000000" pitchFamily="2" charset="0"/>
              </a:rPr>
              <a:t>séquence </a:t>
            </a:r>
            <a:r>
              <a:rPr lang="fr-FR" dirty="0" smtClean="0">
                <a:solidFill>
                  <a:srgbClr val="1B50FF"/>
                </a:solidFill>
                <a:latin typeface="Chivo" panose="00000500000000000000" pitchFamily="2" charset="0"/>
              </a:rPr>
              <a:t>aborde :</a:t>
            </a:r>
          </a:p>
          <a:p>
            <a:endParaRPr lang="fr-FR" dirty="0">
              <a:solidFill>
                <a:srgbClr val="1B50FF"/>
              </a:solidFill>
              <a:latin typeface="Chivo" panose="00000500000000000000" pitchFamily="2" charset="0"/>
            </a:endParaRPr>
          </a:p>
          <a:p>
            <a:pPr marL="285750" lvl="0" indent="-285750">
              <a:buFontTx/>
              <a:buChar char="-"/>
            </a:pPr>
            <a:r>
              <a:rPr lang="fr-FR" dirty="0" smtClean="0">
                <a:solidFill>
                  <a:srgbClr val="1B50FF"/>
                </a:solidFill>
                <a:latin typeface="Chivo" panose="00000500000000000000" pitchFamily="2" charset="0"/>
              </a:rPr>
              <a:t>la </a:t>
            </a:r>
            <a:r>
              <a:rPr lang="fr-FR" dirty="0">
                <a:solidFill>
                  <a:srgbClr val="1B50FF"/>
                </a:solidFill>
                <a:latin typeface="Chivo" panose="00000500000000000000" pitchFamily="2" charset="0"/>
              </a:rPr>
              <a:t>définition de l’équité dans la relation d’accompagnement</a:t>
            </a:r>
            <a:r>
              <a:rPr lang="fr-FR" dirty="0" smtClean="0">
                <a:solidFill>
                  <a:srgbClr val="1B50FF"/>
                </a:solidFill>
                <a:latin typeface="Chivo" panose="00000500000000000000" pitchFamily="2" charset="0"/>
              </a:rPr>
              <a:t>,</a:t>
            </a:r>
          </a:p>
          <a:p>
            <a:pPr lvl="0"/>
            <a:r>
              <a:rPr lang="fr-FR" dirty="0" smtClean="0">
                <a:solidFill>
                  <a:srgbClr val="1B50FF"/>
                </a:solidFill>
                <a:latin typeface="Chivo" panose="00000500000000000000" pitchFamily="2" charset="0"/>
              </a:rPr>
              <a:t> </a:t>
            </a:r>
            <a:endParaRPr lang="fr-FR" dirty="0">
              <a:solidFill>
                <a:srgbClr val="1B50FF"/>
              </a:solidFill>
              <a:latin typeface="Chivo" panose="00000500000000000000" pitchFamily="2" charset="0"/>
            </a:endParaRPr>
          </a:p>
          <a:p>
            <a:pPr marL="285750" indent="-285750">
              <a:buFontTx/>
              <a:buChar char="-"/>
            </a:pPr>
            <a:r>
              <a:rPr lang="fr-FR" dirty="0" smtClean="0">
                <a:solidFill>
                  <a:srgbClr val="1B50FF"/>
                </a:solidFill>
                <a:latin typeface="Chivo" panose="00000500000000000000" pitchFamily="2" charset="0"/>
              </a:rPr>
              <a:t>et </a:t>
            </a:r>
            <a:r>
              <a:rPr lang="fr-FR" dirty="0">
                <a:solidFill>
                  <a:srgbClr val="1B50FF"/>
                </a:solidFill>
                <a:latin typeface="Chivo" panose="00000500000000000000" pitchFamily="2" charset="0"/>
              </a:rPr>
              <a:t>les spécificités d’un accompagnement respectueux de l’équité</a:t>
            </a:r>
            <a:r>
              <a:rPr lang="fr-FR" dirty="0" smtClean="0">
                <a:solidFill>
                  <a:srgbClr val="1B50FF"/>
                </a:solidFill>
                <a:latin typeface="Chivo" panose="00000500000000000000" pitchFamily="2" charset="0"/>
              </a:rPr>
              <a:t>.</a:t>
            </a:r>
          </a:p>
          <a:p>
            <a:endParaRPr lang="fr-BE" dirty="0">
              <a:solidFill>
                <a:srgbClr val="1B50FF"/>
              </a:solidFill>
              <a:latin typeface="Chivo" panose="00000500000000000000" pitchFamily="2" charset="0"/>
            </a:endParaRPr>
          </a:p>
        </p:txBody>
      </p:sp>
      <p:sp>
        <p:nvSpPr>
          <p:cNvPr id="7" name="Ellipse 6"/>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Entrée en matière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9466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3" name="Rectangle 2"/>
          <p:cNvSpPr/>
          <p:nvPr/>
        </p:nvSpPr>
        <p:spPr>
          <a:xfrm>
            <a:off x="2040527" y="1401468"/>
            <a:ext cx="6702879" cy="3416320"/>
          </a:xfrm>
          <a:prstGeom prst="rect">
            <a:avLst/>
          </a:prstGeom>
        </p:spPr>
        <p:txBody>
          <a:bodyPr wrap="square">
            <a:spAutoFit/>
          </a:bodyPr>
          <a:lstStyle/>
          <a:p>
            <a:r>
              <a:rPr lang="fr-BE" b="1" dirty="0" smtClean="0">
                <a:solidFill>
                  <a:srgbClr val="1B50FF"/>
                </a:solidFill>
                <a:latin typeface="Chivo" panose="00000500000000000000" pitchFamily="2" charset="0"/>
              </a:rPr>
              <a:t>Les </a:t>
            </a:r>
            <a:r>
              <a:rPr lang="fr-BE" b="1" dirty="0">
                <a:solidFill>
                  <a:srgbClr val="1B50FF"/>
                </a:solidFill>
                <a:latin typeface="Chivo" panose="00000500000000000000" pitchFamily="2" charset="0"/>
              </a:rPr>
              <a:t>questions </a:t>
            </a:r>
            <a:r>
              <a:rPr lang="fr-BE" b="1" dirty="0" smtClean="0">
                <a:solidFill>
                  <a:srgbClr val="1B50FF"/>
                </a:solidFill>
                <a:latin typeface="Chivo" panose="00000500000000000000" pitchFamily="2" charset="0"/>
              </a:rPr>
              <a:t>suivantes ne </a:t>
            </a:r>
            <a:r>
              <a:rPr lang="fr-BE" b="1" dirty="0">
                <a:solidFill>
                  <a:srgbClr val="1B50FF"/>
                </a:solidFill>
                <a:latin typeface="Chivo" panose="00000500000000000000" pitchFamily="2" charset="0"/>
              </a:rPr>
              <a:t>donnent pas lieu à une correction :</a:t>
            </a:r>
          </a:p>
          <a:p>
            <a:endParaRPr lang="fr-BE" dirty="0" smtClean="0">
              <a:solidFill>
                <a:srgbClr val="1B50FF"/>
              </a:solidFill>
              <a:latin typeface="Chivo" panose="00000500000000000000" pitchFamily="2" charset="0"/>
            </a:endParaRPr>
          </a:p>
          <a:p>
            <a:r>
              <a:rPr lang="fr-BE" i="1" dirty="0" smtClean="0">
                <a:solidFill>
                  <a:srgbClr val="1B50FF"/>
                </a:solidFill>
                <a:latin typeface="Chivo" panose="00000500000000000000" pitchFamily="2" charset="0"/>
              </a:rPr>
              <a:t>Comment </a:t>
            </a:r>
            <a:r>
              <a:rPr lang="fr-BE" i="1" dirty="0">
                <a:solidFill>
                  <a:srgbClr val="1B50FF"/>
                </a:solidFill>
                <a:latin typeface="Chivo" panose="00000500000000000000" pitchFamily="2" charset="0"/>
              </a:rPr>
              <a:t>être plus équitable dans la relation d’accompagnement </a:t>
            </a:r>
            <a:r>
              <a:rPr lang="fr-BE"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fr-BE" i="1" dirty="0">
                <a:solidFill>
                  <a:srgbClr val="1B50FF"/>
                </a:solidFill>
                <a:latin typeface="Chivo" panose="00000500000000000000" pitchFamily="2" charset="0"/>
              </a:rPr>
              <a:t>Et si on questionnait nos vulnérabilités et nos envies d’indépendance dans la relation d’accompagnement </a:t>
            </a:r>
            <a:r>
              <a:rPr lang="fr-BE"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fr-BE" i="1" dirty="0">
                <a:solidFill>
                  <a:srgbClr val="1B50FF"/>
                </a:solidFill>
                <a:latin typeface="Chivo" panose="00000500000000000000" pitchFamily="2" charset="0"/>
              </a:rPr>
              <a:t>Et si on construisait l’accompagnement sur les potentialités et les talents innés </a:t>
            </a:r>
            <a:r>
              <a:rPr lang="fr-BE" i="1" dirty="0" smtClean="0">
                <a:solidFill>
                  <a:srgbClr val="1B50FF"/>
                </a:solidFill>
                <a:latin typeface="Chivo" panose="00000500000000000000" pitchFamily="2" charset="0"/>
              </a:rPr>
              <a:t>de </a:t>
            </a:r>
            <a:r>
              <a:rPr lang="fr-BE" i="1" dirty="0">
                <a:solidFill>
                  <a:srgbClr val="1B50FF"/>
                </a:solidFill>
                <a:latin typeface="Chivo" panose="00000500000000000000" pitchFamily="2" charset="0"/>
              </a:rPr>
              <a:t>chacun ?</a:t>
            </a:r>
            <a:endParaRPr lang="fr-FR" i="1" dirty="0">
              <a:solidFill>
                <a:srgbClr val="1B50FF"/>
              </a:solidFill>
              <a:latin typeface="Chivo" panose="00000500000000000000" pitchFamily="2" charset="0"/>
            </a:endParaRPr>
          </a:p>
          <a:p>
            <a:endParaRPr lang="fr-FR"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308324"/>
          </a:xfrm>
          <a:prstGeom prst="rect">
            <a:avLst/>
          </a:prstGeom>
        </p:spPr>
        <p:txBody>
          <a:bodyPr wrap="square">
            <a:spAutoFit/>
          </a:bodyPr>
          <a:lstStyle/>
          <a:p>
            <a:pPr algn="just"/>
            <a:r>
              <a:rPr lang="fr-FR" b="1" dirty="0">
                <a:solidFill>
                  <a:srgbClr val="4EFFB0"/>
                </a:solidFill>
                <a:latin typeface="Chivo" panose="00000500000000000000" pitchFamily="2" charset="0"/>
              </a:rPr>
              <a:t>Mise en </a:t>
            </a:r>
            <a:r>
              <a:rPr lang="fr-FR" b="1" dirty="0" smtClean="0">
                <a:solidFill>
                  <a:srgbClr val="4EFFB0"/>
                </a:solidFill>
                <a:latin typeface="Chivo" panose="00000500000000000000" pitchFamily="2" charset="0"/>
              </a:rPr>
              <a:t>condition</a:t>
            </a:r>
          </a:p>
          <a:p>
            <a:pPr algn="just"/>
            <a:endParaRPr lang="fr-FR" i="1" dirty="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Pour </a:t>
            </a:r>
            <a:r>
              <a:rPr lang="fr-BE" dirty="0">
                <a:solidFill>
                  <a:srgbClr val="1B50FF"/>
                </a:solidFill>
                <a:latin typeface="Chivo" panose="00000500000000000000" pitchFamily="2" charset="0"/>
              </a:rPr>
              <a:t>vous mettre en </a:t>
            </a:r>
            <a:r>
              <a:rPr lang="fr-BE" dirty="0" smtClean="0">
                <a:solidFill>
                  <a:srgbClr val="1B50FF"/>
                </a:solidFill>
                <a:latin typeface="Chivo" panose="00000500000000000000" pitchFamily="2" charset="0"/>
              </a:rPr>
              <a:t>condition </a:t>
            </a:r>
            <a:r>
              <a:rPr lang="fr-BE" dirty="0">
                <a:solidFill>
                  <a:srgbClr val="1B50FF"/>
                </a:solidFill>
                <a:latin typeface="Chivo" panose="00000500000000000000" pitchFamily="2" charset="0"/>
              </a:rPr>
              <a:t>d’apprentissage, nous vous </a:t>
            </a:r>
            <a:r>
              <a:rPr lang="fr-BE" dirty="0" smtClean="0">
                <a:solidFill>
                  <a:srgbClr val="1B50FF"/>
                </a:solidFill>
                <a:latin typeface="Chivo" panose="00000500000000000000" pitchFamily="2" charset="0"/>
              </a:rPr>
              <a:t>proposons des </a:t>
            </a:r>
            <a:r>
              <a:rPr lang="fr-BE" dirty="0">
                <a:solidFill>
                  <a:srgbClr val="1B50FF"/>
                </a:solidFill>
                <a:latin typeface="Chivo" panose="00000500000000000000" pitchFamily="2" charset="0"/>
              </a:rPr>
              <a:t>exercices de respiration d’une durée de 5-10 </a:t>
            </a:r>
            <a:r>
              <a:rPr lang="fr-BE" dirty="0" smtClean="0">
                <a:solidFill>
                  <a:srgbClr val="1B50FF"/>
                </a:solidFill>
                <a:latin typeface="Chivo" panose="00000500000000000000" pitchFamily="2" charset="0"/>
              </a:rPr>
              <a:t>minutes. </a:t>
            </a:r>
            <a:endParaRPr lang="fr-BE" dirty="0" smtClean="0">
              <a:solidFill>
                <a:srgbClr val="1B50FF"/>
              </a:solidFill>
              <a:latin typeface="Chivo" panose="00000500000000000000" pitchFamily="2" charset="0"/>
            </a:endParaRPr>
          </a:p>
          <a:p>
            <a:pPr algn="just"/>
            <a:endParaRPr lang="fr-BE" dirty="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Pour </a:t>
            </a:r>
            <a:r>
              <a:rPr lang="fr-BE" dirty="0" smtClean="0">
                <a:solidFill>
                  <a:srgbClr val="1B50FF"/>
                </a:solidFill>
                <a:latin typeface="Chivo" panose="00000500000000000000" pitchFamily="2" charset="0"/>
              </a:rPr>
              <a:t>découvrir les exercices, cliquez </a:t>
            </a:r>
            <a:r>
              <a:rPr lang="fr-BE" dirty="0" smtClean="0">
                <a:solidFill>
                  <a:srgbClr val="1B50FF"/>
                </a:solidFill>
                <a:latin typeface="Chivo" panose="00000500000000000000" pitchFamily="2" charset="0"/>
              </a:rPr>
              <a:t>ici :</a:t>
            </a:r>
            <a:endParaRPr lang="fr-FR" dirty="0" smtClean="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1.Respiration dynamique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85371" y="3096154"/>
            <a:ext cx="487363" cy="487363"/>
          </a:xfrm>
          <a:prstGeom prst="rect">
            <a:avLst/>
          </a:prstGeom>
        </p:spPr>
      </p:pic>
    </p:spTree>
    <p:extLst>
      <p:ext uri="{BB962C8B-B14F-4D97-AF65-F5344CB8AC3E}">
        <p14:creationId xmlns:p14="http://schemas.microsoft.com/office/powerpoint/2010/main" val="245739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3" name="Rectangle 2"/>
          <p:cNvSpPr/>
          <p:nvPr/>
        </p:nvSpPr>
        <p:spPr>
          <a:xfrm>
            <a:off x="2040527" y="1401468"/>
            <a:ext cx="6831874" cy="1200329"/>
          </a:xfrm>
          <a:prstGeom prst="rect">
            <a:avLst/>
          </a:prstGeom>
        </p:spPr>
        <p:txBody>
          <a:bodyPr wrap="square">
            <a:spAutoFit/>
          </a:bodyPr>
          <a:lstStyle/>
          <a:p>
            <a:r>
              <a:rPr lang="fr-FR" b="1" dirty="0" smtClean="0">
                <a:solidFill>
                  <a:srgbClr val="4EFFB0"/>
                </a:solidFill>
                <a:latin typeface="Chivo" panose="00000500000000000000" pitchFamily="2" charset="0"/>
              </a:rPr>
              <a:t>Apprentissage sur le principe de l’équité</a:t>
            </a:r>
            <a:endParaRPr lang="fr-FR" dirty="0" smtClean="0">
              <a:solidFill>
                <a:srgbClr val="C00000"/>
              </a:solidFill>
              <a:latin typeface="Chivo" panose="00000500000000000000" pitchFamily="2" charset="0"/>
            </a:endParaRPr>
          </a:p>
          <a:p>
            <a:endParaRPr lang="fr-FR" dirty="0" smtClean="0">
              <a:solidFill>
                <a:srgbClr val="C00000"/>
              </a:solidFill>
              <a:latin typeface="Chivo" panose="00000500000000000000" pitchFamily="2" charset="0"/>
            </a:endParaRPr>
          </a:p>
          <a:p>
            <a:r>
              <a:rPr lang="fr-BE" dirty="0" smtClean="0">
                <a:solidFill>
                  <a:srgbClr val="1B50FF"/>
                </a:solidFill>
                <a:latin typeface="Chivo" panose="00000500000000000000" pitchFamily="2" charset="0"/>
              </a:rPr>
              <a:t>À </a:t>
            </a:r>
            <a:r>
              <a:rPr lang="fr-BE" dirty="0">
                <a:solidFill>
                  <a:srgbClr val="1B50FF"/>
                </a:solidFill>
                <a:latin typeface="Chivo" panose="00000500000000000000" pitchFamily="2" charset="0"/>
              </a:rPr>
              <a:t>l’issue de la présentation qui </a:t>
            </a:r>
            <a:r>
              <a:rPr lang="fr-BE" dirty="0" smtClean="0">
                <a:solidFill>
                  <a:srgbClr val="1B50FF"/>
                </a:solidFill>
                <a:latin typeface="Chivo" panose="00000500000000000000" pitchFamily="2" charset="0"/>
              </a:rPr>
              <a:t>suit, </a:t>
            </a:r>
            <a:r>
              <a:rPr lang="fr-BE" dirty="0">
                <a:solidFill>
                  <a:srgbClr val="1B50FF"/>
                </a:solidFill>
                <a:latin typeface="Chivo" panose="00000500000000000000" pitchFamily="2" charset="0"/>
              </a:rPr>
              <a:t>nous </a:t>
            </a:r>
            <a:r>
              <a:rPr lang="fr-BE" dirty="0" smtClean="0">
                <a:solidFill>
                  <a:srgbClr val="1B50FF"/>
                </a:solidFill>
                <a:latin typeface="Chivo" panose="00000500000000000000" pitchFamily="2" charset="0"/>
              </a:rPr>
              <a:t>vous proposons de tester </a:t>
            </a:r>
            <a:r>
              <a:rPr lang="fr-BE" dirty="0">
                <a:solidFill>
                  <a:srgbClr val="1B50FF"/>
                </a:solidFill>
                <a:latin typeface="Chivo" panose="00000500000000000000" pitchFamily="2" charset="0"/>
              </a:rPr>
              <a:t>vos connaissances </a:t>
            </a:r>
            <a:r>
              <a:rPr lang="fr-BE" dirty="0" smtClean="0">
                <a:solidFill>
                  <a:srgbClr val="1B50FF"/>
                </a:solidFill>
                <a:latin typeface="Chivo" panose="00000500000000000000" pitchFamily="2" charset="0"/>
              </a:rPr>
              <a:t>sur un mode ludique</a:t>
            </a:r>
            <a:r>
              <a:rPr lang="fr-FR" dirty="0" smtClean="0">
                <a:solidFill>
                  <a:srgbClr val="1B50FF"/>
                </a:solidFill>
                <a:latin typeface="Chivo" panose="00000500000000000000" pitchFamily="2" charset="0"/>
              </a:rPr>
              <a:t>.</a:t>
            </a:r>
            <a:endParaRPr lang="fr-BE"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56879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3" name="Rectangle 2"/>
          <p:cNvSpPr/>
          <p:nvPr/>
        </p:nvSpPr>
        <p:spPr>
          <a:xfrm>
            <a:off x="2014400" y="1213784"/>
            <a:ext cx="6858000" cy="7275838"/>
          </a:xfrm>
          <a:prstGeom prst="rect">
            <a:avLst/>
          </a:prstGeom>
        </p:spPr>
        <p:txBody>
          <a:bodyPr wrap="square">
            <a:spAutoFit/>
          </a:bodyPr>
          <a:lstStyle/>
          <a:p>
            <a:pPr lvl="0"/>
            <a:r>
              <a:rPr lang="fr-BE" b="1" dirty="0">
                <a:solidFill>
                  <a:srgbClr val="4EFFB0"/>
                </a:solidFill>
                <a:latin typeface="Chivo" panose="00000500000000000000" pitchFamily="2" charset="0"/>
              </a:rPr>
              <a:t>1. Définition </a:t>
            </a:r>
            <a:r>
              <a:rPr lang="fr-BE" b="1" dirty="0" smtClean="0">
                <a:solidFill>
                  <a:srgbClr val="4EFFB0"/>
                </a:solidFill>
                <a:latin typeface="Chivo" panose="00000500000000000000" pitchFamily="2" charset="0"/>
              </a:rPr>
              <a:t>de l’équité dans la relation</a:t>
            </a:r>
            <a:r>
              <a:rPr lang="fr-BE" b="1" dirty="0">
                <a:solidFill>
                  <a:srgbClr val="4EFFB0"/>
                </a:solidFill>
                <a:latin typeface="Chivo" panose="00000500000000000000" pitchFamily="2" charset="0"/>
              </a:rPr>
              <a:t> </a:t>
            </a:r>
          </a:p>
          <a:p>
            <a:endParaRPr lang="fr-BE" sz="1600" dirty="0" smtClean="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1.1. Définition de l’équité inspirée de </a:t>
            </a:r>
            <a:r>
              <a:rPr lang="fr-FR" sz="1600" b="1" dirty="0" smtClean="0">
                <a:solidFill>
                  <a:srgbClr val="1B50FF"/>
                </a:solidFill>
                <a:latin typeface="Chivo" panose="00000500000000000000" pitchFamily="2" charset="0"/>
              </a:rPr>
              <a:t>l’OMS</a:t>
            </a:r>
          </a:p>
          <a:p>
            <a:endParaRPr lang="fr-FR" sz="1600" dirty="0" smtClean="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L’équité est l’absence de différences évitables ou remédiables entre différents groupes de personnes, qu’ils soient définis selon des critères sociaux, économiques, démographiques ou géographiques. »</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1.2. Un accompagnement prônant l’équité considère que </a:t>
            </a:r>
            <a:r>
              <a:rPr lang="fr-FR" sz="1600" b="1" dirty="0" smtClean="0">
                <a:solidFill>
                  <a:srgbClr val="1B50FF"/>
                </a:solidFill>
                <a:latin typeface="Chivo" panose="00000500000000000000" pitchFamily="2" charset="0"/>
              </a:rPr>
              <a:t>:</a:t>
            </a:r>
          </a:p>
          <a:p>
            <a:endParaRPr lang="fr-FR" sz="1600" b="1" dirty="0">
              <a:solidFill>
                <a:srgbClr val="1B50FF"/>
              </a:solidFill>
              <a:latin typeface="Chivo" panose="00000500000000000000" pitchFamily="2" charset="0"/>
            </a:endParaRPr>
          </a:p>
          <a:p>
            <a:pPr marL="285750" indent="-285750">
              <a:buFontTx/>
              <a:buChar char="-"/>
            </a:pPr>
            <a:r>
              <a:rPr lang="fr-FR" sz="1600" dirty="0" smtClean="0">
                <a:solidFill>
                  <a:srgbClr val="1B50FF"/>
                </a:solidFill>
                <a:latin typeface="Chivo" panose="00000500000000000000" pitchFamily="2" charset="0"/>
              </a:rPr>
              <a:t>Accompagnant </a:t>
            </a:r>
            <a:r>
              <a:rPr lang="fr-FR" sz="1600" dirty="0">
                <a:solidFill>
                  <a:srgbClr val="1B50FF"/>
                </a:solidFill>
                <a:latin typeface="Chivo" panose="00000500000000000000" pitchFamily="2" charset="0"/>
              </a:rPr>
              <a:t>et accompagné ont la même valeur. Il n’y a donc pas de rapport dominant-dominé ; chacun a conscience qu’il gagne en retour lorsqu’il donne de son temps et de son expérience </a:t>
            </a:r>
            <a:r>
              <a:rPr lang="fr-FR" sz="1600" dirty="0" smtClean="0">
                <a:solidFill>
                  <a:srgbClr val="1B50FF"/>
                </a:solidFill>
                <a:latin typeface="Chivo" panose="00000500000000000000" pitchFamily="2" charset="0"/>
              </a:rPr>
              <a:t>;</a:t>
            </a:r>
          </a:p>
          <a:p>
            <a:pPr marL="285750" indent="-285750">
              <a:buFontTx/>
              <a:buChar char="-"/>
            </a:pPr>
            <a:endParaRPr lang="fr-FR" sz="1600" dirty="0">
              <a:solidFill>
                <a:srgbClr val="1B50FF"/>
              </a:solidFill>
              <a:latin typeface="Chivo" panose="00000500000000000000" pitchFamily="2" charset="0"/>
            </a:endParaRPr>
          </a:p>
          <a:p>
            <a:pPr marL="285750" indent="-285750">
              <a:buFontTx/>
              <a:buChar char="-"/>
            </a:pPr>
            <a:r>
              <a:rPr lang="fr-FR" sz="1600" dirty="0" smtClean="0">
                <a:solidFill>
                  <a:srgbClr val="1B50FF"/>
                </a:solidFill>
                <a:latin typeface="Chivo" panose="00000500000000000000" pitchFamily="2" charset="0"/>
              </a:rPr>
              <a:t>Chacun </a:t>
            </a:r>
            <a:r>
              <a:rPr lang="fr-FR" sz="1600" dirty="0">
                <a:solidFill>
                  <a:srgbClr val="1B50FF"/>
                </a:solidFill>
                <a:latin typeface="Chivo" panose="00000500000000000000" pitchFamily="2" charset="0"/>
              </a:rPr>
              <a:t>peut, à un moment de son histoire, être dans une situation qui le rend vulnérable : les situations de vulnérabilité ne définissent pas l’individu, ne sont pas de son seul fait, mais résultent aussi, et même peut-être principalement, des inégalités de notre société </a:t>
            </a:r>
            <a:r>
              <a:rPr lang="fr-FR" sz="1600" dirty="0" smtClean="0">
                <a:solidFill>
                  <a:srgbClr val="1B50FF"/>
                </a:solidFill>
                <a:latin typeface="Chivo" panose="00000500000000000000" pitchFamily="2" charset="0"/>
              </a:rPr>
              <a:t>;</a:t>
            </a:r>
          </a:p>
          <a:p>
            <a:pPr marL="285750" indent="-285750">
              <a:buFontTx/>
              <a:buChar char="-"/>
            </a:pPr>
            <a:endParaRPr lang="fr-FR" sz="1600" dirty="0">
              <a:solidFill>
                <a:srgbClr val="1B50FF"/>
              </a:solidFill>
              <a:latin typeface="Chivo" panose="00000500000000000000" pitchFamily="2" charset="0"/>
            </a:endParaRPr>
          </a:p>
          <a:p>
            <a:pPr marL="285750" indent="-285750">
              <a:buFontTx/>
              <a:buChar char="-"/>
            </a:pPr>
            <a:r>
              <a:rPr lang="fr-FR" sz="1600" dirty="0" smtClean="0">
                <a:solidFill>
                  <a:srgbClr val="1B50FF"/>
                </a:solidFill>
                <a:latin typeface="Chivo" panose="00000500000000000000" pitchFamily="2" charset="0"/>
              </a:rPr>
              <a:t>Chacun </a:t>
            </a:r>
            <a:r>
              <a:rPr lang="fr-FR" sz="1600" dirty="0">
                <a:solidFill>
                  <a:srgbClr val="1B50FF"/>
                </a:solidFill>
                <a:latin typeface="Chivo" panose="00000500000000000000" pitchFamily="2" charset="0"/>
              </a:rPr>
              <a:t>a besoin de conscientiser son pouvoir d’agir et de le mettre en œuvre</a:t>
            </a:r>
            <a:r>
              <a:rPr lang="fr-FR" sz="1600" dirty="0" smtClean="0">
                <a:solidFill>
                  <a:srgbClr val="1B50FF"/>
                </a:solidFill>
                <a:latin typeface="Chivo" panose="00000500000000000000" pitchFamily="2" charset="0"/>
              </a:rPr>
              <a:t>.</a:t>
            </a:r>
          </a:p>
          <a:p>
            <a:pPr marL="285750" indent="-285750">
              <a:buFontTx/>
              <a:buChar char="-"/>
            </a:pPr>
            <a:endParaRPr lang="fr-FR" sz="1600" dirty="0">
              <a:solidFill>
                <a:srgbClr val="1B50FF"/>
              </a:solidFill>
              <a:latin typeface="Chivo" panose="00000500000000000000" pitchFamily="2" charset="0"/>
            </a:endParaRPr>
          </a:p>
          <a:p>
            <a:endParaRPr lang="fr-BE" sz="1600" dirty="0">
              <a:solidFill>
                <a:srgbClr val="1B50FF"/>
              </a:solidFill>
              <a:latin typeface="Chivo" panose="00000500000000000000" pitchFamily="2" charset="0"/>
            </a:endParaRPr>
          </a:p>
          <a:p>
            <a:pPr>
              <a:lnSpc>
                <a:spcPct val="105000"/>
              </a:lnSpc>
              <a:spcAft>
                <a:spcPts val="0"/>
              </a:spcAft>
            </a:pPr>
            <a:r>
              <a:rPr lang="fr-FR" sz="1600" dirty="0">
                <a:solidFill>
                  <a:srgbClr val="1B50FF"/>
                </a:solidFill>
                <a:latin typeface="Chivo" panose="00000500000000000000" pitchFamily="2" charset="0"/>
                <a:ea typeface="Arial Unicode MS"/>
              </a:rPr>
              <a:t> </a:t>
            </a:r>
            <a:r>
              <a:rPr lang="fr-BE" sz="1600" dirty="0">
                <a:solidFill>
                  <a:srgbClr val="1B50FF"/>
                </a:solidFill>
                <a:latin typeface="Chivo" panose="00000500000000000000" pitchFamily="2" charset="0"/>
                <a:ea typeface="Arial Unicode MS"/>
              </a:rPr>
              <a:t> </a:t>
            </a: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up)">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up)">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wipe(up)">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1250</TotalTime>
  <Words>2171</Words>
  <Application>Microsoft Office PowerPoint</Application>
  <PresentationFormat>Affichage à l'écran (4:3)</PresentationFormat>
  <Paragraphs>286</Paragraphs>
  <Slides>22</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Arial</vt:lpstr>
      <vt:lpstr>Arial Unicode MS</vt:lpstr>
      <vt:lpstr>Calibri</vt:lpstr>
      <vt:lpstr>Calibri Light</vt:lpstr>
      <vt:lpstr>Chivo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90</cp:revision>
  <dcterms:created xsi:type="dcterms:W3CDTF">2021-01-20T11:37:02Z</dcterms:created>
  <dcterms:modified xsi:type="dcterms:W3CDTF">2021-09-24T13:04:57Z</dcterms:modified>
</cp:coreProperties>
</file>