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handoutMasterIdLst>
    <p:handoutMasterId r:id="rId29"/>
  </p:handoutMasterIdLst>
  <p:sldIdLst>
    <p:sldId id="256" r:id="rId2"/>
    <p:sldId id="267" r:id="rId3"/>
    <p:sldId id="259" r:id="rId4"/>
    <p:sldId id="293" r:id="rId5"/>
    <p:sldId id="294" r:id="rId6"/>
    <p:sldId id="295" r:id="rId7"/>
    <p:sldId id="315" r:id="rId8"/>
    <p:sldId id="297" r:id="rId9"/>
    <p:sldId id="260" r:id="rId10"/>
    <p:sldId id="287" r:id="rId11"/>
    <p:sldId id="301" r:id="rId12"/>
    <p:sldId id="302" r:id="rId13"/>
    <p:sldId id="303" r:id="rId14"/>
    <p:sldId id="298" r:id="rId15"/>
    <p:sldId id="304" r:id="rId16"/>
    <p:sldId id="305" r:id="rId17"/>
    <p:sldId id="306" r:id="rId18"/>
    <p:sldId id="307" r:id="rId19"/>
    <p:sldId id="308" r:id="rId20"/>
    <p:sldId id="309" r:id="rId21"/>
    <p:sldId id="310" r:id="rId22"/>
    <p:sldId id="311" r:id="rId23"/>
    <p:sldId id="312" r:id="rId24"/>
    <p:sldId id="313" r:id="rId25"/>
    <p:sldId id="299" r:id="rId26"/>
    <p:sldId id="314" r:id="rId2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ucourneau Chloe" initials="DC"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50FF"/>
    <a:srgbClr val="4EFF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Style moyen 4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1334"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CAEB14-1CE2-4B85-91BC-4AC81BCB9AC0}" type="datetimeFigureOut">
              <a:rPr lang="fr-FR" smtClean="0"/>
              <a:t>06/10/2021</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2E8525-CD53-46C6-9F07-59688A7095A5}" type="slidenum">
              <a:rPr lang="fr-FR" smtClean="0"/>
              <a:t>‹N°›</a:t>
            </a:fld>
            <a:endParaRPr lang="fr-FR"/>
          </a:p>
        </p:txBody>
      </p:sp>
    </p:spTree>
    <p:extLst>
      <p:ext uri="{BB962C8B-B14F-4D97-AF65-F5344CB8AC3E}">
        <p14:creationId xmlns:p14="http://schemas.microsoft.com/office/powerpoint/2010/main" val="11344170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800DD5-8453-4A0E-A4BE-FB5004FEBA61}" type="datetimeFigureOut">
              <a:rPr lang="fr-FR" smtClean="0"/>
              <a:t>06/10/2021</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306EBC-6C96-424C-B2BD-34E7C43EA710}" type="slidenum">
              <a:rPr lang="fr-FR" smtClean="0"/>
              <a:t>‹N°›</a:t>
            </a:fld>
            <a:endParaRPr lang="fr-FR"/>
          </a:p>
        </p:txBody>
      </p:sp>
    </p:spTree>
    <p:extLst>
      <p:ext uri="{BB962C8B-B14F-4D97-AF65-F5344CB8AC3E}">
        <p14:creationId xmlns:p14="http://schemas.microsoft.com/office/powerpoint/2010/main" val="143631323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p>
            <a:fld id="{1EF68777-88ED-4ACE-B411-7924B084EE2D}" type="datetime1">
              <a:rPr lang="fr-FR" smtClean="0"/>
              <a:t>06/10/2021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lvl1pPr>
              <a:defRPr>
                <a:solidFill>
                  <a:srgbClr val="4EFFB0"/>
                </a:solidFill>
              </a:defRPr>
            </a:lvl1pPr>
          </a:lstStyle>
          <a:p>
            <a:fld id="{7DC09696-8782-4BAD-8097-EF151A794B23}" type="slidenum">
              <a:rPr lang="fr-FR" smtClean="0"/>
              <a:pPr/>
              <a:t>‹N°›</a:t>
            </a:fld>
            <a:endParaRPr lang="fr-FR" dirty="0"/>
          </a:p>
        </p:txBody>
      </p:sp>
    </p:spTree>
    <p:extLst>
      <p:ext uri="{BB962C8B-B14F-4D97-AF65-F5344CB8AC3E}">
        <p14:creationId xmlns:p14="http://schemas.microsoft.com/office/powerpoint/2010/main" val="306521759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2082982" y="1216024"/>
            <a:ext cx="6677841" cy="4879975"/>
          </a:xfrm>
        </p:spPr>
        <p:txBody>
          <a:bodyPr/>
          <a:lstStyle>
            <a:lvl1pPr>
              <a:defRPr>
                <a:solidFill>
                  <a:srgbClr val="1B50FF"/>
                </a:solidFill>
              </a:defRPr>
            </a:lvl1pPr>
            <a:lvl2pPr>
              <a:defRPr>
                <a:solidFill>
                  <a:srgbClr val="1B50FF"/>
                </a:solidFill>
              </a:defRPr>
            </a:lvl2pPr>
            <a:lvl3pPr>
              <a:defRPr>
                <a:solidFill>
                  <a:srgbClr val="1B50FF"/>
                </a:solidFill>
              </a:defRPr>
            </a:lvl3pPr>
            <a:lvl4pPr>
              <a:defRPr>
                <a:solidFill>
                  <a:srgbClr val="1B50FF"/>
                </a:solidFill>
              </a:defRPr>
            </a:lvl4pPr>
            <a:lvl5pPr>
              <a:defRPr>
                <a:solidFill>
                  <a:srgbClr val="1B50FF"/>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5" name="Footer Placeholder 4"/>
          <p:cNvSpPr>
            <a:spLocks noGrp="1"/>
          </p:cNvSpPr>
          <p:nvPr>
            <p:ph type="ftr" sz="quarter" idx="11"/>
          </p:nvPr>
        </p:nvSpPr>
        <p:spPr>
          <a:xfrm>
            <a:off x="2082982" y="6356351"/>
            <a:ext cx="5388972" cy="365125"/>
          </a:xfrm>
        </p:spPr>
        <p:txBody>
          <a:bodyPr/>
          <a:lstStyle/>
          <a:p>
            <a:endParaRPr lang="fr-FR"/>
          </a:p>
        </p:txBody>
      </p:sp>
      <p:sp>
        <p:nvSpPr>
          <p:cNvPr id="6" name="Slide Number Placeholder 5"/>
          <p:cNvSpPr>
            <a:spLocks noGrp="1"/>
          </p:cNvSpPr>
          <p:nvPr>
            <p:ph type="sldNum" sz="quarter" idx="12"/>
          </p:nvPr>
        </p:nvSpPr>
        <p:spPr>
          <a:xfrm>
            <a:off x="7628708" y="6356351"/>
            <a:ext cx="1132115" cy="365125"/>
          </a:xfrm>
        </p:spPr>
        <p:txBody>
          <a:bodyPr/>
          <a:lstStyle>
            <a:lvl1pPr>
              <a:defRPr>
                <a:solidFill>
                  <a:srgbClr val="4EFFB0"/>
                </a:solidFill>
              </a:defRPr>
            </a:lvl1pPr>
          </a:lstStyle>
          <a:p>
            <a:fld id="{7DC09696-8782-4BAD-8097-EF151A794B23}" type="slidenum">
              <a:rPr lang="fr-FR" smtClean="0"/>
              <a:pPr/>
              <a:t>‹N°›</a:t>
            </a:fld>
            <a:endParaRPr lang="fr-FR" dirty="0"/>
          </a:p>
        </p:txBody>
      </p:sp>
    </p:spTree>
    <p:extLst>
      <p:ext uri="{BB962C8B-B14F-4D97-AF65-F5344CB8AC3E}">
        <p14:creationId xmlns:p14="http://schemas.microsoft.com/office/powerpoint/2010/main" val="40066236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522065-B9A1-4600-84D9-DA675B01D1BF}" type="datetime1">
              <a:rPr lang="fr-FR" smtClean="0"/>
              <a:t>06/10/2021</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09696-8782-4BAD-8097-EF151A794B23}" type="slidenum">
              <a:rPr lang="fr-FR" smtClean="0"/>
              <a:t>‹N°›</a:t>
            </a:fld>
            <a:endParaRPr lang="fr-FR"/>
          </a:p>
        </p:txBody>
      </p:sp>
      <p:pic>
        <p:nvPicPr>
          <p:cNvPr id="9" name="COV-PPT-ESP-06.png" descr="COV-PPT-ESP-06.png"/>
          <p:cNvPicPr>
            <a:picLocks noChangeAspect="1"/>
          </p:cNvPicPr>
          <p:nvPr userDrawn="1"/>
        </p:nvPicPr>
        <p:blipFill>
          <a:blip r:embed="rId4">
            <a:extLst/>
          </a:blip>
          <a:stretch>
            <a:fillRect/>
          </a:stretch>
        </p:blipFill>
        <p:spPr>
          <a:xfrm>
            <a:off x="0" y="-1"/>
            <a:ext cx="9144000" cy="6859523"/>
          </a:xfrm>
          <a:prstGeom prst="rect">
            <a:avLst/>
          </a:prstGeom>
          <a:ln w="12700">
            <a:miter lim="400000"/>
          </a:ln>
        </p:spPr>
      </p:pic>
    </p:spTree>
    <p:extLst>
      <p:ext uri="{BB962C8B-B14F-4D97-AF65-F5344CB8AC3E}">
        <p14:creationId xmlns:p14="http://schemas.microsoft.com/office/powerpoint/2010/main" val="140483440"/>
      </p:ext>
    </p:extLst>
  </p:cSld>
  <p:clrMap bg1="lt1" tx1="dk1" bg2="lt2" tx2="dk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029095" y="2952205"/>
            <a:ext cx="6688183" cy="1200329"/>
          </a:xfrm>
          <a:prstGeom prst="rect">
            <a:avLst/>
          </a:prstGeom>
          <a:noFill/>
        </p:spPr>
        <p:txBody>
          <a:bodyPr wrap="square" rtlCol="0">
            <a:spAutoFit/>
          </a:bodyPr>
          <a:lstStyle/>
          <a:p>
            <a:pPr algn="ctr"/>
            <a:r>
              <a:rPr lang="fr-FR" sz="3600" b="1" dirty="0" smtClean="0">
                <a:solidFill>
                  <a:srgbClr val="4EFFB0"/>
                </a:solidFill>
                <a:latin typeface="Chivo" panose="00000500000000000000" pitchFamily="2" charset="0"/>
              </a:rPr>
              <a:t>2</a:t>
            </a:r>
            <a:r>
              <a:rPr lang="es-ES" sz="3600" b="1" dirty="0" smtClean="0">
                <a:solidFill>
                  <a:srgbClr val="4EFFB0"/>
                </a:solidFill>
                <a:latin typeface="Chivo" panose="00000500000000000000" pitchFamily="2" charset="0"/>
              </a:rPr>
              <a:t>. </a:t>
            </a:r>
            <a:r>
              <a:rPr lang="es-ES" sz="3600" b="1" dirty="0" smtClean="0">
                <a:solidFill>
                  <a:srgbClr val="1B50FF"/>
                </a:solidFill>
                <a:latin typeface="Chivo" panose="00000500000000000000" pitchFamily="2" charset="0"/>
              </a:rPr>
              <a:t>Principios básicos del empoderamiento</a:t>
            </a:r>
            <a:endParaRPr lang="es-ES" sz="3600" b="1" dirty="0">
              <a:solidFill>
                <a:srgbClr val="1B50FF"/>
              </a:solidFill>
              <a:latin typeface="Chivo" panose="00000500000000000000" pitchFamily="2" charset="0"/>
            </a:endParaRPr>
          </a:p>
        </p:txBody>
      </p:sp>
      <p:sp>
        <p:nvSpPr>
          <p:cNvPr id="5" name="Espace réservé du numéro de diapositive 4"/>
          <p:cNvSpPr>
            <a:spLocks noGrp="1"/>
          </p:cNvSpPr>
          <p:nvPr>
            <p:ph type="sldNum" sz="quarter" idx="12"/>
          </p:nvPr>
        </p:nvSpPr>
        <p:spPr/>
        <p:txBody>
          <a:bodyPr/>
          <a:lstStyle/>
          <a:p>
            <a:fld id="{7DC09696-8782-4BAD-8097-EF151A794B23}" type="slidenum">
              <a:rPr lang="fr-FR" smtClean="0">
                <a:solidFill>
                  <a:srgbClr val="4EFFB0"/>
                </a:solidFill>
              </a:rPr>
              <a:t>1</a:t>
            </a:fld>
            <a:endParaRPr lang="fr-FR" dirty="0">
              <a:solidFill>
                <a:srgbClr val="4EFFB0"/>
              </a:solidFill>
            </a:endParaRPr>
          </a:p>
        </p:txBody>
      </p:sp>
    </p:spTree>
    <p:extLst>
      <p:ext uri="{BB962C8B-B14F-4D97-AF65-F5344CB8AC3E}">
        <p14:creationId xmlns:p14="http://schemas.microsoft.com/office/powerpoint/2010/main" val="260914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10</a:t>
            </a:fld>
            <a:endParaRPr lang="fr-FR"/>
          </a:p>
        </p:txBody>
      </p:sp>
      <p:sp>
        <p:nvSpPr>
          <p:cNvPr id="3" name="Rectangle 2"/>
          <p:cNvSpPr/>
          <p:nvPr/>
        </p:nvSpPr>
        <p:spPr>
          <a:xfrm>
            <a:off x="2014400" y="1213784"/>
            <a:ext cx="6858000" cy="5078313"/>
          </a:xfrm>
          <a:prstGeom prst="rect">
            <a:avLst/>
          </a:prstGeom>
        </p:spPr>
        <p:txBody>
          <a:bodyPr wrap="square">
            <a:spAutoFit/>
          </a:bodyPr>
          <a:lstStyle/>
          <a:p>
            <a:r>
              <a:rPr lang="fr-BE" b="1" dirty="0" smtClean="0">
                <a:solidFill>
                  <a:srgbClr val="4EFFB0"/>
                </a:solidFill>
                <a:latin typeface="Chivo" panose="00000500000000000000" pitchFamily="2" charset="0"/>
              </a:rPr>
              <a:t>2</a:t>
            </a:r>
            <a:r>
              <a:rPr lang="fr-BE" b="1" dirty="0">
                <a:solidFill>
                  <a:srgbClr val="4EFFB0"/>
                </a:solidFill>
                <a:latin typeface="Chivo" panose="00000500000000000000" pitchFamily="2" charset="0"/>
              </a:rPr>
              <a:t>. </a:t>
            </a:r>
            <a:r>
              <a:rPr lang="es-ES" b="1" dirty="0" smtClean="0">
                <a:solidFill>
                  <a:srgbClr val="4EFFB0"/>
                </a:solidFill>
                <a:latin typeface="Chivo" panose="00000500000000000000" pitchFamily="2" charset="0"/>
              </a:rPr>
              <a:t>Esta </a:t>
            </a:r>
            <a:r>
              <a:rPr lang="es-ES" b="1" dirty="0">
                <a:solidFill>
                  <a:srgbClr val="4EFFB0"/>
                </a:solidFill>
                <a:latin typeface="Chivo" panose="00000500000000000000" pitchFamily="2" charset="0"/>
              </a:rPr>
              <a:t>reciprocidad en la relación invita a tres cambios de </a:t>
            </a:r>
            <a:r>
              <a:rPr lang="es-ES" b="1" dirty="0" smtClean="0">
                <a:solidFill>
                  <a:srgbClr val="4EFFB0"/>
                </a:solidFill>
                <a:latin typeface="Chivo" panose="00000500000000000000" pitchFamily="2" charset="0"/>
              </a:rPr>
              <a:t>postura</a:t>
            </a:r>
            <a:endParaRPr lang="fr-FR" b="1" dirty="0">
              <a:solidFill>
                <a:srgbClr val="4EFFB0"/>
              </a:solidFill>
              <a:latin typeface="Chivo" panose="00000500000000000000" pitchFamily="2" charset="0"/>
            </a:endParaRPr>
          </a:p>
          <a:p>
            <a:endParaRPr lang="fr-BE" sz="1600" dirty="0">
              <a:solidFill>
                <a:srgbClr val="1B50FF"/>
              </a:solidFill>
              <a:latin typeface="Chivo" panose="00000500000000000000" pitchFamily="2" charset="0"/>
            </a:endParaRPr>
          </a:p>
          <a:p>
            <a:r>
              <a:rPr lang="es-ES" sz="1600" b="1" u="sng" dirty="0" smtClean="0">
                <a:solidFill>
                  <a:srgbClr val="1B50FF"/>
                </a:solidFill>
                <a:latin typeface="Chivo" panose="00000500000000000000" pitchFamily="2" charset="0"/>
              </a:rPr>
              <a:t>1er </a:t>
            </a:r>
            <a:r>
              <a:rPr lang="es-ES" sz="1600" b="1" u="sng" dirty="0">
                <a:solidFill>
                  <a:srgbClr val="1B50FF"/>
                </a:solidFill>
                <a:latin typeface="Chivo" panose="00000500000000000000" pitchFamily="2" charset="0"/>
              </a:rPr>
              <a:t>cambio de postura</a:t>
            </a:r>
            <a:r>
              <a:rPr lang="es-ES" sz="1600" b="1" u="sng" dirty="0" smtClean="0">
                <a:solidFill>
                  <a:srgbClr val="1B50FF"/>
                </a:solidFill>
                <a:latin typeface="Chivo" panose="00000500000000000000" pitchFamily="2" charset="0"/>
              </a:rPr>
              <a:t>:</a:t>
            </a:r>
          </a:p>
          <a:p>
            <a:endParaRPr lang="fr-FR" sz="1600" b="1" u="sng" dirty="0">
              <a:solidFill>
                <a:srgbClr val="1B50FF"/>
              </a:solidFill>
              <a:latin typeface="Chivo" panose="00000500000000000000" pitchFamily="2" charset="0"/>
            </a:endParaRPr>
          </a:p>
          <a:p>
            <a:r>
              <a:rPr lang="es-ES" sz="1600" dirty="0" smtClean="0">
                <a:solidFill>
                  <a:srgbClr val="1B50FF"/>
                </a:solidFill>
                <a:latin typeface="Chivo" panose="00000500000000000000" pitchFamily="2" charset="0"/>
              </a:rPr>
              <a:t>Partiendo </a:t>
            </a:r>
            <a:r>
              <a:rPr lang="es-ES" sz="1600" dirty="0">
                <a:solidFill>
                  <a:srgbClr val="1B50FF"/>
                </a:solidFill>
                <a:latin typeface="Chivo" panose="00000500000000000000" pitchFamily="2" charset="0"/>
              </a:rPr>
              <a:t>de la premisa de que cada persona es la única que conoce su situación personal y su punto de partida, la reciprocidad invita a conocer, comprender y aceptar las particularidades individuales y sociales que delimitan al otro y que son únicas e innegables.</a:t>
            </a:r>
            <a:endParaRPr lang="fr-FR" sz="1600" dirty="0">
              <a:solidFill>
                <a:srgbClr val="1B50FF"/>
              </a:solidFill>
              <a:latin typeface="Chivo" panose="00000500000000000000" pitchFamily="2" charset="0"/>
            </a:endParaRPr>
          </a:p>
          <a:p>
            <a:endParaRPr lang="es-ES" sz="1600" dirty="0" smtClean="0">
              <a:solidFill>
                <a:srgbClr val="1B50FF"/>
              </a:solidFill>
              <a:latin typeface="Chivo" panose="00000500000000000000" pitchFamily="2" charset="0"/>
            </a:endParaRPr>
          </a:p>
          <a:p>
            <a:r>
              <a:rPr lang="es-ES" sz="1600" b="1" u="sng" dirty="0" smtClean="0">
                <a:solidFill>
                  <a:srgbClr val="1B50FF"/>
                </a:solidFill>
                <a:latin typeface="Chivo" panose="00000500000000000000" pitchFamily="2" charset="0"/>
              </a:rPr>
              <a:t>2do cambio </a:t>
            </a:r>
            <a:r>
              <a:rPr lang="es-ES" sz="1600" b="1" u="sng" dirty="0">
                <a:solidFill>
                  <a:srgbClr val="1B50FF"/>
                </a:solidFill>
                <a:latin typeface="Chivo" panose="00000500000000000000" pitchFamily="2" charset="0"/>
              </a:rPr>
              <a:t>de postura</a:t>
            </a:r>
            <a:r>
              <a:rPr lang="es-ES" sz="1600" b="1" u="sng" dirty="0" smtClean="0">
                <a:solidFill>
                  <a:srgbClr val="1B50FF"/>
                </a:solidFill>
                <a:latin typeface="Chivo" panose="00000500000000000000" pitchFamily="2" charset="0"/>
              </a:rPr>
              <a:t>:</a:t>
            </a:r>
          </a:p>
          <a:p>
            <a:endParaRPr lang="fr-FR" sz="1600" b="1" u="sng" dirty="0">
              <a:solidFill>
                <a:srgbClr val="1B50FF"/>
              </a:solidFill>
              <a:latin typeface="Chivo" panose="00000500000000000000" pitchFamily="2" charset="0"/>
            </a:endParaRPr>
          </a:p>
          <a:p>
            <a:r>
              <a:rPr lang="es-ES" sz="1600" dirty="0" smtClean="0">
                <a:solidFill>
                  <a:srgbClr val="1B50FF"/>
                </a:solidFill>
                <a:latin typeface="Chivo" panose="00000500000000000000" pitchFamily="2" charset="0"/>
              </a:rPr>
              <a:t>La </a:t>
            </a:r>
            <a:r>
              <a:rPr lang="es-ES" sz="1600" dirty="0">
                <a:solidFill>
                  <a:srgbClr val="1B50FF"/>
                </a:solidFill>
                <a:latin typeface="Chivo" panose="00000500000000000000" pitchFamily="2" charset="0"/>
              </a:rPr>
              <a:t>reciprocidad nos invita a adoptar una comunicación creativa, </a:t>
            </a:r>
            <a:r>
              <a:rPr lang="es-ES" sz="1600" dirty="0" err="1">
                <a:solidFill>
                  <a:srgbClr val="1B50FF"/>
                </a:solidFill>
                <a:latin typeface="Chivo" panose="00000500000000000000" pitchFamily="2" charset="0"/>
              </a:rPr>
              <a:t>co</a:t>
            </a:r>
            <a:r>
              <a:rPr lang="es-ES" sz="1600" dirty="0">
                <a:solidFill>
                  <a:srgbClr val="1B50FF"/>
                </a:solidFill>
                <a:latin typeface="Chivo" panose="00000500000000000000" pitchFamily="2" charset="0"/>
              </a:rPr>
              <a:t>-construida y dinámica donde la empatía ayudará a crear un espacio de dar y recibir. </a:t>
            </a:r>
            <a:endParaRPr lang="fr-FR" sz="1600" dirty="0">
              <a:solidFill>
                <a:srgbClr val="1B50FF"/>
              </a:solidFill>
              <a:latin typeface="Chivo" panose="00000500000000000000" pitchFamily="2" charset="0"/>
            </a:endParaRPr>
          </a:p>
          <a:p>
            <a:r>
              <a:rPr lang="es-ES" sz="1600" dirty="0">
                <a:solidFill>
                  <a:srgbClr val="1B50FF"/>
                </a:solidFill>
                <a:latin typeface="Chivo" panose="00000500000000000000" pitchFamily="2" charset="0"/>
              </a:rPr>
              <a:t>Esta necesidad de salir de nuestra zona de confort es beneficiosa porque nos lleva a un cambio de perspectiva en las cosas cotidianas. </a:t>
            </a:r>
            <a:endParaRPr lang="fr-FR" sz="1600" dirty="0">
              <a:solidFill>
                <a:srgbClr val="1B50FF"/>
              </a:solidFill>
              <a:latin typeface="Chivo" panose="00000500000000000000" pitchFamily="2" charset="0"/>
            </a:endParaRPr>
          </a:p>
          <a:p>
            <a:endParaRPr lang="es-ES" sz="1600" dirty="0" smtClean="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pPr lvl="1"/>
            <a:endParaRPr lang="fr-BE" sz="1600" dirty="0" smtClean="0">
              <a:solidFill>
                <a:srgbClr val="1B50FF"/>
              </a:solidFill>
              <a:latin typeface="Chivo" panose="00000500000000000000" pitchFamily="2" charset="0"/>
            </a:endParaRPr>
          </a:p>
        </p:txBody>
      </p:sp>
      <p:sp>
        <p:nvSpPr>
          <p:cNvPr id="6" name="Ellipse 5"/>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err="1" smtClean="0">
                <a:solidFill>
                  <a:srgbClr val="1B50FF"/>
                </a:solidFill>
                <a:latin typeface="Chivo" panose="00000500000000000000" pitchFamily="2" charset="0"/>
              </a:rPr>
              <a:t>Concepto</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42988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11</a:t>
            </a:fld>
            <a:endParaRPr lang="fr-FR"/>
          </a:p>
        </p:txBody>
      </p:sp>
      <p:sp>
        <p:nvSpPr>
          <p:cNvPr id="3" name="Rectangle 2"/>
          <p:cNvSpPr/>
          <p:nvPr/>
        </p:nvSpPr>
        <p:spPr>
          <a:xfrm>
            <a:off x="2014400" y="1213784"/>
            <a:ext cx="6858000" cy="3785652"/>
          </a:xfrm>
          <a:prstGeom prst="rect">
            <a:avLst/>
          </a:prstGeom>
        </p:spPr>
        <p:txBody>
          <a:bodyPr wrap="square">
            <a:spAutoFit/>
          </a:bodyPr>
          <a:lstStyle/>
          <a:p>
            <a:r>
              <a:rPr lang="es-ES" sz="1600" b="1" u="sng" dirty="0" smtClean="0">
                <a:solidFill>
                  <a:srgbClr val="1B50FF"/>
                </a:solidFill>
                <a:latin typeface="Chivo" panose="00000500000000000000" pitchFamily="2" charset="0"/>
              </a:rPr>
              <a:t>3ro </a:t>
            </a:r>
            <a:r>
              <a:rPr lang="es-ES" sz="1600" b="1" u="sng" dirty="0">
                <a:solidFill>
                  <a:srgbClr val="1B50FF"/>
                </a:solidFill>
                <a:latin typeface="Chivo" panose="00000500000000000000" pitchFamily="2" charset="0"/>
              </a:rPr>
              <a:t>cambio de postura</a:t>
            </a:r>
            <a:r>
              <a:rPr lang="es-ES" sz="1600" b="1" u="sng" dirty="0" smtClean="0">
                <a:solidFill>
                  <a:srgbClr val="1B50FF"/>
                </a:solidFill>
                <a:latin typeface="Chivo" panose="00000500000000000000" pitchFamily="2" charset="0"/>
              </a:rPr>
              <a:t>:</a:t>
            </a:r>
          </a:p>
          <a:p>
            <a:endParaRPr lang="es-ES" sz="1600" dirty="0">
              <a:solidFill>
                <a:srgbClr val="1B50FF"/>
              </a:solidFill>
              <a:latin typeface="Chivo" panose="00000500000000000000" pitchFamily="2" charset="0"/>
            </a:endParaRPr>
          </a:p>
          <a:p>
            <a:r>
              <a:rPr lang="es-ES" sz="1600" dirty="0">
                <a:solidFill>
                  <a:srgbClr val="1B50FF"/>
                </a:solidFill>
                <a:latin typeface="Chivo" panose="00000500000000000000" pitchFamily="2" charset="0"/>
              </a:rPr>
              <a:t>La reciprocidad nos invita a estar atentos a abrir constantemente posibilidades, a no cerrar ninguna puerta y a buscar, entre las diferentes opciones, las más adaptadas a cada situación. </a:t>
            </a:r>
            <a:endParaRPr lang="fr-FR" sz="1600" dirty="0">
              <a:solidFill>
                <a:srgbClr val="1B50FF"/>
              </a:solidFill>
              <a:latin typeface="Chivo" panose="00000500000000000000" pitchFamily="2" charset="0"/>
            </a:endParaRPr>
          </a:p>
          <a:p>
            <a:r>
              <a:rPr lang="es-ES" sz="1600" dirty="0">
                <a:solidFill>
                  <a:srgbClr val="1B50FF"/>
                </a:solidFill>
                <a:latin typeface="Chivo" panose="00000500000000000000" pitchFamily="2" charset="0"/>
              </a:rPr>
              <a:t>Esto abre el camino a una relación armoniosa de acompañamiento y respetuosa con la autonomía de cada persona. </a:t>
            </a:r>
            <a:endParaRPr lang="fr-FR" sz="1600" dirty="0">
              <a:solidFill>
                <a:srgbClr val="1B50FF"/>
              </a:solidFill>
              <a:latin typeface="Chivo" panose="00000500000000000000" pitchFamily="2" charset="0"/>
            </a:endParaRPr>
          </a:p>
          <a:p>
            <a:r>
              <a:rPr lang="es-ES" sz="1600" dirty="0">
                <a:solidFill>
                  <a:srgbClr val="1B50FF"/>
                </a:solidFill>
                <a:latin typeface="Chivo" panose="00000500000000000000" pitchFamily="2" charset="0"/>
              </a:rPr>
              <a:t>La ambición es también evitar el riesgo de una relación de dependencia en la que la persona acompañada sea considerada débil debido a su vulnerabilidad. La vulnerabilidad no define quién es una persona, sólo es la expresión de su humanidad, ya que cada individuo la experimenta a lo largo de su vida. </a:t>
            </a:r>
            <a:endParaRPr lang="fr-FR" sz="1600" dirty="0">
              <a:solidFill>
                <a:srgbClr val="1B50FF"/>
              </a:solidFill>
              <a:latin typeface="Chivo" panose="00000500000000000000" pitchFamily="2" charset="0"/>
            </a:endParaRPr>
          </a:p>
          <a:p>
            <a:endParaRPr lang="es-ES" sz="1600" dirty="0" smtClean="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pPr lvl="1"/>
            <a:endParaRPr lang="fr-BE" sz="1600" dirty="0" smtClean="0">
              <a:solidFill>
                <a:srgbClr val="1B50FF"/>
              </a:solidFill>
              <a:latin typeface="Chivo" panose="00000500000000000000" pitchFamily="2" charset="0"/>
            </a:endParaRPr>
          </a:p>
        </p:txBody>
      </p:sp>
      <p:sp>
        <p:nvSpPr>
          <p:cNvPr id="6" name="Ellipse 5"/>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err="1" smtClean="0">
                <a:solidFill>
                  <a:srgbClr val="1B50FF"/>
                </a:solidFill>
                <a:latin typeface="Chivo" panose="00000500000000000000" pitchFamily="2" charset="0"/>
              </a:rPr>
              <a:t>Concepto</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158321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12</a:t>
            </a:fld>
            <a:endParaRPr lang="fr-FR"/>
          </a:p>
        </p:txBody>
      </p:sp>
      <p:sp>
        <p:nvSpPr>
          <p:cNvPr id="3" name="Rectangle 2"/>
          <p:cNvSpPr/>
          <p:nvPr/>
        </p:nvSpPr>
        <p:spPr>
          <a:xfrm>
            <a:off x="2014400" y="1213784"/>
            <a:ext cx="6858000" cy="5324535"/>
          </a:xfrm>
          <a:prstGeom prst="rect">
            <a:avLst/>
          </a:prstGeom>
        </p:spPr>
        <p:txBody>
          <a:bodyPr wrap="square">
            <a:spAutoFit/>
          </a:bodyPr>
          <a:lstStyle/>
          <a:p>
            <a:r>
              <a:rPr lang="fr-BE" b="1" dirty="0">
                <a:solidFill>
                  <a:srgbClr val="4EFFB0"/>
                </a:solidFill>
                <a:latin typeface="Chivo" panose="00000500000000000000" pitchFamily="2" charset="0"/>
              </a:rPr>
              <a:t>3</a:t>
            </a:r>
            <a:r>
              <a:rPr lang="fr-BE" b="1" dirty="0" smtClean="0">
                <a:solidFill>
                  <a:srgbClr val="4EFFB0"/>
                </a:solidFill>
                <a:latin typeface="Chivo" panose="00000500000000000000" pitchFamily="2" charset="0"/>
              </a:rPr>
              <a:t>. </a:t>
            </a:r>
            <a:r>
              <a:rPr lang="es-ES" b="1" dirty="0" smtClean="0">
                <a:solidFill>
                  <a:srgbClr val="4EFFB0"/>
                </a:solidFill>
                <a:latin typeface="Chivo" panose="00000500000000000000" pitchFamily="2" charset="0"/>
              </a:rPr>
              <a:t>Dos </a:t>
            </a:r>
            <a:r>
              <a:rPr lang="es-ES" b="1" dirty="0">
                <a:solidFill>
                  <a:srgbClr val="4EFFB0"/>
                </a:solidFill>
                <a:latin typeface="Chivo" panose="00000500000000000000" pitchFamily="2" charset="0"/>
              </a:rPr>
              <a:t>criterios de reciprocidad en la relación del acompañamiento que favorecen el empoderamiento</a:t>
            </a:r>
            <a:endParaRPr lang="fr-FR" b="1" dirty="0">
              <a:solidFill>
                <a:srgbClr val="4EFFB0"/>
              </a:solidFill>
              <a:latin typeface="Chivo" panose="00000500000000000000" pitchFamily="2" charset="0"/>
            </a:endParaRPr>
          </a:p>
          <a:p>
            <a:endParaRPr lang="fr-BE" sz="1600" dirty="0">
              <a:solidFill>
                <a:srgbClr val="1B50FF"/>
              </a:solidFill>
              <a:latin typeface="Chivo" panose="00000500000000000000" pitchFamily="2" charset="0"/>
            </a:endParaRPr>
          </a:p>
          <a:p>
            <a:r>
              <a:rPr lang="es-ES" sz="1600" b="1" dirty="0">
                <a:solidFill>
                  <a:srgbClr val="1B50FF"/>
                </a:solidFill>
                <a:latin typeface="Chivo" panose="00000500000000000000" pitchFamily="2" charset="0"/>
              </a:rPr>
              <a:t>⇒ </a:t>
            </a:r>
            <a:r>
              <a:rPr lang="es-ES" sz="1600" b="1" u="sng" dirty="0">
                <a:solidFill>
                  <a:srgbClr val="1B50FF"/>
                </a:solidFill>
                <a:latin typeface="Chivo" panose="00000500000000000000" pitchFamily="2" charset="0"/>
              </a:rPr>
              <a:t>Criterio </a:t>
            </a:r>
            <a:r>
              <a:rPr lang="es-ES" sz="1600" b="1" u="sng" dirty="0" smtClean="0">
                <a:solidFill>
                  <a:srgbClr val="1B50FF"/>
                </a:solidFill>
                <a:latin typeface="Chivo" panose="00000500000000000000" pitchFamily="2" charset="0"/>
              </a:rPr>
              <a:t>1: </a:t>
            </a:r>
            <a:r>
              <a:rPr lang="es-ES" sz="1600" b="1" u="sng" dirty="0">
                <a:solidFill>
                  <a:srgbClr val="1B50FF"/>
                </a:solidFill>
                <a:latin typeface="Chivo" panose="00000500000000000000" pitchFamily="2" charset="0"/>
              </a:rPr>
              <a:t>La creatividad en la relación como oportunidad de desarrollo mutuo</a:t>
            </a:r>
          </a:p>
          <a:p>
            <a:endParaRPr lang="fr-FR" sz="1600" dirty="0">
              <a:solidFill>
                <a:srgbClr val="1B50FF"/>
              </a:solidFill>
              <a:latin typeface="Chivo" panose="00000500000000000000" pitchFamily="2" charset="0"/>
            </a:endParaRPr>
          </a:p>
          <a:p>
            <a:r>
              <a:rPr lang="es-ES" sz="1600" dirty="0">
                <a:solidFill>
                  <a:srgbClr val="1B50FF"/>
                </a:solidFill>
                <a:latin typeface="Chivo" panose="00000500000000000000" pitchFamily="2" charset="0"/>
              </a:rPr>
              <a:t>Los hábitos y protocolos de acompañamiento suelen ser rígidos, mientras que las circunstancias y problemas de la vida de las personas cambian. La postura inicial del acompañante no debe fijarse en lo que debe o no debe hacerse, sino que supone una cierta forma de flexibilidad que se manifiesta en la aceptación (sin ninguna expectativa) de las necesidades de la otra persona, la apreciación de su valor sin prejuicios y la comprensión de lo que busca en el proceso de acompañamiento.</a:t>
            </a:r>
            <a:endParaRPr lang="fr-FR" sz="1600" dirty="0">
              <a:solidFill>
                <a:srgbClr val="1B50FF"/>
              </a:solidFill>
              <a:latin typeface="Chivo" panose="00000500000000000000" pitchFamily="2" charset="0"/>
            </a:endParaRPr>
          </a:p>
          <a:p>
            <a:r>
              <a:rPr lang="es-ES" sz="1600" dirty="0">
                <a:solidFill>
                  <a:srgbClr val="1B50FF"/>
                </a:solidFill>
                <a:latin typeface="Chivo" panose="00000500000000000000" pitchFamily="2" charset="0"/>
              </a:rPr>
              <a:t>Además, todos tenemos la capacidad de buscar nuevas formas de acompañamiento, para producir ideas nuevas y factibles.</a:t>
            </a:r>
            <a:endParaRPr lang="fr-FR" sz="1600" dirty="0">
              <a:solidFill>
                <a:srgbClr val="1B50FF"/>
              </a:solidFill>
              <a:latin typeface="Chivo" panose="00000500000000000000" pitchFamily="2" charset="0"/>
            </a:endParaRPr>
          </a:p>
          <a:p>
            <a:r>
              <a:rPr lang="es-ES" sz="1600" dirty="0">
                <a:solidFill>
                  <a:srgbClr val="1B50FF"/>
                </a:solidFill>
                <a:latin typeface="Chivo" panose="00000500000000000000" pitchFamily="2" charset="0"/>
              </a:rPr>
              <a:t>Esta creatividad nos lleva a aprender de los demás, a creer en nosotros mismos, en nuestras posibilidades y en las del otro. Nos ayuda a cada uno de nosotros a mejorar, a tomar decisiones, a asumir riesgos y a progresar en conocimientos y </a:t>
            </a:r>
            <a:r>
              <a:rPr lang="es-ES" sz="1600" dirty="0" smtClean="0">
                <a:solidFill>
                  <a:srgbClr val="1B50FF"/>
                </a:solidFill>
                <a:latin typeface="Chivo" panose="00000500000000000000" pitchFamily="2" charset="0"/>
              </a:rPr>
              <a:t>habilidades.</a:t>
            </a:r>
            <a:endParaRPr lang="fr-FR" sz="1600" dirty="0">
              <a:solidFill>
                <a:srgbClr val="1B50FF"/>
              </a:solidFill>
              <a:latin typeface="Chivo" panose="00000500000000000000" pitchFamily="2" charset="0"/>
            </a:endParaRPr>
          </a:p>
          <a:p>
            <a:pPr lvl="1"/>
            <a:endParaRPr lang="fr-BE" sz="1600" dirty="0" smtClean="0">
              <a:solidFill>
                <a:srgbClr val="1B50FF"/>
              </a:solidFill>
              <a:latin typeface="Chivo" panose="00000500000000000000" pitchFamily="2" charset="0"/>
            </a:endParaRPr>
          </a:p>
        </p:txBody>
      </p:sp>
      <p:sp>
        <p:nvSpPr>
          <p:cNvPr id="6" name="Ellipse 5"/>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err="1" smtClean="0">
                <a:solidFill>
                  <a:srgbClr val="1B50FF"/>
                </a:solidFill>
                <a:latin typeface="Chivo" panose="00000500000000000000" pitchFamily="2" charset="0"/>
              </a:rPr>
              <a:t>Concepto</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411713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13</a:t>
            </a:fld>
            <a:endParaRPr lang="fr-FR"/>
          </a:p>
        </p:txBody>
      </p:sp>
      <p:sp>
        <p:nvSpPr>
          <p:cNvPr id="3" name="Rectangle 2"/>
          <p:cNvSpPr/>
          <p:nvPr/>
        </p:nvSpPr>
        <p:spPr>
          <a:xfrm>
            <a:off x="2014400" y="1213784"/>
            <a:ext cx="6858000" cy="3785652"/>
          </a:xfrm>
          <a:prstGeom prst="rect">
            <a:avLst/>
          </a:prstGeom>
        </p:spPr>
        <p:txBody>
          <a:bodyPr wrap="square">
            <a:spAutoFit/>
          </a:bodyPr>
          <a:lstStyle/>
          <a:p>
            <a:r>
              <a:rPr lang="es-ES" sz="1600" b="1" dirty="0" smtClean="0">
                <a:solidFill>
                  <a:srgbClr val="1B50FF"/>
                </a:solidFill>
                <a:latin typeface="Chivo" panose="00000500000000000000" pitchFamily="2" charset="0"/>
              </a:rPr>
              <a:t>⇒ </a:t>
            </a:r>
            <a:r>
              <a:rPr lang="es-ES" sz="1600" b="1" u="sng" dirty="0">
                <a:solidFill>
                  <a:srgbClr val="1B50FF"/>
                </a:solidFill>
                <a:latin typeface="Chivo" panose="00000500000000000000" pitchFamily="2" charset="0"/>
              </a:rPr>
              <a:t>Criterio 2</a:t>
            </a:r>
            <a:r>
              <a:rPr lang="es-ES" sz="1600" b="1" u="sng" dirty="0" smtClean="0">
                <a:solidFill>
                  <a:srgbClr val="1B50FF"/>
                </a:solidFill>
                <a:latin typeface="Chivo" panose="00000500000000000000" pitchFamily="2" charset="0"/>
              </a:rPr>
              <a:t>: Un </a:t>
            </a:r>
            <a:r>
              <a:rPr lang="es-ES" sz="1600" b="1" u="sng" dirty="0">
                <a:solidFill>
                  <a:srgbClr val="1B50FF"/>
                </a:solidFill>
                <a:latin typeface="Chivo" panose="00000500000000000000" pitchFamily="2" charset="0"/>
              </a:rPr>
              <a:t>espacio de atención, apertura y confianza como oportunidad para expresar sus elecciones</a:t>
            </a:r>
          </a:p>
          <a:p>
            <a:endParaRPr lang="fr-FR" sz="1600" dirty="0">
              <a:solidFill>
                <a:srgbClr val="1B50FF"/>
              </a:solidFill>
              <a:latin typeface="Chivo" panose="00000500000000000000" pitchFamily="2" charset="0"/>
            </a:endParaRPr>
          </a:p>
          <a:p>
            <a:r>
              <a:rPr lang="es-ES" sz="1600" dirty="0" smtClean="0">
                <a:solidFill>
                  <a:srgbClr val="1B50FF"/>
                </a:solidFill>
                <a:latin typeface="Chivo" panose="00000500000000000000" pitchFamily="2" charset="0"/>
              </a:rPr>
              <a:t>Aunque </a:t>
            </a:r>
            <a:r>
              <a:rPr lang="es-ES" sz="1600" dirty="0">
                <a:solidFill>
                  <a:srgbClr val="1B50FF"/>
                </a:solidFill>
                <a:latin typeface="Chivo" panose="00000500000000000000" pitchFamily="2" charset="0"/>
              </a:rPr>
              <a:t>los métodos de apoyo puedan ser desiguales (contexto, lugar, etc.), la calidad de la relación entre el acompañante y la persona acompañada permitirá superar este obstáculo.</a:t>
            </a:r>
            <a:endParaRPr lang="fr-FR" sz="1600" dirty="0">
              <a:solidFill>
                <a:srgbClr val="1B50FF"/>
              </a:solidFill>
              <a:latin typeface="Chivo" panose="00000500000000000000" pitchFamily="2" charset="0"/>
            </a:endParaRPr>
          </a:p>
          <a:p>
            <a:r>
              <a:rPr lang="es-ES" sz="1600" dirty="0">
                <a:solidFill>
                  <a:srgbClr val="1B50FF"/>
                </a:solidFill>
                <a:latin typeface="Chivo" panose="00000500000000000000" pitchFamily="2" charset="0"/>
              </a:rPr>
              <a:t>Por lo tanto, corresponde al acompañante y a la persona acompañada construir, en una responsabilidad colectiva, un espacio adecuado, abierto y de confianza para desarrollar la capacidad de elección y la libertad de expresión.</a:t>
            </a:r>
            <a:endParaRPr lang="fr-FR" sz="1600" dirty="0">
              <a:solidFill>
                <a:srgbClr val="1B50FF"/>
              </a:solidFill>
              <a:latin typeface="Chivo" panose="00000500000000000000" pitchFamily="2" charset="0"/>
            </a:endParaRPr>
          </a:p>
          <a:p>
            <a:r>
              <a:rPr lang="es-ES" sz="1600" dirty="0">
                <a:solidFill>
                  <a:srgbClr val="1B50FF"/>
                </a:solidFill>
                <a:latin typeface="Chivo" panose="00000500000000000000" pitchFamily="2" charset="0"/>
              </a:rPr>
              <a:t>También corresponde al acompañante aceptar con humildad los límites de su papel y adherirse a las decisiones de la persona que es la única dueña de su camino. </a:t>
            </a:r>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pPr lvl="1"/>
            <a:endParaRPr lang="fr-BE" sz="1600" dirty="0" smtClean="0">
              <a:solidFill>
                <a:srgbClr val="1B50FF"/>
              </a:solidFill>
              <a:latin typeface="Chivo" panose="00000500000000000000" pitchFamily="2" charset="0"/>
            </a:endParaRPr>
          </a:p>
        </p:txBody>
      </p:sp>
      <p:sp>
        <p:nvSpPr>
          <p:cNvPr id="6" name="Ellipse 5"/>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err="1" smtClean="0">
                <a:solidFill>
                  <a:srgbClr val="1B50FF"/>
                </a:solidFill>
                <a:latin typeface="Chivo" panose="00000500000000000000" pitchFamily="2" charset="0"/>
              </a:rPr>
              <a:t>Concepto</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164466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14</a:t>
            </a:fld>
            <a:endParaRPr lang="fr-FR"/>
          </a:p>
        </p:txBody>
      </p:sp>
      <p:sp>
        <p:nvSpPr>
          <p:cNvPr id="7" name="Rectangle 6"/>
          <p:cNvSpPr/>
          <p:nvPr/>
        </p:nvSpPr>
        <p:spPr>
          <a:xfrm>
            <a:off x="2011680" y="1152823"/>
            <a:ext cx="6860720" cy="3785652"/>
          </a:xfrm>
          <a:prstGeom prst="rect">
            <a:avLst/>
          </a:prstGeom>
        </p:spPr>
        <p:txBody>
          <a:bodyPr wrap="square">
            <a:spAutoFit/>
          </a:bodyPr>
          <a:lstStyle/>
          <a:p>
            <a:r>
              <a:rPr lang="es-ES" b="1" dirty="0" smtClean="0">
                <a:solidFill>
                  <a:srgbClr val="4EFFB0"/>
                </a:solidFill>
                <a:latin typeface="Chivo" panose="00000500000000000000" pitchFamily="2" charset="0"/>
              </a:rPr>
              <a:t>Tiempo </a:t>
            </a:r>
            <a:r>
              <a:rPr lang="es-ES" b="1" dirty="0">
                <a:solidFill>
                  <a:srgbClr val="4EFFB0"/>
                </a:solidFill>
                <a:latin typeface="Chivo" panose="00000500000000000000" pitchFamily="2" charset="0"/>
              </a:rPr>
              <a:t>de apropiación</a:t>
            </a:r>
            <a:r>
              <a:rPr lang="es-ES" dirty="0"/>
              <a:t> </a:t>
            </a:r>
            <a:endParaRPr lang="fr-FR" b="1" dirty="0">
              <a:solidFill>
                <a:srgbClr val="4EFFB0"/>
              </a:solidFill>
              <a:latin typeface="Chivo" panose="00000500000000000000" pitchFamily="2" charset="0"/>
            </a:endParaRPr>
          </a:p>
          <a:p>
            <a:r>
              <a:rPr lang="fr-FR" sz="1600" dirty="0">
                <a:solidFill>
                  <a:srgbClr val="1B50FF"/>
                </a:solidFill>
                <a:latin typeface="Chivo" panose="00000500000000000000" pitchFamily="2" charset="0"/>
              </a:rPr>
              <a:t> </a:t>
            </a:r>
          </a:p>
          <a:p>
            <a:r>
              <a:rPr lang="es-ES" sz="1600" dirty="0" smtClean="0">
                <a:solidFill>
                  <a:srgbClr val="1B50FF"/>
                </a:solidFill>
                <a:latin typeface="Chivo" panose="00000500000000000000" pitchFamily="2" charset="0"/>
              </a:rPr>
              <a:t>¡</a:t>
            </a:r>
            <a:r>
              <a:rPr lang="es-ES" sz="1600" dirty="0">
                <a:solidFill>
                  <a:srgbClr val="1B50FF"/>
                </a:solidFill>
                <a:latin typeface="Chivo" panose="00000500000000000000" pitchFamily="2" charset="0"/>
              </a:rPr>
              <a:t>Ahora es el momento de los ejercicios de apropiación</a:t>
            </a:r>
            <a:r>
              <a:rPr lang="es-ES" sz="1600" dirty="0" smtClean="0">
                <a:solidFill>
                  <a:srgbClr val="1B50FF"/>
                </a:solidFill>
                <a:latin typeface="Chivo" panose="00000500000000000000" pitchFamily="2" charset="0"/>
              </a:rPr>
              <a:t>!</a:t>
            </a:r>
          </a:p>
          <a:p>
            <a:endParaRPr lang="fr-FR" sz="1600" dirty="0">
              <a:solidFill>
                <a:srgbClr val="1B50FF"/>
              </a:solidFill>
              <a:latin typeface="Chivo" panose="00000500000000000000" pitchFamily="2" charset="0"/>
            </a:endParaRPr>
          </a:p>
          <a:p>
            <a:r>
              <a:rPr lang="es-ES" sz="1600" dirty="0">
                <a:solidFill>
                  <a:srgbClr val="1B50FF"/>
                </a:solidFill>
                <a:latin typeface="Chivo" panose="00000500000000000000" pitchFamily="2" charset="0"/>
              </a:rPr>
              <a:t>Cada ejercicio contiene una primera diapositiva con las instrucciones y el enunciado, y una segunda diapositiva con las respuestas explicadas</a:t>
            </a:r>
            <a:r>
              <a:rPr lang="es-ES" sz="1600" dirty="0" smtClean="0">
                <a:solidFill>
                  <a:srgbClr val="1B50FF"/>
                </a:solidFill>
                <a:latin typeface="Chivo" panose="00000500000000000000" pitchFamily="2" charset="0"/>
              </a:rPr>
              <a:t>.</a:t>
            </a:r>
          </a:p>
          <a:p>
            <a:endParaRPr lang="fr-FR" sz="1600" dirty="0">
              <a:solidFill>
                <a:srgbClr val="1B50FF"/>
              </a:solidFill>
              <a:latin typeface="Chivo" panose="00000500000000000000" pitchFamily="2" charset="0"/>
            </a:endParaRPr>
          </a:p>
          <a:p>
            <a:r>
              <a:rPr lang="es-ES" sz="1600" b="1" dirty="0">
                <a:solidFill>
                  <a:srgbClr val="1B50FF"/>
                </a:solidFill>
                <a:latin typeface="Chivo" panose="00000500000000000000" pitchFamily="2" charset="0"/>
              </a:rPr>
              <a:t>Consejos: </a:t>
            </a:r>
            <a:r>
              <a:rPr lang="es-ES" sz="1600" dirty="0">
                <a:solidFill>
                  <a:srgbClr val="1B50FF"/>
                </a:solidFill>
                <a:latin typeface="Chivo" panose="00000500000000000000" pitchFamily="2" charset="0"/>
              </a:rPr>
              <a:t>Para cada ejercicio, antes de pasar a la segunda diapositiva, anota primero tu respuesta en tu cuaderno de CHANGE OF VIEW, para evitar ver las respuestas demasiado pronto. Además, asegúrese de ver la presentación en modo " presentación de diapositivas ".</a:t>
            </a:r>
            <a:endParaRPr lang="fr-FR" sz="1600" dirty="0">
              <a:solidFill>
                <a:srgbClr val="1B50FF"/>
              </a:solidFill>
              <a:latin typeface="Chivo" panose="00000500000000000000" pitchFamily="2" charset="0"/>
            </a:endParaRPr>
          </a:p>
          <a:p>
            <a:endParaRPr lang="fr-BE" sz="1600" dirty="0">
              <a:solidFill>
                <a:srgbClr val="1B50FF"/>
              </a:solidFill>
              <a:latin typeface="Chivo" panose="00000500000000000000" pitchFamily="2" charset="0"/>
            </a:endParaRPr>
          </a:p>
          <a:p>
            <a:endParaRPr lang="fr-FR" sz="1400" dirty="0">
              <a:solidFill>
                <a:srgbClr val="1B50FF"/>
              </a:solidFill>
              <a:latin typeface="Chivo" panose="00000500000000000000" pitchFamily="2" charset="0"/>
            </a:endParaRPr>
          </a:p>
        </p:txBody>
      </p:sp>
      <p:sp>
        <p:nvSpPr>
          <p:cNvPr id="5" name="Ellipse 4"/>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700" b="1" dirty="0">
                <a:solidFill>
                  <a:srgbClr val="1B50FF"/>
                </a:solidFill>
                <a:latin typeface="Chivo" panose="00000500000000000000" pitchFamily="2" charset="0"/>
              </a:rPr>
              <a:t>Apropiación</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118524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15</a:t>
            </a:fld>
            <a:endParaRPr lang="fr-FR"/>
          </a:p>
        </p:txBody>
      </p:sp>
      <p:sp>
        <p:nvSpPr>
          <p:cNvPr id="3" name="Rectangle 2"/>
          <p:cNvSpPr/>
          <p:nvPr/>
        </p:nvSpPr>
        <p:spPr>
          <a:xfrm>
            <a:off x="2011680" y="1152823"/>
            <a:ext cx="6860720" cy="4062651"/>
          </a:xfrm>
          <a:prstGeom prst="rect">
            <a:avLst/>
          </a:prstGeom>
        </p:spPr>
        <p:txBody>
          <a:bodyPr wrap="square">
            <a:spAutoFit/>
          </a:bodyPr>
          <a:lstStyle/>
          <a:p>
            <a:r>
              <a:rPr lang="fr-FR" b="1" dirty="0" smtClean="0">
                <a:solidFill>
                  <a:srgbClr val="4EFFB0"/>
                </a:solidFill>
                <a:latin typeface="Chivo" panose="00000500000000000000" pitchFamily="2" charset="0"/>
              </a:rPr>
              <a:t>1</a:t>
            </a:r>
            <a:r>
              <a:rPr lang="fr-FR" b="1" dirty="0">
                <a:solidFill>
                  <a:srgbClr val="4EFFB0"/>
                </a:solidFill>
                <a:latin typeface="Chivo" panose="00000500000000000000" pitchFamily="2" charset="0"/>
              </a:rPr>
              <a:t>. </a:t>
            </a:r>
            <a:r>
              <a:rPr lang="es-ES" b="1" dirty="0" smtClean="0">
                <a:solidFill>
                  <a:srgbClr val="4EFFB0"/>
                </a:solidFill>
                <a:latin typeface="Chivo" panose="00000500000000000000" pitchFamily="2" charset="0"/>
              </a:rPr>
              <a:t>Ejercicio </a:t>
            </a:r>
            <a:r>
              <a:rPr lang="es-ES" b="1" dirty="0">
                <a:solidFill>
                  <a:srgbClr val="4EFFB0"/>
                </a:solidFill>
                <a:latin typeface="Chivo" panose="00000500000000000000" pitchFamily="2" charset="0"/>
              </a:rPr>
              <a:t>sobre la definición</a:t>
            </a:r>
            <a:endParaRPr lang="fr-FR" b="1" dirty="0">
              <a:solidFill>
                <a:srgbClr val="4EFFB0"/>
              </a:solidFill>
              <a:latin typeface="Chivo" panose="00000500000000000000" pitchFamily="2" charset="0"/>
            </a:endParaRPr>
          </a:p>
          <a:p>
            <a:r>
              <a:rPr lang="fr-FR" b="1" dirty="0">
                <a:solidFill>
                  <a:srgbClr val="4EFFB0"/>
                </a:solidFill>
                <a:latin typeface="Chivo" panose="00000500000000000000" pitchFamily="2" charset="0"/>
              </a:rPr>
              <a:t> </a:t>
            </a:r>
          </a:p>
          <a:p>
            <a:r>
              <a:rPr lang="fr-FR" sz="1600" b="1" dirty="0" err="1" smtClean="0">
                <a:solidFill>
                  <a:srgbClr val="1B50FF"/>
                </a:solidFill>
                <a:latin typeface="Chivo" panose="00000500000000000000" pitchFamily="2" charset="0"/>
              </a:rPr>
              <a:t>Instrucciones</a:t>
            </a:r>
            <a:r>
              <a:rPr lang="fr-FR" sz="1600" dirty="0" smtClean="0">
                <a:solidFill>
                  <a:srgbClr val="1B50FF"/>
                </a:solidFill>
                <a:latin typeface="Chivo" panose="00000500000000000000" pitchFamily="2" charset="0"/>
              </a:rPr>
              <a:t>: </a:t>
            </a:r>
            <a:r>
              <a:rPr lang="es-ES" sz="1600" dirty="0" smtClean="0">
                <a:solidFill>
                  <a:srgbClr val="1B50FF"/>
                </a:solidFill>
                <a:latin typeface="Chivo" panose="00000500000000000000" pitchFamily="2" charset="0"/>
              </a:rPr>
              <a:t>Marca las respuestas correctas.</a:t>
            </a:r>
            <a:endParaRPr lang="es-ES"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r>
              <a:rPr lang="es-ES" sz="1600" dirty="0">
                <a:solidFill>
                  <a:srgbClr val="1B50FF"/>
                </a:solidFill>
                <a:latin typeface="Chivo" panose="00000500000000000000" pitchFamily="2" charset="0"/>
              </a:rPr>
              <a:t>Para CHANGE OF VIEW, la reciprocidad en la relación entre el acompañante y la persona acompañada es sinónimo de... </a:t>
            </a:r>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r>
              <a:rPr lang="es-ES" sz="1600" dirty="0" smtClean="0">
                <a:solidFill>
                  <a:srgbClr val="1B50FF"/>
                </a:solidFill>
                <a:latin typeface="Chivo" panose="00000500000000000000" pitchFamily="2" charset="0"/>
              </a:rPr>
              <a:t>A = relación </a:t>
            </a:r>
            <a:r>
              <a:rPr lang="es-ES" sz="1600" dirty="0">
                <a:solidFill>
                  <a:srgbClr val="1B50FF"/>
                </a:solidFill>
                <a:latin typeface="Chivo" panose="00000500000000000000" pitchFamily="2" charset="0"/>
              </a:rPr>
              <a:t>de ayuda y apoyo</a:t>
            </a:r>
            <a:endParaRPr lang="fr-FR" sz="1600" dirty="0">
              <a:solidFill>
                <a:srgbClr val="1B50FF"/>
              </a:solidFill>
              <a:latin typeface="Chivo" panose="00000500000000000000" pitchFamily="2" charset="0"/>
            </a:endParaRPr>
          </a:p>
          <a:p>
            <a:pPr lvl="0"/>
            <a:r>
              <a:rPr lang="es-ES" sz="1600" dirty="0" smtClean="0">
                <a:solidFill>
                  <a:srgbClr val="1B50FF"/>
                </a:solidFill>
                <a:latin typeface="Chivo" panose="00000500000000000000" pitchFamily="2" charset="0"/>
              </a:rPr>
              <a:t>B = intercambio </a:t>
            </a:r>
            <a:r>
              <a:rPr lang="es-ES" sz="1600" dirty="0">
                <a:solidFill>
                  <a:srgbClr val="1B50FF"/>
                </a:solidFill>
                <a:latin typeface="Chivo" panose="00000500000000000000" pitchFamily="2" charset="0"/>
              </a:rPr>
              <a:t>en el que todos se reconocen y satisfacen</a:t>
            </a:r>
            <a:endParaRPr lang="fr-FR" sz="1600" dirty="0">
              <a:solidFill>
                <a:srgbClr val="1B50FF"/>
              </a:solidFill>
              <a:latin typeface="Chivo" panose="00000500000000000000" pitchFamily="2" charset="0"/>
            </a:endParaRPr>
          </a:p>
          <a:p>
            <a:pPr lvl="0"/>
            <a:r>
              <a:rPr lang="es-ES" sz="1600" dirty="0" smtClean="0">
                <a:solidFill>
                  <a:srgbClr val="1B50FF"/>
                </a:solidFill>
                <a:latin typeface="Chivo" panose="00000500000000000000" pitchFamily="2" charset="0"/>
              </a:rPr>
              <a:t>C = relación </a:t>
            </a:r>
            <a:r>
              <a:rPr lang="es-ES" sz="1600" dirty="0">
                <a:solidFill>
                  <a:srgbClr val="1B50FF"/>
                </a:solidFill>
                <a:latin typeface="Chivo" panose="00000500000000000000" pitchFamily="2" charset="0"/>
              </a:rPr>
              <a:t>en la que la persona acompañada se presenta y se toma en consideración</a:t>
            </a:r>
            <a:endParaRPr lang="fr-FR" sz="1600" dirty="0">
              <a:solidFill>
                <a:srgbClr val="1B50FF"/>
              </a:solidFill>
              <a:latin typeface="Chivo" panose="00000500000000000000" pitchFamily="2" charset="0"/>
            </a:endParaRPr>
          </a:p>
          <a:p>
            <a:pPr lvl="0"/>
            <a:r>
              <a:rPr lang="es-ES" sz="1600" dirty="0" smtClean="0">
                <a:solidFill>
                  <a:srgbClr val="1B50FF"/>
                </a:solidFill>
                <a:latin typeface="Chivo" panose="00000500000000000000" pitchFamily="2" charset="0"/>
              </a:rPr>
              <a:t>D = reflexión </a:t>
            </a:r>
            <a:r>
              <a:rPr lang="es-ES" sz="1600" dirty="0">
                <a:solidFill>
                  <a:srgbClr val="1B50FF"/>
                </a:solidFill>
                <a:latin typeface="Chivo" panose="00000500000000000000" pitchFamily="2" charset="0"/>
              </a:rPr>
              <a:t>mutua en la que cada persona crece</a:t>
            </a:r>
            <a:endParaRPr lang="fr-FR" sz="1600" dirty="0">
              <a:solidFill>
                <a:srgbClr val="1B50FF"/>
              </a:solidFill>
              <a:latin typeface="Chivo" panose="00000500000000000000" pitchFamily="2" charset="0"/>
            </a:endParaRPr>
          </a:p>
          <a:p>
            <a:pPr lvl="0"/>
            <a:r>
              <a:rPr lang="es-ES" sz="1600" dirty="0" smtClean="0">
                <a:solidFill>
                  <a:srgbClr val="1B50FF"/>
                </a:solidFill>
                <a:latin typeface="Chivo" panose="00000500000000000000" pitchFamily="2" charset="0"/>
              </a:rPr>
              <a:t>E = proceso </a:t>
            </a:r>
            <a:r>
              <a:rPr lang="es-ES" sz="1600" dirty="0">
                <a:solidFill>
                  <a:srgbClr val="1B50FF"/>
                </a:solidFill>
                <a:latin typeface="Chivo" panose="00000500000000000000" pitchFamily="2" charset="0"/>
              </a:rPr>
              <a:t>en el que el acompañante debe ayudar a crecer a la persona acompañada</a:t>
            </a:r>
            <a:endParaRPr lang="fr-FR" sz="1600" dirty="0">
              <a:solidFill>
                <a:srgbClr val="1B50FF"/>
              </a:solidFill>
              <a:latin typeface="Chivo" panose="00000500000000000000" pitchFamily="2" charset="0"/>
            </a:endParaRPr>
          </a:p>
          <a:p>
            <a:pPr lvl="0"/>
            <a:endParaRPr lang="fr-FR" sz="1600" dirty="0">
              <a:solidFill>
                <a:srgbClr val="1B50FF"/>
              </a:solidFill>
              <a:latin typeface="Chivo" panose="00000500000000000000" pitchFamily="2" charset="0"/>
            </a:endParaRPr>
          </a:p>
          <a:p>
            <a:endParaRPr lang="fr-FR" sz="1400" dirty="0">
              <a:solidFill>
                <a:srgbClr val="1B50FF"/>
              </a:solidFill>
              <a:latin typeface="Chivo" panose="00000500000000000000" pitchFamily="2" charset="0"/>
            </a:endParaRPr>
          </a:p>
        </p:txBody>
      </p:sp>
      <p:sp>
        <p:nvSpPr>
          <p:cNvPr id="5" name="Ellipse 4"/>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700" b="1" dirty="0">
                <a:solidFill>
                  <a:srgbClr val="1B50FF"/>
                </a:solidFill>
                <a:latin typeface="Chivo" panose="00000500000000000000" pitchFamily="2" charset="0"/>
              </a:rPr>
              <a:t>Apropiación</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205132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16</a:t>
            </a:fld>
            <a:endParaRPr lang="fr-FR"/>
          </a:p>
        </p:txBody>
      </p:sp>
      <p:sp>
        <p:nvSpPr>
          <p:cNvPr id="3" name="Rectangle 2"/>
          <p:cNvSpPr/>
          <p:nvPr/>
        </p:nvSpPr>
        <p:spPr>
          <a:xfrm>
            <a:off x="1985554" y="1254033"/>
            <a:ext cx="6886846" cy="4770537"/>
          </a:xfrm>
          <a:prstGeom prst="rect">
            <a:avLst/>
          </a:prstGeom>
        </p:spPr>
        <p:txBody>
          <a:bodyPr wrap="square">
            <a:spAutoFit/>
          </a:bodyPr>
          <a:lstStyle/>
          <a:p>
            <a:r>
              <a:rPr lang="es-ES" sz="1600" b="1" dirty="0" smtClean="0">
                <a:solidFill>
                  <a:srgbClr val="1B50FF"/>
                </a:solidFill>
                <a:latin typeface="Chivo" panose="00000500000000000000" pitchFamily="2" charset="0"/>
              </a:rPr>
              <a:t>Corrección</a:t>
            </a:r>
            <a:r>
              <a:rPr lang="es-ES" sz="1600" b="1" dirty="0">
                <a:solidFill>
                  <a:srgbClr val="1B50FF"/>
                </a:solidFill>
                <a:latin typeface="Chivo" panose="00000500000000000000" pitchFamily="2" charset="0"/>
              </a:rPr>
              <a:t>:</a:t>
            </a:r>
            <a:endParaRPr lang="fr-FR" sz="1600" b="1" dirty="0">
              <a:solidFill>
                <a:srgbClr val="1B50FF"/>
              </a:solidFill>
              <a:latin typeface="Chivo" panose="00000500000000000000" pitchFamily="2" charset="0"/>
            </a:endParaRPr>
          </a:p>
          <a:p>
            <a:pPr lvl="0"/>
            <a:r>
              <a:rPr lang="fr-FR" sz="1600" dirty="0">
                <a:solidFill>
                  <a:srgbClr val="1B50FF"/>
                </a:solidFill>
                <a:latin typeface="Chivo" panose="00000500000000000000" pitchFamily="2" charset="0"/>
                <a:sym typeface="Wingdings" panose="05000000000000000000" pitchFamily="2" charset="2"/>
              </a:rPr>
              <a:t>A = </a:t>
            </a:r>
            <a:r>
              <a:rPr lang="es-ES" sz="1600" dirty="0">
                <a:solidFill>
                  <a:srgbClr val="1B50FF"/>
                </a:solidFill>
                <a:latin typeface="Chivo" panose="00000500000000000000" pitchFamily="2" charset="0"/>
              </a:rPr>
              <a:t>relación de ayuda y </a:t>
            </a:r>
            <a:r>
              <a:rPr lang="es-ES" sz="1600" dirty="0" smtClean="0">
                <a:solidFill>
                  <a:srgbClr val="1B50FF"/>
                </a:solidFill>
                <a:latin typeface="Chivo" panose="00000500000000000000" pitchFamily="2" charset="0"/>
              </a:rPr>
              <a:t>apoyo</a:t>
            </a:r>
          </a:p>
          <a:p>
            <a:r>
              <a:rPr lang="fr-FR" sz="1600" dirty="0" smtClean="0">
                <a:solidFill>
                  <a:srgbClr val="1B50FF"/>
                </a:solidFill>
                <a:latin typeface="Chivo" panose="00000500000000000000" pitchFamily="2" charset="0"/>
                <a:sym typeface="Wingdings" panose="05000000000000000000" pitchFamily="2" charset="2"/>
              </a:rPr>
              <a:t>B = </a:t>
            </a:r>
            <a:r>
              <a:rPr lang="es-ES" sz="1600" dirty="0">
                <a:solidFill>
                  <a:srgbClr val="1B50FF"/>
                </a:solidFill>
                <a:latin typeface="Chivo" panose="00000500000000000000" pitchFamily="2" charset="0"/>
              </a:rPr>
              <a:t>intercambio en el que todos se reconocen y satisfacen</a:t>
            </a:r>
            <a:endParaRPr lang="fr-FR" sz="1600" dirty="0">
              <a:solidFill>
                <a:srgbClr val="1B50FF"/>
              </a:solidFill>
              <a:latin typeface="Chivo" panose="00000500000000000000" pitchFamily="2" charset="0"/>
            </a:endParaRPr>
          </a:p>
          <a:p>
            <a:r>
              <a:rPr lang="fr-FR" sz="1600" dirty="0" smtClean="0">
                <a:solidFill>
                  <a:srgbClr val="1B50FF"/>
                </a:solidFill>
                <a:latin typeface="Chivo" panose="00000500000000000000" pitchFamily="2" charset="0"/>
                <a:sym typeface="Wingdings" panose="05000000000000000000" pitchFamily="2" charset="2"/>
              </a:rPr>
              <a:t>C = </a:t>
            </a:r>
            <a:r>
              <a:rPr lang="es-ES" sz="1600" dirty="0">
                <a:solidFill>
                  <a:srgbClr val="1B50FF"/>
                </a:solidFill>
                <a:latin typeface="Chivo" panose="00000500000000000000" pitchFamily="2" charset="0"/>
              </a:rPr>
              <a:t>relación en la que la persona acompañada se presenta y se toma en consideración</a:t>
            </a:r>
            <a:endParaRPr lang="fr-FR" sz="1600" dirty="0">
              <a:solidFill>
                <a:srgbClr val="1B50FF"/>
              </a:solidFill>
              <a:latin typeface="Chivo" panose="00000500000000000000" pitchFamily="2" charset="0"/>
            </a:endParaRPr>
          </a:p>
          <a:p>
            <a:r>
              <a:rPr lang="fr-FR" sz="1600" dirty="0" smtClean="0">
                <a:solidFill>
                  <a:srgbClr val="1B50FF"/>
                </a:solidFill>
                <a:latin typeface="Chivo" panose="00000500000000000000" pitchFamily="2" charset="0"/>
                <a:sym typeface="Wingdings" panose="05000000000000000000" pitchFamily="2" charset="2"/>
              </a:rPr>
              <a:t>D </a:t>
            </a:r>
            <a:r>
              <a:rPr lang="fr-FR" sz="1600" dirty="0">
                <a:solidFill>
                  <a:srgbClr val="1B50FF"/>
                </a:solidFill>
                <a:latin typeface="Chivo" panose="00000500000000000000" pitchFamily="2" charset="0"/>
                <a:sym typeface="Wingdings" panose="05000000000000000000" pitchFamily="2" charset="2"/>
              </a:rPr>
              <a:t>= </a:t>
            </a:r>
            <a:r>
              <a:rPr lang="es-ES" sz="1600" dirty="0">
                <a:solidFill>
                  <a:srgbClr val="1B50FF"/>
                </a:solidFill>
                <a:latin typeface="Chivo" panose="00000500000000000000" pitchFamily="2" charset="0"/>
              </a:rPr>
              <a:t>reflexión mutua en la que cada persona crece</a:t>
            </a:r>
            <a:endParaRPr lang="fr-FR" sz="1600" dirty="0">
              <a:solidFill>
                <a:srgbClr val="1B50FF"/>
              </a:solidFill>
              <a:latin typeface="Chivo" panose="00000500000000000000" pitchFamily="2" charset="0"/>
            </a:endParaRPr>
          </a:p>
          <a:p>
            <a:r>
              <a:rPr lang="fr-FR" sz="1600" dirty="0" smtClean="0">
                <a:solidFill>
                  <a:srgbClr val="1B50FF"/>
                </a:solidFill>
                <a:latin typeface="Chivo" panose="00000500000000000000" pitchFamily="2" charset="0"/>
                <a:sym typeface="Wingdings" panose="05000000000000000000" pitchFamily="2" charset="2"/>
              </a:rPr>
              <a:t>E = </a:t>
            </a:r>
            <a:r>
              <a:rPr lang="es-ES" sz="1600" dirty="0">
                <a:solidFill>
                  <a:srgbClr val="1B50FF"/>
                </a:solidFill>
                <a:latin typeface="Chivo" panose="00000500000000000000" pitchFamily="2" charset="0"/>
              </a:rPr>
              <a:t>proceso en el que el acompañante debe ayudar a crecer a la persona acompañada</a:t>
            </a:r>
            <a:endParaRPr lang="fr-FR" sz="1600" dirty="0">
              <a:solidFill>
                <a:srgbClr val="1B50FF"/>
              </a:solidFill>
              <a:latin typeface="Chivo" panose="00000500000000000000" pitchFamily="2" charset="0"/>
            </a:endParaRPr>
          </a:p>
          <a:p>
            <a:endParaRPr lang="fr-FR" sz="1600" dirty="0" smtClean="0">
              <a:solidFill>
                <a:srgbClr val="4EFFB0"/>
              </a:solidFill>
              <a:latin typeface="Chivo" panose="00000500000000000000" pitchFamily="2" charset="0"/>
            </a:endParaRPr>
          </a:p>
          <a:p>
            <a:r>
              <a:rPr lang="fr-FR" sz="1600" b="1" dirty="0" err="1" smtClean="0">
                <a:solidFill>
                  <a:srgbClr val="1B50FF"/>
                </a:solidFill>
                <a:latin typeface="Chivo" panose="00000500000000000000" pitchFamily="2" charset="0"/>
              </a:rPr>
              <a:t>Respuestas</a:t>
            </a:r>
            <a:r>
              <a:rPr lang="fr-FR" sz="1600" b="1" dirty="0" smtClean="0">
                <a:solidFill>
                  <a:srgbClr val="1B50FF"/>
                </a:solidFill>
                <a:latin typeface="Chivo" panose="00000500000000000000" pitchFamily="2" charset="0"/>
              </a:rPr>
              <a:t> </a:t>
            </a:r>
            <a:r>
              <a:rPr lang="fr-FR" sz="1600" b="1" dirty="0">
                <a:solidFill>
                  <a:srgbClr val="1B50FF"/>
                </a:solidFill>
                <a:latin typeface="Chivo" panose="00000500000000000000" pitchFamily="2" charset="0"/>
              </a:rPr>
              <a:t>A, B </a:t>
            </a:r>
            <a:r>
              <a:rPr lang="fr-FR" sz="1600" b="1" dirty="0" smtClean="0">
                <a:solidFill>
                  <a:srgbClr val="1B50FF"/>
                </a:solidFill>
                <a:latin typeface="Chivo" panose="00000500000000000000" pitchFamily="2" charset="0"/>
              </a:rPr>
              <a:t>y D</a:t>
            </a:r>
          </a:p>
          <a:p>
            <a:endParaRPr lang="fr-FR" sz="1600" dirty="0">
              <a:solidFill>
                <a:srgbClr val="1B50FF"/>
              </a:solidFill>
              <a:latin typeface="Chivo" panose="00000500000000000000" pitchFamily="2" charset="0"/>
            </a:endParaRPr>
          </a:p>
          <a:p>
            <a:r>
              <a:rPr lang="fr-BE" sz="1600" b="1" dirty="0" smtClean="0">
                <a:solidFill>
                  <a:srgbClr val="1B50FF"/>
                </a:solidFill>
                <a:latin typeface="Chivo" panose="00000500000000000000" pitchFamily="2" charset="0"/>
              </a:rPr>
              <a:t>Feedback</a:t>
            </a:r>
            <a:r>
              <a:rPr lang="fr-BE" sz="1600" dirty="0" smtClean="0">
                <a:solidFill>
                  <a:srgbClr val="1B50FF"/>
                </a:solidFill>
                <a:latin typeface="Chivo" panose="00000500000000000000" pitchFamily="2" charset="0"/>
              </a:rPr>
              <a:t>: </a:t>
            </a:r>
            <a:r>
              <a:rPr lang="es-ES" sz="1600" dirty="0" smtClean="0">
                <a:solidFill>
                  <a:srgbClr val="1B50FF"/>
                </a:solidFill>
                <a:latin typeface="Chivo" panose="00000500000000000000" pitchFamily="2" charset="0"/>
              </a:rPr>
              <a:t>CHANGE </a:t>
            </a:r>
            <a:r>
              <a:rPr lang="es-ES" sz="1600" dirty="0">
                <a:solidFill>
                  <a:srgbClr val="1B50FF"/>
                </a:solidFill>
                <a:latin typeface="Chivo" panose="00000500000000000000" pitchFamily="2" charset="0"/>
              </a:rPr>
              <a:t>OF VIEW entiende la reciprocidad en la relación entre el acompañante y la persona acompañada como una relación que no se entiende como una relación exclusiva de ayuda y apoyo sino como un intercambio equilibrado y fluido que aporta satisfacción y reconocimiento, una reflexión constructiva y mutua que conduce a un mejor auto conocimiento, a la auto construcción y al propio desarrollo.</a:t>
            </a:r>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p:txBody>
      </p:sp>
      <p:sp>
        <p:nvSpPr>
          <p:cNvPr id="5" name="Ellipse 4"/>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700" b="1" dirty="0">
                <a:solidFill>
                  <a:srgbClr val="1B50FF"/>
                </a:solidFill>
                <a:latin typeface="Chivo" panose="00000500000000000000" pitchFamily="2" charset="0"/>
              </a:rPr>
              <a:t>Apropiación</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412386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1" end="1"/>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3">
                                            <p:txEl>
                                              <p:pRg st="2" end="2"/>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30" presetClass="emph" presetSubtype="0" fill="hold" nodeType="clickEffect">
                                  <p:stCondLst>
                                    <p:cond delay="0"/>
                                  </p:stCondLst>
                                  <p:childTnLst>
                                    <p:animClr clrSpc="hsl" dir="cw">
                                      <p:cBhvr override="childStyle">
                                        <p:cTn id="14" dur="500" fill="hold"/>
                                        <p:tgtEl>
                                          <p:spTgt spid="3">
                                            <p:txEl>
                                              <p:pRg st="3" end="3"/>
                                            </p:txEl>
                                          </p:spTgt>
                                        </p:tgtEl>
                                        <p:attrNameLst>
                                          <p:attrName>style.color</p:attrName>
                                        </p:attrNameLst>
                                      </p:cBhvr>
                                      <p:by>
                                        <p:hsl h="0" s="12549" l="25098"/>
                                      </p:by>
                                    </p:animClr>
                                    <p:animClr clrSpc="hsl" dir="cw">
                                      <p:cBhvr>
                                        <p:cTn id="15" dur="500" fill="hold"/>
                                        <p:tgtEl>
                                          <p:spTgt spid="3">
                                            <p:txEl>
                                              <p:pRg st="3" end="3"/>
                                            </p:txEl>
                                          </p:spTgt>
                                        </p:tgtEl>
                                        <p:attrNameLst>
                                          <p:attrName>fillcolor</p:attrName>
                                        </p:attrNameLst>
                                      </p:cBhvr>
                                      <p:by>
                                        <p:hsl h="0" s="12549" l="25098"/>
                                      </p:by>
                                    </p:animClr>
                                    <p:animClr clrSpc="hsl" dir="cw">
                                      <p:cBhvr>
                                        <p:cTn id="16" dur="500" fill="hold"/>
                                        <p:tgtEl>
                                          <p:spTgt spid="3">
                                            <p:txEl>
                                              <p:pRg st="3" end="3"/>
                                            </p:txEl>
                                          </p:spTgt>
                                        </p:tgtEl>
                                        <p:attrNameLst>
                                          <p:attrName>stroke.color</p:attrName>
                                        </p:attrNameLst>
                                      </p:cBhvr>
                                      <p:by>
                                        <p:hsl h="0" s="12549" l="25098"/>
                                      </p:by>
                                    </p:animClr>
                                    <p:set>
                                      <p:cBhvr>
                                        <p:cTn id="17" dur="500" fill="hold"/>
                                        <p:tgtEl>
                                          <p:spTgt spid="3">
                                            <p:txEl>
                                              <p:pRg st="3" end="3"/>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15" presetClass="emph" presetSubtype="0" nodeType="clickEffect">
                                  <p:stCondLst>
                                    <p:cond delay="0"/>
                                  </p:stCondLst>
                                  <p:iterate type="lt">
                                    <p:tmAbs val="25"/>
                                  </p:iterate>
                                  <p:childTnLst>
                                    <p:set>
                                      <p:cBhvr override="childStyle">
                                        <p:cTn id="21" dur="indefinite"/>
                                        <p:tgtEl>
                                          <p:spTgt spid="3">
                                            <p:txEl>
                                              <p:pRg st="4" end="4"/>
                                            </p:txEl>
                                          </p:spTgt>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30" presetClass="emph" presetSubtype="0" fill="hold" nodeType="clickEffect">
                                  <p:stCondLst>
                                    <p:cond delay="0"/>
                                  </p:stCondLst>
                                  <p:childTnLst>
                                    <p:animClr clrSpc="hsl" dir="cw">
                                      <p:cBhvr override="childStyle">
                                        <p:cTn id="25" dur="500" fill="hold"/>
                                        <p:tgtEl>
                                          <p:spTgt spid="3">
                                            <p:txEl>
                                              <p:pRg st="5" end="5"/>
                                            </p:txEl>
                                          </p:spTgt>
                                        </p:tgtEl>
                                        <p:attrNameLst>
                                          <p:attrName>style.color</p:attrName>
                                        </p:attrNameLst>
                                      </p:cBhvr>
                                      <p:by>
                                        <p:hsl h="0" s="12549" l="25098"/>
                                      </p:by>
                                    </p:animClr>
                                    <p:animClr clrSpc="hsl" dir="cw">
                                      <p:cBhvr>
                                        <p:cTn id="26" dur="500" fill="hold"/>
                                        <p:tgtEl>
                                          <p:spTgt spid="3">
                                            <p:txEl>
                                              <p:pRg st="5" end="5"/>
                                            </p:txEl>
                                          </p:spTgt>
                                        </p:tgtEl>
                                        <p:attrNameLst>
                                          <p:attrName>fillcolor</p:attrName>
                                        </p:attrNameLst>
                                      </p:cBhvr>
                                      <p:by>
                                        <p:hsl h="0" s="12549" l="25098"/>
                                      </p:by>
                                    </p:animClr>
                                    <p:animClr clrSpc="hsl" dir="cw">
                                      <p:cBhvr>
                                        <p:cTn id="27" dur="500" fill="hold"/>
                                        <p:tgtEl>
                                          <p:spTgt spid="3">
                                            <p:txEl>
                                              <p:pRg st="5" end="5"/>
                                            </p:txEl>
                                          </p:spTgt>
                                        </p:tgtEl>
                                        <p:attrNameLst>
                                          <p:attrName>stroke.color</p:attrName>
                                        </p:attrNameLst>
                                      </p:cBhvr>
                                      <p:by>
                                        <p:hsl h="0" s="12549" l="25098"/>
                                      </p:by>
                                    </p:animClr>
                                    <p:set>
                                      <p:cBhvr>
                                        <p:cTn id="28" dur="500" fill="hold"/>
                                        <p:tgtEl>
                                          <p:spTgt spid="3">
                                            <p:txEl>
                                              <p:pRg st="5" end="5"/>
                                            </p:txEl>
                                          </p:spTgt>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17</a:t>
            </a:fld>
            <a:endParaRPr lang="fr-FR"/>
          </a:p>
        </p:txBody>
      </p:sp>
      <p:sp>
        <p:nvSpPr>
          <p:cNvPr id="3" name="Rectangle 2"/>
          <p:cNvSpPr/>
          <p:nvPr/>
        </p:nvSpPr>
        <p:spPr>
          <a:xfrm>
            <a:off x="2037806" y="1274564"/>
            <a:ext cx="6834594" cy="3077766"/>
          </a:xfrm>
          <a:prstGeom prst="rect">
            <a:avLst/>
          </a:prstGeom>
        </p:spPr>
        <p:txBody>
          <a:bodyPr wrap="square">
            <a:spAutoFit/>
          </a:bodyPr>
          <a:lstStyle/>
          <a:p>
            <a:r>
              <a:rPr lang="fr-FR" b="1" dirty="0">
                <a:solidFill>
                  <a:srgbClr val="4EFFB0"/>
                </a:solidFill>
                <a:latin typeface="Chivo" panose="00000500000000000000" pitchFamily="2" charset="0"/>
              </a:rPr>
              <a:t>2. </a:t>
            </a:r>
            <a:r>
              <a:rPr lang="fr-FR" b="1" dirty="0" err="1" smtClean="0">
                <a:solidFill>
                  <a:srgbClr val="4EFFB0"/>
                </a:solidFill>
                <a:latin typeface="Chivo" panose="00000500000000000000" pitchFamily="2" charset="0"/>
              </a:rPr>
              <a:t>Cambios</a:t>
            </a:r>
            <a:r>
              <a:rPr lang="fr-FR" b="1" dirty="0" smtClean="0">
                <a:solidFill>
                  <a:srgbClr val="4EFFB0"/>
                </a:solidFill>
                <a:latin typeface="Chivo" panose="00000500000000000000" pitchFamily="2" charset="0"/>
              </a:rPr>
              <a:t> de </a:t>
            </a:r>
            <a:r>
              <a:rPr lang="fr-FR" b="1" dirty="0" err="1" smtClean="0">
                <a:solidFill>
                  <a:srgbClr val="4EFFB0"/>
                </a:solidFill>
                <a:latin typeface="Chivo" panose="00000500000000000000" pitchFamily="2" charset="0"/>
              </a:rPr>
              <a:t>postura</a:t>
            </a:r>
            <a:r>
              <a:rPr lang="fr-FR" b="1" dirty="0" smtClean="0">
                <a:solidFill>
                  <a:srgbClr val="4EFFB0"/>
                </a:solidFill>
                <a:latin typeface="Chivo" panose="00000500000000000000" pitchFamily="2" charset="0"/>
              </a:rPr>
              <a:t> – </a:t>
            </a:r>
            <a:r>
              <a:rPr lang="fr-FR" b="1" dirty="0" err="1" smtClean="0">
                <a:solidFill>
                  <a:srgbClr val="4EFFB0"/>
                </a:solidFill>
                <a:latin typeface="Chivo" panose="00000500000000000000" pitchFamily="2" charset="0"/>
              </a:rPr>
              <a:t>ejercicio</a:t>
            </a:r>
            <a:r>
              <a:rPr lang="fr-FR" b="1" dirty="0" smtClean="0">
                <a:solidFill>
                  <a:srgbClr val="4EFFB0"/>
                </a:solidFill>
                <a:latin typeface="Chivo" panose="00000500000000000000" pitchFamily="2" charset="0"/>
              </a:rPr>
              <a:t> </a:t>
            </a:r>
            <a:r>
              <a:rPr lang="fr-FR" b="1" dirty="0">
                <a:solidFill>
                  <a:srgbClr val="4EFFB0"/>
                </a:solidFill>
                <a:latin typeface="Chivo" panose="00000500000000000000" pitchFamily="2" charset="0"/>
              </a:rPr>
              <a:t>1</a:t>
            </a:r>
          </a:p>
          <a:p>
            <a:r>
              <a:rPr lang="fr-FR" sz="1600" dirty="0">
                <a:solidFill>
                  <a:srgbClr val="1B50FF"/>
                </a:solidFill>
                <a:latin typeface="Chivo" panose="00000500000000000000" pitchFamily="2" charset="0"/>
              </a:rPr>
              <a:t> </a:t>
            </a:r>
          </a:p>
          <a:p>
            <a:r>
              <a:rPr lang="fr-FR" sz="1600" b="1" dirty="0" err="1" smtClean="0">
                <a:solidFill>
                  <a:srgbClr val="1B50FF"/>
                </a:solidFill>
                <a:latin typeface="Chivo" panose="00000500000000000000" pitchFamily="2" charset="0"/>
              </a:rPr>
              <a:t>Instrucciones</a:t>
            </a:r>
            <a:r>
              <a:rPr lang="fr-FR" sz="1600" dirty="0" smtClean="0">
                <a:solidFill>
                  <a:srgbClr val="1B50FF"/>
                </a:solidFill>
                <a:latin typeface="Chivo" panose="00000500000000000000" pitchFamily="2" charset="0"/>
              </a:rPr>
              <a:t>: Marca las </a:t>
            </a:r>
            <a:r>
              <a:rPr lang="fr-FR" sz="1600" dirty="0" err="1" smtClean="0">
                <a:solidFill>
                  <a:srgbClr val="1B50FF"/>
                </a:solidFill>
                <a:latin typeface="Chivo" panose="00000500000000000000" pitchFamily="2" charset="0"/>
              </a:rPr>
              <a:t>respuestas</a:t>
            </a:r>
            <a:r>
              <a:rPr lang="fr-FR" sz="1600" dirty="0" smtClean="0">
                <a:solidFill>
                  <a:srgbClr val="1B50FF"/>
                </a:solidFill>
                <a:latin typeface="Chivo" panose="00000500000000000000" pitchFamily="2" charset="0"/>
              </a:rPr>
              <a:t> </a:t>
            </a:r>
            <a:r>
              <a:rPr lang="fr-FR" sz="1600" dirty="0" err="1" smtClean="0">
                <a:solidFill>
                  <a:srgbClr val="1B50FF"/>
                </a:solidFill>
                <a:latin typeface="Chivo" panose="00000500000000000000" pitchFamily="2" charset="0"/>
              </a:rPr>
              <a:t>correctas</a:t>
            </a:r>
            <a:r>
              <a:rPr lang="fr-FR" sz="1600" dirty="0" smtClean="0">
                <a:solidFill>
                  <a:srgbClr val="1B50FF"/>
                </a:solidFill>
                <a:latin typeface="Chivo" panose="00000500000000000000" pitchFamily="2" charset="0"/>
              </a:rPr>
              <a:t>.</a:t>
            </a:r>
            <a:endParaRPr lang="fr-FR" sz="1600" dirty="0">
              <a:solidFill>
                <a:srgbClr val="1B50FF"/>
              </a:solidFill>
              <a:latin typeface="Chivo" panose="00000500000000000000" pitchFamily="2" charset="0"/>
            </a:endParaRPr>
          </a:p>
          <a:p>
            <a:pPr lvl="0"/>
            <a:endParaRPr lang="fr-FR" sz="1600" dirty="0">
              <a:solidFill>
                <a:srgbClr val="1B50FF"/>
              </a:solidFill>
              <a:latin typeface="Chivo" panose="00000500000000000000" pitchFamily="2" charset="0"/>
            </a:endParaRPr>
          </a:p>
          <a:p>
            <a:r>
              <a:rPr lang="es-ES" sz="1600" dirty="0">
                <a:solidFill>
                  <a:srgbClr val="1B50FF"/>
                </a:solidFill>
                <a:latin typeface="Chivo" panose="00000500000000000000" pitchFamily="2" charset="0"/>
              </a:rPr>
              <a:t>¿Cómo consideramos la vulnerabilidad en una relación basada en la reciprocidad? </a:t>
            </a:r>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r>
              <a:rPr lang="es-ES" sz="1600" dirty="0" smtClean="0">
                <a:solidFill>
                  <a:srgbClr val="1B50FF"/>
                </a:solidFill>
                <a:latin typeface="Chivo" panose="00000500000000000000" pitchFamily="2" charset="0"/>
              </a:rPr>
              <a:t>A = </a:t>
            </a:r>
            <a:r>
              <a:rPr lang="es-ES" sz="1600" dirty="0">
                <a:solidFill>
                  <a:srgbClr val="1B50FF"/>
                </a:solidFill>
                <a:latin typeface="Chivo" panose="00000500000000000000" pitchFamily="2" charset="0"/>
              </a:rPr>
              <a:t>Como lo que define a una persona</a:t>
            </a:r>
            <a:endParaRPr lang="fr-FR" sz="1600" dirty="0">
              <a:solidFill>
                <a:srgbClr val="1B50FF"/>
              </a:solidFill>
              <a:latin typeface="Chivo" panose="00000500000000000000" pitchFamily="2" charset="0"/>
            </a:endParaRPr>
          </a:p>
          <a:p>
            <a:r>
              <a:rPr lang="es-ES" sz="1600" dirty="0" smtClean="0">
                <a:solidFill>
                  <a:srgbClr val="1B50FF"/>
                </a:solidFill>
                <a:latin typeface="Chivo" panose="00000500000000000000" pitchFamily="2" charset="0"/>
              </a:rPr>
              <a:t>B = Como </a:t>
            </a:r>
            <a:r>
              <a:rPr lang="es-ES" sz="1600" dirty="0">
                <a:solidFill>
                  <a:srgbClr val="1B50FF"/>
                </a:solidFill>
                <a:latin typeface="Chivo" panose="00000500000000000000" pitchFamily="2" charset="0"/>
              </a:rPr>
              <a:t>característica inherente a todo ser humano</a:t>
            </a:r>
            <a:endParaRPr lang="fr-FR" sz="1600" dirty="0">
              <a:solidFill>
                <a:srgbClr val="1B50FF"/>
              </a:solidFill>
              <a:latin typeface="Chivo" panose="00000500000000000000" pitchFamily="2" charset="0"/>
            </a:endParaRPr>
          </a:p>
          <a:p>
            <a:r>
              <a:rPr lang="es-ES" sz="1600" dirty="0" smtClean="0">
                <a:solidFill>
                  <a:srgbClr val="1B50FF"/>
                </a:solidFill>
                <a:latin typeface="Chivo" panose="00000500000000000000" pitchFamily="2" charset="0"/>
              </a:rPr>
              <a:t>C = Como </a:t>
            </a:r>
            <a:r>
              <a:rPr lang="es-ES" sz="1600" dirty="0">
                <a:solidFill>
                  <a:srgbClr val="1B50FF"/>
                </a:solidFill>
                <a:latin typeface="Chivo" panose="00000500000000000000" pitchFamily="2" charset="0"/>
              </a:rPr>
              <a:t>una fragilidad que justifica la necesidad de un acompañamiento</a:t>
            </a:r>
            <a:endParaRPr lang="fr-FR" sz="1600" dirty="0">
              <a:solidFill>
                <a:srgbClr val="1B50FF"/>
              </a:solidFill>
              <a:latin typeface="Chivo" panose="00000500000000000000" pitchFamily="2" charset="0"/>
            </a:endParaRPr>
          </a:p>
          <a:p>
            <a:pPr lvl="0"/>
            <a:endParaRPr lang="fr-FR" sz="1600" dirty="0">
              <a:solidFill>
                <a:srgbClr val="1B50FF"/>
              </a:solidFill>
              <a:latin typeface="Chivo" panose="00000500000000000000" pitchFamily="2" charset="0"/>
            </a:endParaRPr>
          </a:p>
        </p:txBody>
      </p:sp>
      <p:sp>
        <p:nvSpPr>
          <p:cNvPr id="5" name="Ellipse 4"/>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700" b="1" dirty="0">
                <a:solidFill>
                  <a:srgbClr val="1B50FF"/>
                </a:solidFill>
                <a:latin typeface="Chivo" panose="00000500000000000000" pitchFamily="2" charset="0"/>
              </a:rPr>
              <a:t>Apropiación</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85078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18</a:t>
            </a:fld>
            <a:endParaRPr lang="fr-FR"/>
          </a:p>
        </p:txBody>
      </p:sp>
      <p:sp>
        <p:nvSpPr>
          <p:cNvPr id="3" name="Rectangle 2"/>
          <p:cNvSpPr/>
          <p:nvPr/>
        </p:nvSpPr>
        <p:spPr>
          <a:xfrm>
            <a:off x="1985554" y="1254034"/>
            <a:ext cx="6886846" cy="3293209"/>
          </a:xfrm>
          <a:prstGeom prst="rect">
            <a:avLst/>
          </a:prstGeom>
        </p:spPr>
        <p:txBody>
          <a:bodyPr wrap="square">
            <a:spAutoFit/>
          </a:bodyPr>
          <a:lstStyle/>
          <a:p>
            <a:r>
              <a:rPr lang="es-ES" sz="1600" b="1" dirty="0" smtClean="0">
                <a:solidFill>
                  <a:srgbClr val="1B50FF"/>
                </a:solidFill>
                <a:latin typeface="Chivo" panose="00000500000000000000" pitchFamily="2" charset="0"/>
              </a:rPr>
              <a:t>Corrección</a:t>
            </a:r>
            <a:r>
              <a:rPr lang="es-ES" sz="1600" b="1" dirty="0">
                <a:solidFill>
                  <a:srgbClr val="1B50FF"/>
                </a:solidFill>
                <a:latin typeface="Chivo" panose="00000500000000000000" pitchFamily="2" charset="0"/>
              </a:rPr>
              <a:t>:</a:t>
            </a:r>
            <a:endParaRPr lang="fr-FR" sz="1600" b="1" dirty="0">
              <a:solidFill>
                <a:srgbClr val="1B50FF"/>
              </a:solidFill>
              <a:latin typeface="Chivo" panose="00000500000000000000" pitchFamily="2" charset="0"/>
            </a:endParaRPr>
          </a:p>
          <a:p>
            <a:r>
              <a:rPr lang="fr-FR" sz="1600" dirty="0">
                <a:solidFill>
                  <a:srgbClr val="1B50FF"/>
                </a:solidFill>
                <a:latin typeface="Chivo" panose="00000500000000000000" pitchFamily="2" charset="0"/>
              </a:rPr>
              <a:t>A = </a:t>
            </a:r>
            <a:r>
              <a:rPr lang="es-ES" sz="1600" dirty="0">
                <a:solidFill>
                  <a:srgbClr val="1B50FF"/>
                </a:solidFill>
                <a:latin typeface="Chivo" panose="00000500000000000000" pitchFamily="2" charset="0"/>
              </a:rPr>
              <a:t>Como lo que define a una persona</a:t>
            </a:r>
            <a:endParaRPr lang="fr-FR" sz="1600" dirty="0">
              <a:solidFill>
                <a:srgbClr val="1B50FF"/>
              </a:solidFill>
              <a:latin typeface="Chivo" panose="00000500000000000000" pitchFamily="2" charset="0"/>
            </a:endParaRPr>
          </a:p>
          <a:p>
            <a:pPr lvl="0"/>
            <a:r>
              <a:rPr lang="fr-FR" sz="1600" dirty="0" smtClean="0">
                <a:solidFill>
                  <a:srgbClr val="1B50FF"/>
                </a:solidFill>
                <a:latin typeface="Chivo" panose="00000500000000000000" pitchFamily="2" charset="0"/>
              </a:rPr>
              <a:t>B </a:t>
            </a:r>
            <a:r>
              <a:rPr lang="fr-FR" sz="1600" dirty="0">
                <a:solidFill>
                  <a:srgbClr val="1B50FF"/>
                </a:solidFill>
                <a:latin typeface="Chivo" panose="00000500000000000000" pitchFamily="2" charset="0"/>
              </a:rPr>
              <a:t>= </a:t>
            </a:r>
            <a:r>
              <a:rPr lang="es-ES" sz="1600" dirty="0">
                <a:solidFill>
                  <a:srgbClr val="1B50FF"/>
                </a:solidFill>
                <a:latin typeface="Chivo" panose="00000500000000000000" pitchFamily="2" charset="0"/>
              </a:rPr>
              <a:t>Como característica inherente a todo ser </a:t>
            </a:r>
            <a:r>
              <a:rPr lang="es-ES" sz="1600" dirty="0" smtClean="0">
                <a:solidFill>
                  <a:srgbClr val="1B50FF"/>
                </a:solidFill>
                <a:latin typeface="Chivo" panose="00000500000000000000" pitchFamily="2" charset="0"/>
              </a:rPr>
              <a:t>humano</a:t>
            </a:r>
            <a:endParaRPr lang="fr-FR" sz="1600" dirty="0" smtClean="0">
              <a:solidFill>
                <a:srgbClr val="1B50FF"/>
              </a:solidFill>
              <a:latin typeface="Chivo" panose="00000500000000000000" pitchFamily="2" charset="0"/>
            </a:endParaRPr>
          </a:p>
          <a:p>
            <a:pPr lvl="0"/>
            <a:r>
              <a:rPr lang="fr-FR" sz="1600" dirty="0" smtClean="0">
                <a:solidFill>
                  <a:srgbClr val="1B50FF"/>
                </a:solidFill>
                <a:latin typeface="Chivo" panose="00000500000000000000" pitchFamily="2" charset="0"/>
              </a:rPr>
              <a:t>C = </a:t>
            </a:r>
            <a:r>
              <a:rPr lang="es-ES" sz="1600" dirty="0">
                <a:solidFill>
                  <a:srgbClr val="1B50FF"/>
                </a:solidFill>
                <a:latin typeface="Chivo" panose="00000500000000000000" pitchFamily="2" charset="0"/>
              </a:rPr>
              <a:t>Como una fragilidad que justifica la necesidad de un </a:t>
            </a:r>
            <a:r>
              <a:rPr lang="es-ES" sz="1600" dirty="0" smtClean="0">
                <a:solidFill>
                  <a:srgbClr val="1B50FF"/>
                </a:solidFill>
                <a:latin typeface="Chivo" panose="00000500000000000000" pitchFamily="2" charset="0"/>
              </a:rPr>
              <a:t>acompañamiento</a:t>
            </a:r>
          </a:p>
          <a:p>
            <a:pPr lvl="0"/>
            <a:endParaRPr lang="fr-FR" sz="1600" dirty="0" smtClean="0">
              <a:solidFill>
                <a:srgbClr val="1B50FF"/>
              </a:solidFill>
              <a:latin typeface="Chivo" panose="00000500000000000000" pitchFamily="2" charset="0"/>
            </a:endParaRPr>
          </a:p>
          <a:p>
            <a:r>
              <a:rPr lang="fr-FR" sz="1600" b="1" dirty="0" err="1" smtClean="0">
                <a:solidFill>
                  <a:srgbClr val="1B50FF"/>
                </a:solidFill>
                <a:latin typeface="Chivo" panose="00000500000000000000" pitchFamily="2" charset="0"/>
              </a:rPr>
              <a:t>Respuesta</a:t>
            </a:r>
            <a:r>
              <a:rPr lang="fr-FR" sz="1600" b="1" dirty="0" smtClean="0">
                <a:solidFill>
                  <a:srgbClr val="1B50FF"/>
                </a:solidFill>
                <a:latin typeface="Chivo" panose="00000500000000000000" pitchFamily="2" charset="0"/>
              </a:rPr>
              <a:t> B</a:t>
            </a:r>
          </a:p>
          <a:p>
            <a:endParaRPr lang="fr-FR" sz="1600" dirty="0">
              <a:solidFill>
                <a:srgbClr val="1B50FF"/>
              </a:solidFill>
              <a:latin typeface="Chivo" panose="00000500000000000000" pitchFamily="2" charset="0"/>
            </a:endParaRPr>
          </a:p>
          <a:p>
            <a:r>
              <a:rPr lang="fr-BE" sz="1600" b="1" dirty="0" smtClean="0">
                <a:solidFill>
                  <a:srgbClr val="1B50FF"/>
                </a:solidFill>
                <a:latin typeface="Chivo" panose="00000500000000000000" pitchFamily="2" charset="0"/>
              </a:rPr>
              <a:t>Feedback:</a:t>
            </a:r>
            <a:r>
              <a:rPr lang="fr-BE" sz="1600" dirty="0" smtClean="0">
                <a:solidFill>
                  <a:srgbClr val="1B50FF"/>
                </a:solidFill>
                <a:latin typeface="Chivo" panose="00000500000000000000" pitchFamily="2" charset="0"/>
              </a:rPr>
              <a:t> </a:t>
            </a:r>
            <a:r>
              <a:rPr lang="es-ES" sz="1600" dirty="0" smtClean="0">
                <a:solidFill>
                  <a:srgbClr val="1B50FF"/>
                </a:solidFill>
                <a:latin typeface="Chivo" panose="00000500000000000000" pitchFamily="2" charset="0"/>
              </a:rPr>
              <a:t>Para </a:t>
            </a:r>
            <a:r>
              <a:rPr lang="es-ES" sz="1600" dirty="0">
                <a:solidFill>
                  <a:srgbClr val="1B50FF"/>
                </a:solidFill>
                <a:latin typeface="Chivo" panose="00000500000000000000" pitchFamily="2" charset="0"/>
              </a:rPr>
              <a:t>CHANGE OF VIEW, cada persona experimenta vulnerabilidades en el curso de su vida. Por lo tanto, es un punto común a todos los individuos. Por tanto, la vulnerabilidad no puede ser suficiente para definir quién es una persona.</a:t>
            </a:r>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p:txBody>
      </p:sp>
      <p:sp>
        <p:nvSpPr>
          <p:cNvPr id="5" name="Ellipse 4"/>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700" b="1" dirty="0">
                <a:solidFill>
                  <a:srgbClr val="1B50FF"/>
                </a:solidFill>
                <a:latin typeface="Chivo" panose="00000500000000000000" pitchFamily="2" charset="0"/>
              </a:rPr>
              <a:t>Apropiación</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329624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fill="hold" nodeType="clickEffect">
                                  <p:stCondLst>
                                    <p:cond delay="0"/>
                                  </p:stCondLst>
                                  <p:childTnLst>
                                    <p:animClr clrSpc="hsl" dir="cw">
                                      <p:cBhvr override="childStyle">
                                        <p:cTn id="6" dur="500" fill="hold"/>
                                        <p:tgtEl>
                                          <p:spTgt spid="3">
                                            <p:txEl>
                                              <p:pRg st="1" end="1"/>
                                            </p:txEl>
                                          </p:spTgt>
                                        </p:tgtEl>
                                        <p:attrNameLst>
                                          <p:attrName>style.color</p:attrName>
                                        </p:attrNameLst>
                                      </p:cBhvr>
                                      <p:by>
                                        <p:hsl h="0" s="12549" l="25098"/>
                                      </p:by>
                                    </p:animClr>
                                    <p:animClr clrSpc="hsl" dir="cw">
                                      <p:cBhvr>
                                        <p:cTn id="7" dur="500" fill="hold"/>
                                        <p:tgtEl>
                                          <p:spTgt spid="3">
                                            <p:txEl>
                                              <p:pRg st="1" end="1"/>
                                            </p:txEl>
                                          </p:spTgt>
                                        </p:tgtEl>
                                        <p:attrNameLst>
                                          <p:attrName>fillcolor</p:attrName>
                                        </p:attrNameLst>
                                      </p:cBhvr>
                                      <p:by>
                                        <p:hsl h="0" s="12549" l="25098"/>
                                      </p:by>
                                    </p:animClr>
                                    <p:animClr clrSpc="hsl" dir="cw">
                                      <p:cBhvr>
                                        <p:cTn id="8" dur="500" fill="hold"/>
                                        <p:tgtEl>
                                          <p:spTgt spid="3">
                                            <p:txEl>
                                              <p:pRg st="1" end="1"/>
                                            </p:txEl>
                                          </p:spTgt>
                                        </p:tgtEl>
                                        <p:attrNameLst>
                                          <p:attrName>stroke.color</p:attrName>
                                        </p:attrNameLst>
                                      </p:cBhvr>
                                      <p:by>
                                        <p:hsl h="0" s="12549" l="25098"/>
                                      </p:by>
                                    </p:animClr>
                                    <p:set>
                                      <p:cBhvr>
                                        <p:cTn id="9" dur="500" fill="hold"/>
                                        <p:tgtEl>
                                          <p:spTgt spid="3">
                                            <p:txEl>
                                              <p:pRg st="1" end="1"/>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5" presetClass="emph" presetSubtype="0" nodeType="clickEffect">
                                  <p:stCondLst>
                                    <p:cond delay="0"/>
                                  </p:stCondLst>
                                  <p:iterate type="lt">
                                    <p:tmAbs val="25"/>
                                  </p:iterate>
                                  <p:childTnLst>
                                    <p:set>
                                      <p:cBhvr override="childStyle">
                                        <p:cTn id="13" dur="indefinite"/>
                                        <p:tgtEl>
                                          <p:spTgt spid="3">
                                            <p:txEl>
                                              <p:pRg st="2" end="2"/>
                                            </p:txEl>
                                          </p:spTgt>
                                        </p:tgtEl>
                                        <p:attrNameLst>
                                          <p:attrName>style.fontWeight</p:attrName>
                                        </p:attrNameLst>
                                      </p:cBhvr>
                                      <p:to>
                                        <p:strVal val="bold"/>
                                      </p:to>
                                    </p:set>
                                  </p:childTnLst>
                                </p:cTn>
                              </p:par>
                            </p:childTnLst>
                          </p:cTn>
                        </p:par>
                      </p:childTnLst>
                    </p:cTn>
                  </p:par>
                  <p:par>
                    <p:cTn id="14" fill="hold">
                      <p:stCondLst>
                        <p:cond delay="indefinite"/>
                      </p:stCondLst>
                      <p:childTnLst>
                        <p:par>
                          <p:cTn id="15" fill="hold">
                            <p:stCondLst>
                              <p:cond delay="0"/>
                            </p:stCondLst>
                            <p:childTnLst>
                              <p:par>
                                <p:cTn id="16" presetID="30" presetClass="emph" presetSubtype="0" fill="hold" nodeType="clickEffect">
                                  <p:stCondLst>
                                    <p:cond delay="0"/>
                                  </p:stCondLst>
                                  <p:childTnLst>
                                    <p:animClr clrSpc="hsl" dir="cw">
                                      <p:cBhvr override="childStyle">
                                        <p:cTn id="17" dur="500" fill="hold"/>
                                        <p:tgtEl>
                                          <p:spTgt spid="3">
                                            <p:txEl>
                                              <p:pRg st="3" end="3"/>
                                            </p:txEl>
                                          </p:spTgt>
                                        </p:tgtEl>
                                        <p:attrNameLst>
                                          <p:attrName>style.color</p:attrName>
                                        </p:attrNameLst>
                                      </p:cBhvr>
                                      <p:by>
                                        <p:hsl h="0" s="12549" l="25098"/>
                                      </p:by>
                                    </p:animClr>
                                    <p:animClr clrSpc="hsl" dir="cw">
                                      <p:cBhvr>
                                        <p:cTn id="18" dur="500" fill="hold"/>
                                        <p:tgtEl>
                                          <p:spTgt spid="3">
                                            <p:txEl>
                                              <p:pRg st="3" end="3"/>
                                            </p:txEl>
                                          </p:spTgt>
                                        </p:tgtEl>
                                        <p:attrNameLst>
                                          <p:attrName>fillcolor</p:attrName>
                                        </p:attrNameLst>
                                      </p:cBhvr>
                                      <p:by>
                                        <p:hsl h="0" s="12549" l="25098"/>
                                      </p:by>
                                    </p:animClr>
                                    <p:animClr clrSpc="hsl" dir="cw">
                                      <p:cBhvr>
                                        <p:cTn id="19" dur="500" fill="hold"/>
                                        <p:tgtEl>
                                          <p:spTgt spid="3">
                                            <p:txEl>
                                              <p:pRg st="3" end="3"/>
                                            </p:txEl>
                                          </p:spTgt>
                                        </p:tgtEl>
                                        <p:attrNameLst>
                                          <p:attrName>stroke.color</p:attrName>
                                        </p:attrNameLst>
                                      </p:cBhvr>
                                      <p:by>
                                        <p:hsl h="0" s="12549" l="25098"/>
                                      </p:by>
                                    </p:animClr>
                                    <p:set>
                                      <p:cBhvr>
                                        <p:cTn id="20" dur="500" fill="hold"/>
                                        <p:tgtEl>
                                          <p:spTgt spid="3">
                                            <p:txEl>
                                              <p:pRg st="3" end="3"/>
                                            </p:txEl>
                                          </p:spTgt>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19</a:t>
            </a:fld>
            <a:endParaRPr lang="fr-FR"/>
          </a:p>
        </p:txBody>
      </p:sp>
      <p:sp>
        <p:nvSpPr>
          <p:cNvPr id="3" name="Rectangle 2"/>
          <p:cNvSpPr/>
          <p:nvPr/>
        </p:nvSpPr>
        <p:spPr>
          <a:xfrm>
            <a:off x="2020389" y="1119767"/>
            <a:ext cx="6852011" cy="4801314"/>
          </a:xfrm>
          <a:prstGeom prst="rect">
            <a:avLst/>
          </a:prstGeom>
        </p:spPr>
        <p:txBody>
          <a:bodyPr wrap="square">
            <a:spAutoFit/>
          </a:bodyPr>
          <a:lstStyle/>
          <a:p>
            <a:r>
              <a:rPr lang="fr-FR" b="1" dirty="0">
                <a:solidFill>
                  <a:srgbClr val="4EFFB0"/>
                </a:solidFill>
                <a:latin typeface="Chivo" panose="00000500000000000000" pitchFamily="2" charset="0"/>
              </a:rPr>
              <a:t>3. </a:t>
            </a:r>
            <a:r>
              <a:rPr lang="fr-FR" b="1" dirty="0" err="1" smtClean="0">
                <a:solidFill>
                  <a:srgbClr val="4EFFB0"/>
                </a:solidFill>
                <a:latin typeface="Chivo" panose="00000500000000000000" pitchFamily="2" charset="0"/>
              </a:rPr>
              <a:t>Cambios</a:t>
            </a:r>
            <a:r>
              <a:rPr lang="fr-FR" b="1" dirty="0" smtClean="0">
                <a:solidFill>
                  <a:srgbClr val="4EFFB0"/>
                </a:solidFill>
                <a:latin typeface="Chivo" panose="00000500000000000000" pitchFamily="2" charset="0"/>
              </a:rPr>
              <a:t> de </a:t>
            </a:r>
            <a:r>
              <a:rPr lang="fr-FR" b="1" dirty="0" err="1" smtClean="0">
                <a:solidFill>
                  <a:srgbClr val="4EFFB0"/>
                </a:solidFill>
                <a:latin typeface="Chivo" panose="00000500000000000000" pitchFamily="2" charset="0"/>
              </a:rPr>
              <a:t>postura</a:t>
            </a:r>
            <a:r>
              <a:rPr lang="fr-FR" b="1" dirty="0" smtClean="0">
                <a:solidFill>
                  <a:srgbClr val="4EFFB0"/>
                </a:solidFill>
                <a:latin typeface="Chivo" panose="00000500000000000000" pitchFamily="2" charset="0"/>
              </a:rPr>
              <a:t> – </a:t>
            </a:r>
            <a:r>
              <a:rPr lang="fr-FR" b="1" dirty="0" err="1" smtClean="0">
                <a:solidFill>
                  <a:srgbClr val="4EFFB0"/>
                </a:solidFill>
                <a:latin typeface="Chivo" panose="00000500000000000000" pitchFamily="2" charset="0"/>
              </a:rPr>
              <a:t>ejercicio</a:t>
            </a:r>
            <a:r>
              <a:rPr lang="fr-FR" b="1" dirty="0" smtClean="0">
                <a:solidFill>
                  <a:srgbClr val="4EFFB0"/>
                </a:solidFill>
                <a:latin typeface="Chivo" panose="00000500000000000000" pitchFamily="2" charset="0"/>
              </a:rPr>
              <a:t> </a:t>
            </a:r>
            <a:r>
              <a:rPr lang="fr-FR" b="1" dirty="0">
                <a:solidFill>
                  <a:srgbClr val="4EFFB0"/>
                </a:solidFill>
                <a:latin typeface="Chivo" panose="00000500000000000000" pitchFamily="2" charset="0"/>
              </a:rPr>
              <a:t>2</a:t>
            </a:r>
          </a:p>
          <a:p>
            <a:r>
              <a:rPr lang="fr-FR" sz="1600" dirty="0">
                <a:solidFill>
                  <a:srgbClr val="1B50FF"/>
                </a:solidFill>
                <a:latin typeface="Chivo" panose="00000500000000000000" pitchFamily="2" charset="0"/>
              </a:rPr>
              <a:t> </a:t>
            </a:r>
          </a:p>
          <a:p>
            <a:r>
              <a:rPr lang="fr-FR" sz="1600" b="1" dirty="0" err="1" smtClean="0">
                <a:solidFill>
                  <a:srgbClr val="1B50FF"/>
                </a:solidFill>
                <a:latin typeface="Chivo" panose="00000500000000000000" pitchFamily="2" charset="0"/>
              </a:rPr>
              <a:t>Instrucciones</a:t>
            </a:r>
            <a:r>
              <a:rPr lang="fr-FR" sz="1600" dirty="0" smtClean="0">
                <a:solidFill>
                  <a:srgbClr val="1B50FF"/>
                </a:solidFill>
                <a:latin typeface="Chivo" panose="00000500000000000000" pitchFamily="2" charset="0"/>
              </a:rPr>
              <a:t>: Marca las </a:t>
            </a:r>
            <a:r>
              <a:rPr lang="fr-FR" sz="1600" dirty="0" err="1" smtClean="0">
                <a:solidFill>
                  <a:srgbClr val="1B50FF"/>
                </a:solidFill>
                <a:latin typeface="Chivo" panose="00000500000000000000" pitchFamily="2" charset="0"/>
              </a:rPr>
              <a:t>respuestas</a:t>
            </a:r>
            <a:r>
              <a:rPr lang="fr-FR" sz="1600" dirty="0" smtClean="0">
                <a:solidFill>
                  <a:srgbClr val="1B50FF"/>
                </a:solidFill>
                <a:latin typeface="Chivo" panose="00000500000000000000" pitchFamily="2" charset="0"/>
              </a:rPr>
              <a:t> </a:t>
            </a:r>
            <a:r>
              <a:rPr lang="fr-FR" sz="1600" dirty="0" err="1" smtClean="0">
                <a:solidFill>
                  <a:srgbClr val="1B50FF"/>
                </a:solidFill>
                <a:latin typeface="Chivo" panose="00000500000000000000" pitchFamily="2" charset="0"/>
              </a:rPr>
              <a:t>correctas</a:t>
            </a:r>
            <a:r>
              <a:rPr lang="fr-FR" sz="1600" dirty="0" smtClean="0">
                <a:solidFill>
                  <a:srgbClr val="1B50FF"/>
                </a:solidFill>
                <a:latin typeface="Chivo" panose="00000500000000000000" pitchFamily="2" charset="0"/>
              </a:rPr>
              <a:t>.</a:t>
            </a:r>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r>
              <a:rPr lang="es-ES" sz="1600" dirty="0">
                <a:solidFill>
                  <a:srgbClr val="1B50FF"/>
                </a:solidFill>
                <a:latin typeface="Chivo" panose="00000500000000000000" pitchFamily="2" charset="0"/>
              </a:rPr>
              <a:t>Entre las siguientes propuestas, ¿cuáles corresponden a los beneficios que se pueden esperar al establecer una relación basada en la reciprocidad: </a:t>
            </a:r>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pPr lvl="0"/>
            <a:r>
              <a:rPr lang="es-ES" sz="1600" dirty="0" smtClean="0">
                <a:solidFill>
                  <a:srgbClr val="1B50FF"/>
                </a:solidFill>
                <a:latin typeface="Chivo" panose="00000500000000000000" pitchFamily="2" charset="0"/>
              </a:rPr>
              <a:t>A = Aceptar </a:t>
            </a:r>
            <a:r>
              <a:rPr lang="es-ES" sz="1600" dirty="0">
                <a:solidFill>
                  <a:srgbClr val="1B50FF"/>
                </a:solidFill>
                <a:latin typeface="Chivo" panose="00000500000000000000" pitchFamily="2" charset="0"/>
              </a:rPr>
              <a:t>y reconocer a cada persona en su singularidad</a:t>
            </a:r>
            <a:endParaRPr lang="fr-FR" sz="1600" dirty="0">
              <a:solidFill>
                <a:srgbClr val="1B50FF"/>
              </a:solidFill>
              <a:latin typeface="Chivo" panose="00000500000000000000" pitchFamily="2" charset="0"/>
            </a:endParaRPr>
          </a:p>
          <a:p>
            <a:pPr lvl="0"/>
            <a:r>
              <a:rPr lang="es-ES" sz="1600" dirty="0" smtClean="0">
                <a:solidFill>
                  <a:srgbClr val="1B50FF"/>
                </a:solidFill>
                <a:latin typeface="Chivo" panose="00000500000000000000" pitchFamily="2" charset="0"/>
              </a:rPr>
              <a:t>B = Ampliar </a:t>
            </a:r>
            <a:r>
              <a:rPr lang="es-ES" sz="1600" dirty="0">
                <a:solidFill>
                  <a:srgbClr val="1B50FF"/>
                </a:solidFill>
                <a:latin typeface="Chivo" panose="00000500000000000000" pitchFamily="2" charset="0"/>
              </a:rPr>
              <a:t>nuestro punto de vista, abrir el campo de las posibilidades  </a:t>
            </a:r>
            <a:endParaRPr lang="fr-FR" sz="1600" dirty="0">
              <a:solidFill>
                <a:srgbClr val="1B50FF"/>
              </a:solidFill>
              <a:latin typeface="Chivo" panose="00000500000000000000" pitchFamily="2" charset="0"/>
            </a:endParaRPr>
          </a:p>
          <a:p>
            <a:pPr lvl="0"/>
            <a:r>
              <a:rPr lang="es-ES" sz="1600" dirty="0" smtClean="0">
                <a:solidFill>
                  <a:srgbClr val="1B50FF"/>
                </a:solidFill>
                <a:latin typeface="Chivo" panose="00000500000000000000" pitchFamily="2" charset="0"/>
              </a:rPr>
              <a:t>C = Evitar </a:t>
            </a:r>
            <a:r>
              <a:rPr lang="es-ES" sz="1600" dirty="0">
                <a:solidFill>
                  <a:srgbClr val="1B50FF"/>
                </a:solidFill>
                <a:latin typeface="Chivo" panose="00000500000000000000" pitchFamily="2" charset="0"/>
              </a:rPr>
              <a:t>una relación de dependencia entre la persona acompañada y el acompañante</a:t>
            </a:r>
            <a:endParaRPr lang="fr-FR" sz="1600" dirty="0">
              <a:solidFill>
                <a:srgbClr val="1B50FF"/>
              </a:solidFill>
              <a:latin typeface="Chivo" panose="00000500000000000000" pitchFamily="2" charset="0"/>
            </a:endParaRPr>
          </a:p>
          <a:p>
            <a:pPr lvl="0"/>
            <a:r>
              <a:rPr lang="es-ES" sz="1600" dirty="0" smtClean="0">
                <a:solidFill>
                  <a:srgbClr val="1B50FF"/>
                </a:solidFill>
                <a:latin typeface="Chivo" panose="00000500000000000000" pitchFamily="2" charset="0"/>
              </a:rPr>
              <a:t>D = Considerar </a:t>
            </a:r>
            <a:r>
              <a:rPr lang="es-ES" sz="1600" dirty="0">
                <a:solidFill>
                  <a:srgbClr val="1B50FF"/>
                </a:solidFill>
                <a:latin typeface="Chivo" panose="00000500000000000000" pitchFamily="2" charset="0"/>
              </a:rPr>
              <a:t>que cada persona está en la mejor posición para saber quién es </a:t>
            </a:r>
            <a:endParaRPr lang="fr-FR" sz="1600" dirty="0">
              <a:solidFill>
                <a:srgbClr val="1B50FF"/>
              </a:solidFill>
              <a:latin typeface="Chivo" panose="00000500000000000000" pitchFamily="2" charset="0"/>
            </a:endParaRPr>
          </a:p>
          <a:p>
            <a:pPr lvl="0"/>
            <a:r>
              <a:rPr lang="es-ES" sz="1600" dirty="0" smtClean="0">
                <a:solidFill>
                  <a:srgbClr val="1B50FF"/>
                </a:solidFill>
                <a:latin typeface="Chivo" panose="00000500000000000000" pitchFamily="2" charset="0"/>
              </a:rPr>
              <a:t>E = Considerar </a:t>
            </a:r>
            <a:r>
              <a:rPr lang="es-ES" sz="1600" dirty="0">
                <a:solidFill>
                  <a:srgbClr val="1B50FF"/>
                </a:solidFill>
                <a:latin typeface="Chivo" panose="00000500000000000000" pitchFamily="2" charset="0"/>
              </a:rPr>
              <a:t>el acompañamiento como una </a:t>
            </a:r>
            <a:r>
              <a:rPr lang="es-ES" sz="1600" dirty="0" err="1">
                <a:solidFill>
                  <a:srgbClr val="1B50FF"/>
                </a:solidFill>
                <a:latin typeface="Chivo" panose="00000500000000000000" pitchFamily="2" charset="0"/>
              </a:rPr>
              <a:t>co</a:t>
            </a:r>
            <a:r>
              <a:rPr lang="es-ES" sz="1600" dirty="0">
                <a:solidFill>
                  <a:srgbClr val="1B50FF"/>
                </a:solidFill>
                <a:latin typeface="Chivo" panose="00000500000000000000" pitchFamily="2" charset="0"/>
              </a:rPr>
              <a:t>-construcción basada en el reconocimiento mutuo de cada interlocutor </a:t>
            </a:r>
            <a:endParaRPr lang="fr-FR" sz="1600" dirty="0">
              <a:solidFill>
                <a:srgbClr val="1B50FF"/>
              </a:solidFill>
              <a:latin typeface="Chivo" panose="00000500000000000000" pitchFamily="2" charset="0"/>
            </a:endParaRPr>
          </a:p>
          <a:p>
            <a:pPr lvl="0"/>
            <a:endParaRPr lang="fr-FR" sz="1600" dirty="0">
              <a:solidFill>
                <a:srgbClr val="1B50FF"/>
              </a:solidFill>
              <a:latin typeface="Chivo" panose="00000500000000000000" pitchFamily="2" charset="0"/>
            </a:endParaRPr>
          </a:p>
          <a:p>
            <a:r>
              <a:rPr lang="fr-BE" sz="1600" dirty="0">
                <a:solidFill>
                  <a:srgbClr val="1B50FF"/>
                </a:solidFill>
                <a:latin typeface="Chivo" panose="00000500000000000000" pitchFamily="2" charset="0"/>
              </a:rPr>
              <a:t> </a:t>
            </a:r>
            <a:endParaRPr lang="fr-FR" sz="1600" dirty="0">
              <a:solidFill>
                <a:srgbClr val="1B50FF"/>
              </a:solidFill>
              <a:latin typeface="Chivo" panose="00000500000000000000" pitchFamily="2" charset="0"/>
            </a:endParaRPr>
          </a:p>
        </p:txBody>
      </p:sp>
      <p:sp>
        <p:nvSpPr>
          <p:cNvPr id="5" name="Ellipse 4"/>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700" b="1" dirty="0">
                <a:solidFill>
                  <a:srgbClr val="1B50FF"/>
                </a:solidFill>
                <a:latin typeface="Chivo" panose="00000500000000000000" pitchFamily="2" charset="0"/>
              </a:rPr>
              <a:t>Apropiación</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45397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029095" y="2952205"/>
            <a:ext cx="6688183" cy="584775"/>
          </a:xfrm>
          <a:prstGeom prst="rect">
            <a:avLst/>
          </a:prstGeom>
          <a:noFill/>
        </p:spPr>
        <p:txBody>
          <a:bodyPr wrap="square" rtlCol="0">
            <a:spAutoFit/>
          </a:bodyPr>
          <a:lstStyle/>
          <a:p>
            <a:pPr algn="ctr"/>
            <a:r>
              <a:rPr lang="fr-FR" sz="3200" b="1" dirty="0" smtClean="0">
                <a:solidFill>
                  <a:srgbClr val="1B50FF"/>
                </a:solidFill>
                <a:latin typeface="Chivo" panose="00000500000000000000" pitchFamily="2" charset="0"/>
              </a:rPr>
              <a:t>2.2_ </a:t>
            </a:r>
            <a:r>
              <a:rPr lang="es-ES" sz="3200" b="1" dirty="0" smtClean="0">
                <a:solidFill>
                  <a:srgbClr val="1B50FF"/>
                </a:solidFill>
                <a:latin typeface="Chivo" panose="00000500000000000000" pitchFamily="2" charset="0"/>
              </a:rPr>
              <a:t>Reciprocidad en la relación</a:t>
            </a:r>
            <a:endParaRPr lang="es-ES" sz="3200" b="1" dirty="0">
              <a:solidFill>
                <a:srgbClr val="1B50FF"/>
              </a:solidFill>
              <a:latin typeface="Chivo" panose="00000500000000000000" pitchFamily="2" charset="0"/>
            </a:endParaRPr>
          </a:p>
        </p:txBody>
      </p:sp>
      <p:sp>
        <p:nvSpPr>
          <p:cNvPr id="5" name="Espace réservé du numéro de diapositive 4"/>
          <p:cNvSpPr>
            <a:spLocks noGrp="1"/>
          </p:cNvSpPr>
          <p:nvPr>
            <p:ph type="sldNum" sz="quarter" idx="12"/>
          </p:nvPr>
        </p:nvSpPr>
        <p:spPr/>
        <p:txBody>
          <a:bodyPr/>
          <a:lstStyle/>
          <a:p>
            <a:fld id="{7DC09696-8782-4BAD-8097-EF151A794B23}" type="slidenum">
              <a:rPr lang="fr-FR" smtClean="0">
                <a:solidFill>
                  <a:srgbClr val="4EFFB0"/>
                </a:solidFill>
              </a:rPr>
              <a:t>2</a:t>
            </a:fld>
            <a:endParaRPr lang="fr-FR" dirty="0">
              <a:solidFill>
                <a:srgbClr val="4EFFB0"/>
              </a:solidFill>
            </a:endParaRPr>
          </a:p>
        </p:txBody>
      </p:sp>
    </p:spTree>
    <p:extLst>
      <p:ext uri="{BB962C8B-B14F-4D97-AF65-F5344CB8AC3E}">
        <p14:creationId xmlns:p14="http://schemas.microsoft.com/office/powerpoint/2010/main" val="3232136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20</a:t>
            </a:fld>
            <a:endParaRPr lang="fr-FR"/>
          </a:p>
        </p:txBody>
      </p:sp>
      <p:sp>
        <p:nvSpPr>
          <p:cNvPr id="3" name="Rectangle 2"/>
          <p:cNvSpPr/>
          <p:nvPr/>
        </p:nvSpPr>
        <p:spPr>
          <a:xfrm>
            <a:off x="2020389" y="1250395"/>
            <a:ext cx="6852011" cy="4782848"/>
          </a:xfrm>
          <a:prstGeom prst="rect">
            <a:avLst/>
          </a:prstGeom>
        </p:spPr>
        <p:txBody>
          <a:bodyPr wrap="square">
            <a:spAutoFit/>
          </a:bodyPr>
          <a:lstStyle/>
          <a:p>
            <a:r>
              <a:rPr lang="es-ES" sz="1600" b="1" dirty="0" smtClean="0">
                <a:solidFill>
                  <a:srgbClr val="1B50FF"/>
                </a:solidFill>
                <a:latin typeface="Chivo" panose="00000500000000000000" pitchFamily="2" charset="0"/>
              </a:rPr>
              <a:t>Corrección</a:t>
            </a:r>
            <a:r>
              <a:rPr lang="es-ES" sz="1600" b="1" dirty="0">
                <a:solidFill>
                  <a:srgbClr val="1B50FF"/>
                </a:solidFill>
                <a:latin typeface="Chivo" panose="00000500000000000000" pitchFamily="2" charset="0"/>
              </a:rPr>
              <a:t>:</a:t>
            </a:r>
            <a:endParaRPr lang="fr-FR" sz="1600" b="1" dirty="0">
              <a:solidFill>
                <a:srgbClr val="1B50FF"/>
              </a:solidFill>
              <a:latin typeface="Chivo" panose="00000500000000000000" pitchFamily="2" charset="0"/>
            </a:endParaRPr>
          </a:p>
          <a:p>
            <a:pPr lvl="0"/>
            <a:r>
              <a:rPr lang="es-ES" sz="1600" dirty="0" smtClean="0">
                <a:solidFill>
                  <a:srgbClr val="1B50FF"/>
                </a:solidFill>
                <a:latin typeface="Chivo" panose="00000500000000000000" pitchFamily="2" charset="0"/>
              </a:rPr>
              <a:t>A </a:t>
            </a:r>
            <a:r>
              <a:rPr lang="es-ES" sz="1600" dirty="0">
                <a:solidFill>
                  <a:srgbClr val="1B50FF"/>
                </a:solidFill>
                <a:latin typeface="Chivo" panose="00000500000000000000" pitchFamily="2" charset="0"/>
              </a:rPr>
              <a:t>= Aceptar y reconocer a cada persona en su singularidad</a:t>
            </a:r>
            <a:endParaRPr lang="fr-FR" sz="1600" dirty="0">
              <a:solidFill>
                <a:srgbClr val="1B50FF"/>
              </a:solidFill>
              <a:latin typeface="Chivo" panose="00000500000000000000" pitchFamily="2" charset="0"/>
            </a:endParaRPr>
          </a:p>
          <a:p>
            <a:pPr lvl="0"/>
            <a:r>
              <a:rPr lang="es-ES" sz="1600" dirty="0">
                <a:solidFill>
                  <a:srgbClr val="1B50FF"/>
                </a:solidFill>
                <a:latin typeface="Chivo" panose="00000500000000000000" pitchFamily="2" charset="0"/>
              </a:rPr>
              <a:t>B = Ampliar nuestro punto de vista, abrir el campo de las posibilidades  </a:t>
            </a:r>
            <a:endParaRPr lang="fr-FR" sz="1600" dirty="0">
              <a:solidFill>
                <a:srgbClr val="1B50FF"/>
              </a:solidFill>
              <a:latin typeface="Chivo" panose="00000500000000000000" pitchFamily="2" charset="0"/>
            </a:endParaRPr>
          </a:p>
          <a:p>
            <a:pPr lvl="0"/>
            <a:r>
              <a:rPr lang="es-ES" sz="1600" dirty="0">
                <a:solidFill>
                  <a:srgbClr val="1B50FF"/>
                </a:solidFill>
                <a:latin typeface="Chivo" panose="00000500000000000000" pitchFamily="2" charset="0"/>
              </a:rPr>
              <a:t>C = Evitar una relación de dependencia entre la persona acompañada y el acompañante</a:t>
            </a:r>
            <a:endParaRPr lang="fr-FR" sz="1600" dirty="0">
              <a:solidFill>
                <a:srgbClr val="1B50FF"/>
              </a:solidFill>
              <a:latin typeface="Chivo" panose="00000500000000000000" pitchFamily="2" charset="0"/>
            </a:endParaRPr>
          </a:p>
          <a:p>
            <a:pPr lvl="0"/>
            <a:r>
              <a:rPr lang="es-ES" sz="1600" dirty="0">
                <a:solidFill>
                  <a:srgbClr val="1B50FF"/>
                </a:solidFill>
                <a:latin typeface="Chivo" panose="00000500000000000000" pitchFamily="2" charset="0"/>
              </a:rPr>
              <a:t>D = Considerar que cada persona está en la mejor posición para saber quién es </a:t>
            </a:r>
            <a:endParaRPr lang="fr-FR" sz="1600" dirty="0">
              <a:solidFill>
                <a:srgbClr val="1B50FF"/>
              </a:solidFill>
              <a:latin typeface="Chivo" panose="00000500000000000000" pitchFamily="2" charset="0"/>
            </a:endParaRPr>
          </a:p>
          <a:p>
            <a:pPr lvl="0"/>
            <a:r>
              <a:rPr lang="es-ES" sz="1600" dirty="0">
                <a:solidFill>
                  <a:srgbClr val="1B50FF"/>
                </a:solidFill>
                <a:latin typeface="Chivo" panose="00000500000000000000" pitchFamily="2" charset="0"/>
              </a:rPr>
              <a:t>E = Considerar el acompañamiento como una </a:t>
            </a:r>
            <a:r>
              <a:rPr lang="es-ES" sz="1600" dirty="0" err="1">
                <a:solidFill>
                  <a:srgbClr val="1B50FF"/>
                </a:solidFill>
                <a:latin typeface="Chivo" panose="00000500000000000000" pitchFamily="2" charset="0"/>
              </a:rPr>
              <a:t>co</a:t>
            </a:r>
            <a:r>
              <a:rPr lang="es-ES" sz="1600" dirty="0">
                <a:solidFill>
                  <a:srgbClr val="1B50FF"/>
                </a:solidFill>
                <a:latin typeface="Chivo" panose="00000500000000000000" pitchFamily="2" charset="0"/>
              </a:rPr>
              <a:t>-construcción basada en el reconocimiento mutuo de cada interlocutor </a:t>
            </a:r>
            <a:endParaRPr lang="fr-FR" sz="1600" dirty="0">
              <a:solidFill>
                <a:srgbClr val="1B50FF"/>
              </a:solidFill>
              <a:latin typeface="Chivo" panose="00000500000000000000" pitchFamily="2" charset="0"/>
            </a:endParaRPr>
          </a:p>
          <a:p>
            <a:pPr lvl="0"/>
            <a:endParaRPr lang="fr-FR" sz="1600" dirty="0">
              <a:solidFill>
                <a:srgbClr val="1B50FF"/>
              </a:solidFill>
              <a:latin typeface="Chivo" panose="00000500000000000000" pitchFamily="2" charset="0"/>
            </a:endParaRPr>
          </a:p>
          <a:p>
            <a:r>
              <a:rPr lang="fr-FR" sz="1600" dirty="0">
                <a:solidFill>
                  <a:srgbClr val="1B50FF"/>
                </a:solidFill>
                <a:latin typeface="Chivo" panose="00000500000000000000" pitchFamily="2" charset="0"/>
              </a:rPr>
              <a:t> </a:t>
            </a:r>
            <a:endParaRPr lang="fr-FR" sz="1600" dirty="0" smtClean="0">
              <a:solidFill>
                <a:srgbClr val="1B50FF"/>
              </a:solidFill>
              <a:latin typeface="Chivo" panose="00000500000000000000" pitchFamily="2" charset="0"/>
            </a:endParaRPr>
          </a:p>
          <a:p>
            <a:r>
              <a:rPr lang="fr-FR" sz="1600" b="1" dirty="0" err="1" smtClean="0">
                <a:solidFill>
                  <a:srgbClr val="1B50FF"/>
                </a:solidFill>
                <a:latin typeface="Chivo" panose="00000500000000000000" pitchFamily="2" charset="0"/>
              </a:rPr>
              <a:t>Respuestas</a:t>
            </a:r>
            <a:r>
              <a:rPr lang="fr-FR" sz="1600" b="1" dirty="0" smtClean="0">
                <a:solidFill>
                  <a:srgbClr val="1B50FF"/>
                </a:solidFill>
                <a:latin typeface="Chivo" panose="00000500000000000000" pitchFamily="2" charset="0"/>
              </a:rPr>
              <a:t> </a:t>
            </a:r>
            <a:r>
              <a:rPr lang="fr-FR" sz="1600" b="1" dirty="0">
                <a:solidFill>
                  <a:srgbClr val="1B50FF"/>
                </a:solidFill>
                <a:latin typeface="Chivo" panose="00000500000000000000" pitchFamily="2" charset="0"/>
              </a:rPr>
              <a:t>A, B, C, D </a:t>
            </a:r>
            <a:r>
              <a:rPr lang="fr-FR" sz="1600" b="1" dirty="0" smtClean="0">
                <a:solidFill>
                  <a:srgbClr val="1B50FF"/>
                </a:solidFill>
                <a:latin typeface="Chivo" panose="00000500000000000000" pitchFamily="2" charset="0"/>
              </a:rPr>
              <a:t>y </a:t>
            </a:r>
            <a:r>
              <a:rPr lang="fr-FR" sz="1600" b="1" dirty="0">
                <a:solidFill>
                  <a:srgbClr val="1B50FF"/>
                </a:solidFill>
                <a:latin typeface="Chivo" panose="00000500000000000000" pitchFamily="2" charset="0"/>
              </a:rPr>
              <a:t>E</a:t>
            </a:r>
          </a:p>
          <a:p>
            <a:endParaRPr lang="fr-FR" sz="1600" b="1" dirty="0">
              <a:solidFill>
                <a:srgbClr val="1B50FF"/>
              </a:solidFill>
              <a:latin typeface="Chivo" panose="00000500000000000000" pitchFamily="2" charset="0"/>
            </a:endParaRPr>
          </a:p>
          <a:p>
            <a:r>
              <a:rPr lang="fr-BE" sz="1600" b="1" dirty="0" smtClean="0">
                <a:solidFill>
                  <a:srgbClr val="1B50FF"/>
                </a:solidFill>
                <a:latin typeface="Chivo" panose="00000500000000000000" pitchFamily="2" charset="0"/>
              </a:rPr>
              <a:t>Feedback:</a:t>
            </a:r>
            <a:r>
              <a:rPr lang="fr-BE" sz="1600" dirty="0" smtClean="0">
                <a:solidFill>
                  <a:srgbClr val="1B50FF"/>
                </a:solidFill>
                <a:latin typeface="Chivo" panose="00000500000000000000" pitchFamily="2" charset="0"/>
              </a:rPr>
              <a:t> </a:t>
            </a:r>
            <a:r>
              <a:rPr lang="es-ES" sz="1600" dirty="0" smtClean="0">
                <a:solidFill>
                  <a:srgbClr val="1B50FF"/>
                </a:solidFill>
                <a:latin typeface="Chivo" panose="00000500000000000000" pitchFamily="2" charset="0"/>
              </a:rPr>
              <a:t>Todas </a:t>
            </a:r>
            <a:r>
              <a:rPr lang="es-ES" sz="1600" dirty="0">
                <a:solidFill>
                  <a:srgbClr val="1B50FF"/>
                </a:solidFill>
                <a:latin typeface="Chivo" panose="00000500000000000000" pitchFamily="2" charset="0"/>
              </a:rPr>
              <a:t>las propuestas constituyen beneficios que la reciprocidad puede generar en el acompañamiento que se vivirá como un intercambio equilibrado y respetuoso con el otro en sus especificidades. </a:t>
            </a:r>
            <a:endParaRPr lang="fr-FR" sz="1600" dirty="0">
              <a:solidFill>
                <a:srgbClr val="1B50FF"/>
              </a:solidFill>
              <a:latin typeface="Chivo" panose="00000500000000000000" pitchFamily="2" charset="0"/>
            </a:endParaRPr>
          </a:p>
          <a:p>
            <a:pPr>
              <a:lnSpc>
                <a:spcPct val="105000"/>
              </a:lnSpc>
              <a:spcAft>
                <a:spcPts val="0"/>
              </a:spcAft>
            </a:pPr>
            <a:r>
              <a:rPr lang="fr-FR" sz="1600" dirty="0">
                <a:solidFill>
                  <a:srgbClr val="1B50FF"/>
                </a:solidFill>
                <a:latin typeface="Chivo" panose="00000500000000000000" pitchFamily="2" charset="0"/>
              </a:rPr>
              <a:t> </a:t>
            </a:r>
            <a:r>
              <a:rPr lang="fr-BE" sz="1600" dirty="0">
                <a:solidFill>
                  <a:srgbClr val="1B50FF"/>
                </a:solidFill>
                <a:latin typeface="Chivo" panose="00000500000000000000" pitchFamily="2" charset="0"/>
              </a:rPr>
              <a:t> </a:t>
            </a:r>
            <a:endParaRPr lang="fr-FR" sz="1600" dirty="0">
              <a:solidFill>
                <a:srgbClr val="1B50FF"/>
              </a:solidFill>
              <a:latin typeface="Chivo" panose="00000500000000000000" pitchFamily="2" charset="0"/>
            </a:endParaRPr>
          </a:p>
        </p:txBody>
      </p:sp>
      <p:sp>
        <p:nvSpPr>
          <p:cNvPr id="5" name="Ellipse 4"/>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700" b="1" dirty="0">
                <a:solidFill>
                  <a:srgbClr val="1B50FF"/>
                </a:solidFill>
                <a:latin typeface="Chivo" panose="00000500000000000000" pitchFamily="2" charset="0"/>
              </a:rPr>
              <a:t>Apropiación</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8231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1" end="1"/>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3">
                                            <p:txEl>
                                              <p:pRg st="2" end="2"/>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5" presetClass="emph" presetSubtype="0" nodeType="clickEffect">
                                  <p:stCondLst>
                                    <p:cond delay="0"/>
                                  </p:stCondLst>
                                  <p:iterate type="lt">
                                    <p:tmAbs val="25"/>
                                  </p:iterate>
                                  <p:childTnLst>
                                    <p:set>
                                      <p:cBhvr override="childStyle">
                                        <p:cTn id="14" dur="indefinite"/>
                                        <p:tgtEl>
                                          <p:spTgt spid="3">
                                            <p:txEl>
                                              <p:pRg st="3" end="3"/>
                                            </p:txEl>
                                          </p:spTgt>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15" presetClass="emph" presetSubtype="0" nodeType="clickEffect">
                                  <p:stCondLst>
                                    <p:cond delay="0"/>
                                  </p:stCondLst>
                                  <p:iterate type="lt">
                                    <p:tmAbs val="25"/>
                                  </p:iterate>
                                  <p:childTnLst>
                                    <p:set>
                                      <p:cBhvr override="childStyle">
                                        <p:cTn id="18" dur="indefinite"/>
                                        <p:tgtEl>
                                          <p:spTgt spid="3">
                                            <p:txEl>
                                              <p:pRg st="4" end="4"/>
                                            </p:txEl>
                                          </p:spTgt>
                                        </p:tgtEl>
                                        <p:attrNameLst>
                                          <p:attrName>style.fontWeight</p:attrName>
                                        </p:attrNameLst>
                                      </p:cBhvr>
                                      <p:to>
                                        <p:strVal val="bold"/>
                                      </p:to>
                                    </p:set>
                                  </p:childTnLst>
                                </p:cTn>
                              </p:par>
                            </p:childTnLst>
                          </p:cTn>
                        </p:par>
                      </p:childTnLst>
                    </p:cTn>
                  </p:par>
                  <p:par>
                    <p:cTn id="19" fill="hold">
                      <p:stCondLst>
                        <p:cond delay="indefinite"/>
                      </p:stCondLst>
                      <p:childTnLst>
                        <p:par>
                          <p:cTn id="20" fill="hold">
                            <p:stCondLst>
                              <p:cond delay="0"/>
                            </p:stCondLst>
                            <p:childTnLst>
                              <p:par>
                                <p:cTn id="21" presetID="15" presetClass="emph" presetSubtype="0" nodeType="clickEffect">
                                  <p:stCondLst>
                                    <p:cond delay="0"/>
                                  </p:stCondLst>
                                  <p:iterate type="lt">
                                    <p:tmAbs val="25"/>
                                  </p:iterate>
                                  <p:childTnLst>
                                    <p:set>
                                      <p:cBhvr override="childStyle">
                                        <p:cTn id="22" dur="indefinite"/>
                                        <p:tgtEl>
                                          <p:spTgt spid="3">
                                            <p:txEl>
                                              <p:pRg st="5" end="5"/>
                                            </p:txEl>
                                          </p:spTgt>
                                        </p:tgtEl>
                                        <p:attrNameLst>
                                          <p:attrName>style.fontWeight</p:attrName>
                                        </p:attrNameLst>
                                      </p:cBhvr>
                                      <p:to>
                                        <p:strVal val="bold"/>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21</a:t>
            </a:fld>
            <a:endParaRPr lang="fr-FR"/>
          </a:p>
        </p:txBody>
      </p:sp>
      <p:sp>
        <p:nvSpPr>
          <p:cNvPr id="3" name="Rectangle 2"/>
          <p:cNvSpPr/>
          <p:nvPr/>
        </p:nvSpPr>
        <p:spPr>
          <a:xfrm>
            <a:off x="2011680" y="1176078"/>
            <a:ext cx="6860720" cy="4801314"/>
          </a:xfrm>
          <a:prstGeom prst="rect">
            <a:avLst/>
          </a:prstGeom>
        </p:spPr>
        <p:txBody>
          <a:bodyPr wrap="square">
            <a:spAutoFit/>
          </a:bodyPr>
          <a:lstStyle/>
          <a:p>
            <a:r>
              <a:rPr lang="fr-FR" b="1" dirty="0">
                <a:solidFill>
                  <a:srgbClr val="4EFFB0"/>
                </a:solidFill>
                <a:latin typeface="Chivo" panose="00000500000000000000" pitchFamily="2" charset="0"/>
              </a:rPr>
              <a:t>4. </a:t>
            </a:r>
            <a:r>
              <a:rPr lang="fr-FR" b="1" dirty="0" err="1" smtClean="0">
                <a:solidFill>
                  <a:srgbClr val="4EFFB0"/>
                </a:solidFill>
                <a:latin typeface="Chivo" panose="00000500000000000000" pitchFamily="2" charset="0"/>
              </a:rPr>
              <a:t>Ejercicio</a:t>
            </a:r>
            <a:r>
              <a:rPr lang="fr-FR" b="1" dirty="0" smtClean="0">
                <a:solidFill>
                  <a:srgbClr val="4EFFB0"/>
                </a:solidFill>
                <a:latin typeface="Chivo" panose="00000500000000000000" pitchFamily="2" charset="0"/>
              </a:rPr>
              <a:t> sobre el </a:t>
            </a:r>
            <a:r>
              <a:rPr lang="fr-FR" b="1" dirty="0" err="1" smtClean="0">
                <a:solidFill>
                  <a:srgbClr val="4EFFB0"/>
                </a:solidFill>
                <a:latin typeface="Chivo" panose="00000500000000000000" pitchFamily="2" charset="0"/>
              </a:rPr>
              <a:t>criterio</a:t>
            </a:r>
            <a:r>
              <a:rPr lang="fr-FR" b="1" dirty="0" smtClean="0">
                <a:solidFill>
                  <a:srgbClr val="4EFFB0"/>
                </a:solidFill>
                <a:latin typeface="Chivo" panose="00000500000000000000" pitchFamily="2" charset="0"/>
              </a:rPr>
              <a:t> 1</a:t>
            </a:r>
            <a:endParaRPr lang="fr-FR" b="1" dirty="0">
              <a:solidFill>
                <a:srgbClr val="4EFFB0"/>
              </a:solidFill>
              <a:latin typeface="Chivo" panose="00000500000000000000" pitchFamily="2" charset="0"/>
            </a:endParaRPr>
          </a:p>
          <a:p>
            <a:r>
              <a:rPr lang="fr-FR" sz="1600" dirty="0">
                <a:solidFill>
                  <a:srgbClr val="1B50FF"/>
                </a:solidFill>
                <a:latin typeface="Chivo" panose="00000500000000000000" pitchFamily="2" charset="0"/>
              </a:rPr>
              <a:t> </a:t>
            </a:r>
          </a:p>
          <a:p>
            <a:r>
              <a:rPr lang="fr-FR" sz="1600" b="1" dirty="0" err="1" smtClean="0">
                <a:solidFill>
                  <a:srgbClr val="1B50FF"/>
                </a:solidFill>
                <a:latin typeface="Chivo" panose="00000500000000000000" pitchFamily="2" charset="0"/>
              </a:rPr>
              <a:t>Instrucciones</a:t>
            </a:r>
            <a:r>
              <a:rPr lang="fr-FR" sz="1600" b="1" dirty="0" smtClean="0">
                <a:solidFill>
                  <a:srgbClr val="1B50FF"/>
                </a:solidFill>
                <a:latin typeface="Chivo" panose="00000500000000000000" pitchFamily="2" charset="0"/>
              </a:rPr>
              <a:t>:</a:t>
            </a:r>
            <a:r>
              <a:rPr lang="fr-FR" sz="1600" dirty="0" smtClean="0">
                <a:solidFill>
                  <a:srgbClr val="1B50FF"/>
                </a:solidFill>
                <a:latin typeface="Chivo" panose="00000500000000000000" pitchFamily="2" charset="0"/>
              </a:rPr>
              <a:t>  Marca las </a:t>
            </a:r>
            <a:r>
              <a:rPr lang="fr-FR" sz="1600" dirty="0" err="1" smtClean="0">
                <a:solidFill>
                  <a:srgbClr val="1B50FF"/>
                </a:solidFill>
                <a:latin typeface="Chivo" panose="00000500000000000000" pitchFamily="2" charset="0"/>
              </a:rPr>
              <a:t>repuestas</a:t>
            </a:r>
            <a:r>
              <a:rPr lang="fr-FR" sz="1600" dirty="0" smtClean="0">
                <a:solidFill>
                  <a:srgbClr val="1B50FF"/>
                </a:solidFill>
                <a:latin typeface="Chivo" panose="00000500000000000000" pitchFamily="2" charset="0"/>
              </a:rPr>
              <a:t> </a:t>
            </a:r>
            <a:r>
              <a:rPr lang="fr-FR" sz="1600" dirty="0" err="1" smtClean="0">
                <a:solidFill>
                  <a:srgbClr val="1B50FF"/>
                </a:solidFill>
                <a:latin typeface="Chivo" panose="00000500000000000000" pitchFamily="2" charset="0"/>
              </a:rPr>
              <a:t>correctas</a:t>
            </a:r>
            <a:r>
              <a:rPr lang="fr-FR" sz="1600" dirty="0" smtClean="0">
                <a:solidFill>
                  <a:srgbClr val="1B50FF"/>
                </a:solidFill>
                <a:latin typeface="Chivo" panose="00000500000000000000" pitchFamily="2" charset="0"/>
              </a:rPr>
              <a:t>.</a:t>
            </a:r>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r>
              <a:rPr lang="es-ES" sz="1600" dirty="0" smtClean="0">
                <a:solidFill>
                  <a:srgbClr val="1B50FF"/>
                </a:solidFill>
                <a:latin typeface="Chivo" panose="00000500000000000000" pitchFamily="2" charset="0"/>
              </a:rPr>
              <a:t>¿</a:t>
            </a:r>
            <a:r>
              <a:rPr lang="es-ES" sz="1600" dirty="0">
                <a:solidFill>
                  <a:srgbClr val="1B50FF"/>
                </a:solidFill>
                <a:latin typeface="Chivo" panose="00000500000000000000" pitchFamily="2" charset="0"/>
              </a:rPr>
              <a:t>La creatividad en un proceso de acompañamiento es</a:t>
            </a:r>
            <a:r>
              <a:rPr lang="es-ES" sz="1600" dirty="0" smtClean="0">
                <a:solidFill>
                  <a:srgbClr val="1B50FF"/>
                </a:solidFill>
                <a:latin typeface="Chivo" panose="00000500000000000000" pitchFamily="2" charset="0"/>
              </a:rPr>
              <a:t>...?</a:t>
            </a:r>
          </a:p>
          <a:p>
            <a:endParaRPr lang="fr-FR" sz="1600" dirty="0">
              <a:solidFill>
                <a:srgbClr val="1B50FF"/>
              </a:solidFill>
              <a:latin typeface="Chivo" panose="00000500000000000000" pitchFamily="2" charset="0"/>
            </a:endParaRPr>
          </a:p>
          <a:p>
            <a:r>
              <a:rPr lang="es-ES" sz="1600" dirty="0">
                <a:solidFill>
                  <a:srgbClr val="1B50FF"/>
                </a:solidFill>
                <a:latin typeface="Chivo" panose="00000500000000000000" pitchFamily="2" charset="0"/>
              </a:rPr>
              <a:t>1- Inútil, porque el protocolo de acompañamiento es fijo; por tanto, basta con seguirlo rigurosamente. </a:t>
            </a:r>
            <a:endParaRPr lang="es-ES" sz="1600" dirty="0" smtClean="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r>
              <a:rPr lang="es-ES" sz="1600" dirty="0">
                <a:solidFill>
                  <a:srgbClr val="1B50FF"/>
                </a:solidFill>
                <a:latin typeface="Chivo" panose="00000500000000000000" pitchFamily="2" charset="0"/>
              </a:rPr>
              <a:t>2- Seguir el protocolo de acompañamiento, estando dispuesto desde el principio a adaptarse al otro, a aceptar las necesidades tanto del acompañante como del acompañado</a:t>
            </a:r>
            <a:r>
              <a:rPr lang="es-ES" sz="1600" dirty="0" smtClean="0">
                <a:solidFill>
                  <a:srgbClr val="1B50FF"/>
                </a:solidFill>
                <a:latin typeface="Chivo" panose="00000500000000000000" pitchFamily="2" charset="0"/>
              </a:rPr>
              <a:t>.</a:t>
            </a:r>
          </a:p>
          <a:p>
            <a:endParaRPr lang="fr-FR" sz="1600" dirty="0">
              <a:solidFill>
                <a:srgbClr val="1B50FF"/>
              </a:solidFill>
              <a:latin typeface="Chivo" panose="00000500000000000000" pitchFamily="2" charset="0"/>
            </a:endParaRPr>
          </a:p>
          <a:p>
            <a:r>
              <a:rPr lang="es-ES" sz="1600" dirty="0">
                <a:solidFill>
                  <a:srgbClr val="1B50FF"/>
                </a:solidFill>
                <a:latin typeface="Chivo" panose="00000500000000000000" pitchFamily="2" charset="0"/>
              </a:rPr>
              <a:t>3- Aprender del acompañante que, como profesional, sabe exactamente lo que necesita la persona acompañada</a:t>
            </a:r>
            <a:r>
              <a:rPr lang="es-ES" sz="1600" dirty="0" smtClean="0">
                <a:solidFill>
                  <a:srgbClr val="1B50FF"/>
                </a:solidFill>
                <a:latin typeface="Chivo" panose="00000500000000000000" pitchFamily="2" charset="0"/>
              </a:rPr>
              <a:t>.</a:t>
            </a:r>
          </a:p>
          <a:p>
            <a:endParaRPr lang="fr-FR" sz="1600" dirty="0">
              <a:solidFill>
                <a:srgbClr val="1B50FF"/>
              </a:solidFill>
              <a:latin typeface="Chivo" panose="00000500000000000000" pitchFamily="2" charset="0"/>
            </a:endParaRPr>
          </a:p>
          <a:p>
            <a:r>
              <a:rPr lang="es-ES" sz="1600" dirty="0">
                <a:solidFill>
                  <a:srgbClr val="1B50FF"/>
                </a:solidFill>
                <a:latin typeface="Chivo" panose="00000500000000000000" pitchFamily="2" charset="0"/>
              </a:rPr>
              <a:t>4- Ser conducido a un aprendizaje mutuo, que ayude a ambas partes a progresar.</a:t>
            </a:r>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p:txBody>
      </p:sp>
      <p:sp>
        <p:nvSpPr>
          <p:cNvPr id="5" name="Ellipse 4"/>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700" b="1" dirty="0">
                <a:solidFill>
                  <a:srgbClr val="1B50FF"/>
                </a:solidFill>
                <a:latin typeface="Chivo" panose="00000500000000000000" pitchFamily="2" charset="0"/>
              </a:rPr>
              <a:t>Apropiación</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378480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500"/>
                                        <p:tgtEl>
                                          <p:spTgt spid="3">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animEffect transition="in" filter="fade">
                                      <p:cBhvr>
                                        <p:cTn id="3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22</a:t>
            </a:fld>
            <a:endParaRPr lang="fr-FR"/>
          </a:p>
        </p:txBody>
      </p:sp>
      <p:sp>
        <p:nvSpPr>
          <p:cNvPr id="3" name="Rectangle 2"/>
          <p:cNvSpPr/>
          <p:nvPr/>
        </p:nvSpPr>
        <p:spPr>
          <a:xfrm>
            <a:off x="2011680" y="1263163"/>
            <a:ext cx="6860720" cy="4524315"/>
          </a:xfrm>
          <a:prstGeom prst="rect">
            <a:avLst/>
          </a:prstGeom>
        </p:spPr>
        <p:txBody>
          <a:bodyPr wrap="square">
            <a:spAutoFit/>
          </a:bodyPr>
          <a:lstStyle/>
          <a:p>
            <a:r>
              <a:rPr lang="es-ES" sz="1600" b="1" dirty="0" smtClean="0">
                <a:solidFill>
                  <a:srgbClr val="1B50FF"/>
                </a:solidFill>
                <a:latin typeface="Chivo" panose="00000500000000000000" pitchFamily="2" charset="0"/>
              </a:rPr>
              <a:t>Corrección:</a:t>
            </a:r>
            <a:endParaRPr lang="fr-FR" sz="1600" dirty="0" smtClean="0">
              <a:solidFill>
                <a:srgbClr val="1B50FF"/>
              </a:solidFill>
              <a:latin typeface="Chivo" panose="00000500000000000000" pitchFamily="2" charset="0"/>
            </a:endParaRPr>
          </a:p>
          <a:p>
            <a:r>
              <a:rPr lang="es-ES" sz="1600" dirty="0">
                <a:solidFill>
                  <a:srgbClr val="1B50FF"/>
                </a:solidFill>
                <a:latin typeface="Chivo" panose="00000500000000000000" pitchFamily="2" charset="0"/>
              </a:rPr>
              <a:t>1- Inútil, porque el protocolo de acompañamiento es fijo; por tanto, basta con seguirlo rigurosamente. </a:t>
            </a:r>
            <a:endParaRPr lang="fr-FR" sz="1600" dirty="0">
              <a:solidFill>
                <a:srgbClr val="1B50FF"/>
              </a:solidFill>
              <a:latin typeface="Chivo" panose="00000500000000000000" pitchFamily="2" charset="0"/>
            </a:endParaRPr>
          </a:p>
          <a:p>
            <a:r>
              <a:rPr lang="es-ES" sz="1600" dirty="0">
                <a:solidFill>
                  <a:srgbClr val="1B50FF"/>
                </a:solidFill>
                <a:latin typeface="Chivo" panose="00000500000000000000" pitchFamily="2" charset="0"/>
              </a:rPr>
              <a:t>2- Seguir el protocolo de acompañamiento, estando dispuesto desde el principio a adaptarse al otro, a aceptar las necesidades tanto del acompañante como del acompañado</a:t>
            </a:r>
            <a:r>
              <a:rPr lang="es-ES" sz="1600" dirty="0" smtClean="0">
                <a:solidFill>
                  <a:srgbClr val="1B50FF"/>
                </a:solidFill>
                <a:latin typeface="Chivo" panose="00000500000000000000" pitchFamily="2" charset="0"/>
              </a:rPr>
              <a:t>.</a:t>
            </a:r>
            <a:endParaRPr lang="fr-FR" sz="1600" dirty="0">
              <a:solidFill>
                <a:srgbClr val="1B50FF"/>
              </a:solidFill>
              <a:latin typeface="Chivo" panose="00000500000000000000" pitchFamily="2" charset="0"/>
            </a:endParaRPr>
          </a:p>
          <a:p>
            <a:r>
              <a:rPr lang="es-ES" sz="1600" dirty="0">
                <a:solidFill>
                  <a:srgbClr val="1B50FF"/>
                </a:solidFill>
                <a:latin typeface="Chivo" panose="00000500000000000000" pitchFamily="2" charset="0"/>
              </a:rPr>
              <a:t>3- Aprender del acompañante que, como profesional, sabe exactamente lo que necesita la persona acompañada</a:t>
            </a:r>
            <a:r>
              <a:rPr lang="es-ES" sz="1600" dirty="0" smtClean="0">
                <a:solidFill>
                  <a:srgbClr val="1B50FF"/>
                </a:solidFill>
                <a:latin typeface="Chivo" panose="00000500000000000000" pitchFamily="2" charset="0"/>
              </a:rPr>
              <a:t>.</a:t>
            </a:r>
            <a:endParaRPr lang="fr-FR" sz="1600" dirty="0">
              <a:solidFill>
                <a:srgbClr val="1B50FF"/>
              </a:solidFill>
              <a:latin typeface="Chivo" panose="00000500000000000000" pitchFamily="2" charset="0"/>
            </a:endParaRPr>
          </a:p>
          <a:p>
            <a:r>
              <a:rPr lang="es-ES" sz="1600" dirty="0">
                <a:solidFill>
                  <a:srgbClr val="1B50FF"/>
                </a:solidFill>
                <a:latin typeface="Chivo" panose="00000500000000000000" pitchFamily="2" charset="0"/>
              </a:rPr>
              <a:t>4- Ser conducido a un aprendizaje mutuo, que ayude a ambas partes a progresar</a:t>
            </a:r>
            <a:r>
              <a:rPr lang="es-ES" sz="1600" dirty="0" smtClean="0">
                <a:solidFill>
                  <a:srgbClr val="1B50FF"/>
                </a:solidFill>
                <a:latin typeface="Chivo" panose="00000500000000000000" pitchFamily="2" charset="0"/>
              </a:rPr>
              <a:t>.</a:t>
            </a:r>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r>
              <a:rPr lang="fr-FR" sz="1600" b="1" dirty="0" err="1" smtClean="0">
                <a:solidFill>
                  <a:srgbClr val="1B50FF"/>
                </a:solidFill>
                <a:latin typeface="Chivo" panose="00000500000000000000" pitchFamily="2" charset="0"/>
              </a:rPr>
              <a:t>Respuestas</a:t>
            </a:r>
            <a:r>
              <a:rPr lang="fr-FR" sz="1600" b="1" dirty="0" smtClean="0">
                <a:solidFill>
                  <a:srgbClr val="1B50FF"/>
                </a:solidFill>
                <a:latin typeface="Chivo" panose="00000500000000000000" pitchFamily="2" charset="0"/>
              </a:rPr>
              <a:t> </a:t>
            </a:r>
            <a:r>
              <a:rPr lang="fr-FR" sz="1600" b="1" dirty="0">
                <a:solidFill>
                  <a:srgbClr val="1B50FF"/>
                </a:solidFill>
                <a:latin typeface="Chivo" panose="00000500000000000000" pitchFamily="2" charset="0"/>
              </a:rPr>
              <a:t>2 </a:t>
            </a:r>
            <a:r>
              <a:rPr lang="fr-FR" sz="1600" b="1" dirty="0" smtClean="0">
                <a:solidFill>
                  <a:srgbClr val="1B50FF"/>
                </a:solidFill>
                <a:latin typeface="Chivo" panose="00000500000000000000" pitchFamily="2" charset="0"/>
              </a:rPr>
              <a:t>y </a:t>
            </a:r>
            <a:r>
              <a:rPr lang="fr-FR" sz="1600" b="1" dirty="0">
                <a:solidFill>
                  <a:srgbClr val="1B50FF"/>
                </a:solidFill>
                <a:latin typeface="Chivo" panose="00000500000000000000" pitchFamily="2" charset="0"/>
              </a:rPr>
              <a:t>4</a:t>
            </a:r>
          </a:p>
          <a:p>
            <a:endParaRPr lang="fr-FR" sz="1600" dirty="0">
              <a:solidFill>
                <a:srgbClr val="1B50FF"/>
              </a:solidFill>
              <a:latin typeface="Chivo" panose="00000500000000000000" pitchFamily="2" charset="0"/>
            </a:endParaRPr>
          </a:p>
          <a:p>
            <a:pPr>
              <a:defRPr/>
            </a:pPr>
            <a:r>
              <a:rPr lang="fr-FR" sz="1600" b="1" dirty="0" smtClean="0">
                <a:solidFill>
                  <a:srgbClr val="1B50FF"/>
                </a:solidFill>
                <a:latin typeface="Chivo" panose="00000500000000000000" pitchFamily="2" charset="0"/>
              </a:rPr>
              <a:t>Feedback:</a:t>
            </a:r>
            <a:r>
              <a:rPr lang="fr-FR" sz="1600" dirty="0" smtClean="0">
                <a:solidFill>
                  <a:srgbClr val="1B50FF"/>
                </a:solidFill>
                <a:latin typeface="Chivo" panose="00000500000000000000" pitchFamily="2" charset="0"/>
              </a:rPr>
              <a:t> </a:t>
            </a:r>
            <a:r>
              <a:rPr lang="es-ES" sz="1600" dirty="0" smtClean="0">
                <a:solidFill>
                  <a:srgbClr val="1B50FF"/>
                </a:solidFill>
                <a:latin typeface="Chivo" panose="00000500000000000000" pitchFamily="2" charset="0"/>
              </a:rPr>
              <a:t>La </a:t>
            </a:r>
            <a:r>
              <a:rPr lang="es-ES" sz="1600" dirty="0">
                <a:solidFill>
                  <a:srgbClr val="1B50FF"/>
                </a:solidFill>
                <a:latin typeface="Chivo" panose="00000500000000000000" pitchFamily="2" charset="0"/>
              </a:rPr>
              <a:t>creatividad lleva al acompañante y a la persona acompañada a estar abiertos y ser flexibles a las necesidades de cada uno, mientras se mantienen dentro del marco dado por el protocolo de coaching. El acompañante y la persona acompañada aprenden el uno del otro, toman decisiones, se arriesgan y mejoran.</a:t>
            </a:r>
            <a:endParaRPr lang="fr-FR" sz="1600" dirty="0">
              <a:solidFill>
                <a:srgbClr val="1B50FF"/>
              </a:solidFill>
              <a:latin typeface="Chivo" panose="00000500000000000000" pitchFamily="2" charset="0"/>
            </a:endParaRPr>
          </a:p>
        </p:txBody>
      </p:sp>
      <p:sp>
        <p:nvSpPr>
          <p:cNvPr id="5" name="Ellipse 4"/>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700" b="1" dirty="0">
                <a:solidFill>
                  <a:srgbClr val="1B50FF"/>
                </a:solidFill>
                <a:latin typeface="Chivo" panose="00000500000000000000" pitchFamily="2" charset="0"/>
              </a:rPr>
              <a:t>Apropiación</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1827230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fill="hold" nodeType="clickEffect">
                                  <p:stCondLst>
                                    <p:cond delay="0"/>
                                  </p:stCondLst>
                                  <p:childTnLst>
                                    <p:animClr clrSpc="hsl" dir="cw">
                                      <p:cBhvr override="childStyle">
                                        <p:cTn id="6" dur="500" fill="hold"/>
                                        <p:tgtEl>
                                          <p:spTgt spid="3">
                                            <p:txEl>
                                              <p:pRg st="1" end="1"/>
                                            </p:txEl>
                                          </p:spTgt>
                                        </p:tgtEl>
                                        <p:attrNameLst>
                                          <p:attrName>style.color</p:attrName>
                                        </p:attrNameLst>
                                      </p:cBhvr>
                                      <p:by>
                                        <p:hsl h="0" s="12549" l="25098"/>
                                      </p:by>
                                    </p:animClr>
                                    <p:animClr clrSpc="hsl" dir="cw">
                                      <p:cBhvr>
                                        <p:cTn id="7" dur="500" fill="hold"/>
                                        <p:tgtEl>
                                          <p:spTgt spid="3">
                                            <p:txEl>
                                              <p:pRg st="1" end="1"/>
                                            </p:txEl>
                                          </p:spTgt>
                                        </p:tgtEl>
                                        <p:attrNameLst>
                                          <p:attrName>fillcolor</p:attrName>
                                        </p:attrNameLst>
                                      </p:cBhvr>
                                      <p:by>
                                        <p:hsl h="0" s="12549" l="25098"/>
                                      </p:by>
                                    </p:animClr>
                                    <p:animClr clrSpc="hsl" dir="cw">
                                      <p:cBhvr>
                                        <p:cTn id="8" dur="500" fill="hold"/>
                                        <p:tgtEl>
                                          <p:spTgt spid="3">
                                            <p:txEl>
                                              <p:pRg st="1" end="1"/>
                                            </p:txEl>
                                          </p:spTgt>
                                        </p:tgtEl>
                                        <p:attrNameLst>
                                          <p:attrName>stroke.color</p:attrName>
                                        </p:attrNameLst>
                                      </p:cBhvr>
                                      <p:by>
                                        <p:hsl h="0" s="12549" l="25098"/>
                                      </p:by>
                                    </p:animClr>
                                    <p:set>
                                      <p:cBhvr>
                                        <p:cTn id="9" dur="500" fill="hold"/>
                                        <p:tgtEl>
                                          <p:spTgt spid="3">
                                            <p:txEl>
                                              <p:pRg st="1" end="1"/>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5" presetClass="emph" presetSubtype="0" nodeType="clickEffect">
                                  <p:stCondLst>
                                    <p:cond delay="0"/>
                                  </p:stCondLst>
                                  <p:iterate type="lt">
                                    <p:tmAbs val="25"/>
                                  </p:iterate>
                                  <p:childTnLst>
                                    <p:set>
                                      <p:cBhvr override="childStyle">
                                        <p:cTn id="13" dur="indefinite"/>
                                        <p:tgtEl>
                                          <p:spTgt spid="3">
                                            <p:txEl>
                                              <p:pRg st="2" end="2"/>
                                            </p:txEl>
                                          </p:spTgt>
                                        </p:tgtEl>
                                        <p:attrNameLst>
                                          <p:attrName>style.fontWeight</p:attrName>
                                        </p:attrNameLst>
                                      </p:cBhvr>
                                      <p:to>
                                        <p:strVal val="bold"/>
                                      </p:to>
                                    </p:set>
                                  </p:childTnLst>
                                </p:cTn>
                              </p:par>
                            </p:childTnLst>
                          </p:cTn>
                        </p:par>
                      </p:childTnLst>
                    </p:cTn>
                  </p:par>
                  <p:par>
                    <p:cTn id="14" fill="hold">
                      <p:stCondLst>
                        <p:cond delay="indefinite"/>
                      </p:stCondLst>
                      <p:childTnLst>
                        <p:par>
                          <p:cTn id="15" fill="hold">
                            <p:stCondLst>
                              <p:cond delay="0"/>
                            </p:stCondLst>
                            <p:childTnLst>
                              <p:par>
                                <p:cTn id="16" presetID="30" presetClass="emph" presetSubtype="0" fill="hold" nodeType="clickEffect">
                                  <p:stCondLst>
                                    <p:cond delay="0"/>
                                  </p:stCondLst>
                                  <p:childTnLst>
                                    <p:animClr clrSpc="hsl" dir="cw">
                                      <p:cBhvr override="childStyle">
                                        <p:cTn id="17" dur="500" fill="hold"/>
                                        <p:tgtEl>
                                          <p:spTgt spid="3">
                                            <p:txEl>
                                              <p:pRg st="3" end="3"/>
                                            </p:txEl>
                                          </p:spTgt>
                                        </p:tgtEl>
                                        <p:attrNameLst>
                                          <p:attrName>style.color</p:attrName>
                                        </p:attrNameLst>
                                      </p:cBhvr>
                                      <p:by>
                                        <p:hsl h="0" s="12549" l="25098"/>
                                      </p:by>
                                    </p:animClr>
                                    <p:animClr clrSpc="hsl" dir="cw">
                                      <p:cBhvr>
                                        <p:cTn id="18" dur="500" fill="hold"/>
                                        <p:tgtEl>
                                          <p:spTgt spid="3">
                                            <p:txEl>
                                              <p:pRg st="3" end="3"/>
                                            </p:txEl>
                                          </p:spTgt>
                                        </p:tgtEl>
                                        <p:attrNameLst>
                                          <p:attrName>fillcolor</p:attrName>
                                        </p:attrNameLst>
                                      </p:cBhvr>
                                      <p:by>
                                        <p:hsl h="0" s="12549" l="25098"/>
                                      </p:by>
                                    </p:animClr>
                                    <p:animClr clrSpc="hsl" dir="cw">
                                      <p:cBhvr>
                                        <p:cTn id="19" dur="500" fill="hold"/>
                                        <p:tgtEl>
                                          <p:spTgt spid="3">
                                            <p:txEl>
                                              <p:pRg st="3" end="3"/>
                                            </p:txEl>
                                          </p:spTgt>
                                        </p:tgtEl>
                                        <p:attrNameLst>
                                          <p:attrName>stroke.color</p:attrName>
                                        </p:attrNameLst>
                                      </p:cBhvr>
                                      <p:by>
                                        <p:hsl h="0" s="12549" l="25098"/>
                                      </p:by>
                                    </p:animClr>
                                    <p:set>
                                      <p:cBhvr>
                                        <p:cTn id="20" dur="500" fill="hold"/>
                                        <p:tgtEl>
                                          <p:spTgt spid="3">
                                            <p:txEl>
                                              <p:pRg st="3" end="3"/>
                                            </p:txEl>
                                          </p:spTgt>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15" presetClass="emph" presetSubtype="0" nodeType="clickEffect">
                                  <p:stCondLst>
                                    <p:cond delay="0"/>
                                  </p:stCondLst>
                                  <p:iterate type="lt">
                                    <p:tmAbs val="25"/>
                                  </p:iterate>
                                  <p:childTnLst>
                                    <p:set>
                                      <p:cBhvr override="childStyle">
                                        <p:cTn id="24" dur="indefinite"/>
                                        <p:tgtEl>
                                          <p:spTgt spid="3">
                                            <p:txEl>
                                              <p:pRg st="4" end="4"/>
                                            </p:txEl>
                                          </p:spTgt>
                                        </p:tgtEl>
                                        <p:attrNameLst>
                                          <p:attrName>style.fontWeight</p:attrName>
                                        </p:attrNameLst>
                                      </p:cBhvr>
                                      <p:to>
                                        <p:strVal val="bold"/>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23</a:t>
            </a:fld>
            <a:endParaRPr lang="fr-FR"/>
          </a:p>
        </p:txBody>
      </p:sp>
      <p:sp>
        <p:nvSpPr>
          <p:cNvPr id="3" name="Rectangle 2"/>
          <p:cNvSpPr/>
          <p:nvPr/>
        </p:nvSpPr>
        <p:spPr>
          <a:xfrm>
            <a:off x="2055223" y="1245326"/>
            <a:ext cx="6817177" cy="4308872"/>
          </a:xfrm>
          <a:prstGeom prst="rect">
            <a:avLst/>
          </a:prstGeom>
        </p:spPr>
        <p:txBody>
          <a:bodyPr wrap="square">
            <a:spAutoFit/>
          </a:bodyPr>
          <a:lstStyle/>
          <a:p>
            <a:r>
              <a:rPr lang="fr-FR" b="1" dirty="0">
                <a:solidFill>
                  <a:srgbClr val="4EFFB0"/>
                </a:solidFill>
                <a:latin typeface="Chivo" panose="00000500000000000000" pitchFamily="2" charset="0"/>
              </a:rPr>
              <a:t>5. </a:t>
            </a:r>
            <a:r>
              <a:rPr lang="fr-FR" b="1" dirty="0" err="1" smtClean="0">
                <a:solidFill>
                  <a:srgbClr val="4EFFB0"/>
                </a:solidFill>
                <a:latin typeface="Chivo" panose="00000500000000000000" pitchFamily="2" charset="0"/>
              </a:rPr>
              <a:t>Ejercicio</a:t>
            </a:r>
            <a:r>
              <a:rPr lang="fr-FR" b="1" dirty="0" smtClean="0">
                <a:solidFill>
                  <a:srgbClr val="4EFFB0"/>
                </a:solidFill>
                <a:latin typeface="Chivo" panose="00000500000000000000" pitchFamily="2" charset="0"/>
              </a:rPr>
              <a:t> sobre el </a:t>
            </a:r>
            <a:r>
              <a:rPr lang="fr-FR" b="1" dirty="0" err="1" smtClean="0">
                <a:solidFill>
                  <a:srgbClr val="4EFFB0"/>
                </a:solidFill>
                <a:latin typeface="Chivo" panose="00000500000000000000" pitchFamily="2" charset="0"/>
              </a:rPr>
              <a:t>criterio</a:t>
            </a:r>
            <a:r>
              <a:rPr lang="fr-FR" b="1" dirty="0" smtClean="0">
                <a:solidFill>
                  <a:srgbClr val="4EFFB0"/>
                </a:solidFill>
                <a:latin typeface="Chivo" panose="00000500000000000000" pitchFamily="2" charset="0"/>
              </a:rPr>
              <a:t> 2</a:t>
            </a:r>
            <a:endParaRPr lang="fr-FR" b="1" dirty="0">
              <a:solidFill>
                <a:srgbClr val="4EFFB0"/>
              </a:solidFill>
              <a:latin typeface="Chivo" panose="00000500000000000000" pitchFamily="2" charset="0"/>
            </a:endParaRPr>
          </a:p>
          <a:p>
            <a:r>
              <a:rPr lang="fr-FR" sz="1600" dirty="0">
                <a:solidFill>
                  <a:srgbClr val="1B50FF"/>
                </a:solidFill>
                <a:latin typeface="Chivo" panose="00000500000000000000" pitchFamily="2" charset="0"/>
              </a:rPr>
              <a:t> </a:t>
            </a:r>
          </a:p>
          <a:p>
            <a:r>
              <a:rPr lang="fr-FR" sz="1600" b="1" dirty="0" err="1" smtClean="0">
                <a:solidFill>
                  <a:srgbClr val="1B50FF"/>
                </a:solidFill>
                <a:latin typeface="Chivo" panose="00000500000000000000" pitchFamily="2" charset="0"/>
              </a:rPr>
              <a:t>Instrucciones</a:t>
            </a:r>
            <a:r>
              <a:rPr lang="fr-FR" sz="1600" b="1" dirty="0" smtClean="0">
                <a:solidFill>
                  <a:srgbClr val="1B50FF"/>
                </a:solidFill>
                <a:latin typeface="Chivo" panose="00000500000000000000" pitchFamily="2" charset="0"/>
              </a:rPr>
              <a:t>:</a:t>
            </a:r>
            <a:r>
              <a:rPr lang="fr-FR" sz="1600" dirty="0" smtClean="0">
                <a:solidFill>
                  <a:srgbClr val="1B50FF"/>
                </a:solidFill>
                <a:latin typeface="Chivo" panose="00000500000000000000" pitchFamily="2" charset="0"/>
              </a:rPr>
              <a:t>  </a:t>
            </a:r>
            <a:r>
              <a:rPr lang="es-ES" sz="1600" dirty="0">
                <a:solidFill>
                  <a:srgbClr val="1B50FF"/>
                </a:solidFill>
                <a:latin typeface="Chivo" panose="00000500000000000000" pitchFamily="2" charset="0"/>
              </a:rPr>
              <a:t>P</a:t>
            </a:r>
            <a:r>
              <a:rPr lang="es-ES" sz="1600" dirty="0" smtClean="0">
                <a:solidFill>
                  <a:srgbClr val="1B50FF"/>
                </a:solidFill>
                <a:latin typeface="Chivo" panose="00000500000000000000" pitchFamily="2" charset="0"/>
              </a:rPr>
              <a:t>ara </a:t>
            </a:r>
            <a:r>
              <a:rPr lang="es-ES" sz="1600" dirty="0">
                <a:solidFill>
                  <a:srgbClr val="1B50FF"/>
                </a:solidFill>
                <a:latin typeface="Chivo" panose="00000500000000000000" pitchFamily="2" charset="0"/>
              </a:rPr>
              <a:t>cada una de estas afirmaciones, elige </a:t>
            </a:r>
            <a:r>
              <a:rPr lang="es-ES" sz="1600" dirty="0" smtClean="0">
                <a:solidFill>
                  <a:srgbClr val="1B50FF"/>
                </a:solidFill>
                <a:latin typeface="Chivo" panose="00000500000000000000" pitchFamily="2" charset="0"/>
              </a:rPr>
              <a:t>“V” </a:t>
            </a:r>
            <a:r>
              <a:rPr lang="es-ES" sz="1600" dirty="0">
                <a:solidFill>
                  <a:srgbClr val="1B50FF"/>
                </a:solidFill>
                <a:latin typeface="Chivo" panose="00000500000000000000" pitchFamily="2" charset="0"/>
              </a:rPr>
              <a:t>para verdadero o </a:t>
            </a:r>
            <a:r>
              <a:rPr lang="es-ES" sz="1600" dirty="0" smtClean="0">
                <a:solidFill>
                  <a:srgbClr val="1B50FF"/>
                </a:solidFill>
                <a:latin typeface="Chivo" panose="00000500000000000000" pitchFamily="2" charset="0"/>
              </a:rPr>
              <a:t>“F” </a:t>
            </a:r>
            <a:r>
              <a:rPr lang="es-ES" sz="1600" dirty="0">
                <a:solidFill>
                  <a:srgbClr val="1B50FF"/>
                </a:solidFill>
                <a:latin typeface="Chivo" panose="00000500000000000000" pitchFamily="2" charset="0"/>
              </a:rPr>
              <a:t>para falso</a:t>
            </a:r>
            <a:r>
              <a:rPr lang="es-ES" sz="1600" dirty="0" smtClean="0">
                <a:solidFill>
                  <a:srgbClr val="1B50FF"/>
                </a:solidFill>
                <a:latin typeface="Chivo" panose="00000500000000000000" pitchFamily="2" charset="0"/>
              </a:rPr>
              <a:t>.</a:t>
            </a:r>
            <a:endParaRPr lang="fr-FR" sz="1600" dirty="0">
              <a:solidFill>
                <a:srgbClr val="1B50FF"/>
              </a:solidFill>
              <a:latin typeface="Chivo" panose="00000500000000000000" pitchFamily="2" charset="0"/>
            </a:endParaRPr>
          </a:p>
          <a:p>
            <a:pPr lvl="0"/>
            <a:endParaRPr lang="fr-FR" sz="1600" dirty="0">
              <a:solidFill>
                <a:srgbClr val="1B50FF"/>
              </a:solidFill>
              <a:latin typeface="Chivo" panose="00000500000000000000" pitchFamily="2" charset="0"/>
            </a:endParaRPr>
          </a:p>
          <a:p>
            <a:pPr lvl="0"/>
            <a:r>
              <a:rPr lang="es-ES" sz="1600" dirty="0" smtClean="0">
                <a:solidFill>
                  <a:srgbClr val="1B50FF"/>
                </a:solidFill>
                <a:latin typeface="Chivo" panose="00000500000000000000" pitchFamily="2" charset="0"/>
              </a:rPr>
              <a:t>1- Es </a:t>
            </a:r>
            <a:r>
              <a:rPr lang="es-ES" sz="1600" dirty="0">
                <a:solidFill>
                  <a:srgbClr val="1B50FF"/>
                </a:solidFill>
                <a:latin typeface="Chivo" panose="00000500000000000000" pitchFamily="2" charset="0"/>
              </a:rPr>
              <a:t>imposible superar las desigualdades debidas a las modalidades de ayuda</a:t>
            </a:r>
            <a:r>
              <a:rPr lang="es-ES" sz="1600" dirty="0" smtClean="0">
                <a:solidFill>
                  <a:srgbClr val="1B50FF"/>
                </a:solidFill>
                <a:latin typeface="Chivo" panose="00000500000000000000" pitchFamily="2" charset="0"/>
              </a:rPr>
              <a:t>.</a:t>
            </a:r>
          </a:p>
          <a:p>
            <a:pPr lvl="0"/>
            <a:endParaRPr lang="fr-FR" sz="1600" dirty="0">
              <a:solidFill>
                <a:srgbClr val="1B50FF"/>
              </a:solidFill>
              <a:latin typeface="Chivo" panose="00000500000000000000" pitchFamily="2" charset="0"/>
            </a:endParaRPr>
          </a:p>
          <a:p>
            <a:pPr lvl="0"/>
            <a:r>
              <a:rPr lang="es-ES" sz="1600" dirty="0" smtClean="0">
                <a:solidFill>
                  <a:srgbClr val="1B50FF"/>
                </a:solidFill>
                <a:latin typeface="Chivo" panose="00000500000000000000" pitchFamily="2" charset="0"/>
              </a:rPr>
              <a:t>2- Es </a:t>
            </a:r>
            <a:r>
              <a:rPr lang="es-ES" sz="1600" dirty="0">
                <a:solidFill>
                  <a:srgbClr val="1B50FF"/>
                </a:solidFill>
                <a:latin typeface="Chivo" panose="00000500000000000000" pitchFamily="2" charset="0"/>
              </a:rPr>
              <a:t>responsabilidad del acompañante crear un marco benévolo y abierto</a:t>
            </a:r>
            <a:r>
              <a:rPr lang="es-ES" sz="1600" dirty="0" smtClean="0">
                <a:solidFill>
                  <a:srgbClr val="1B50FF"/>
                </a:solidFill>
                <a:latin typeface="Chivo" panose="00000500000000000000" pitchFamily="2" charset="0"/>
              </a:rPr>
              <a:t>.</a:t>
            </a:r>
          </a:p>
          <a:p>
            <a:pPr lvl="0"/>
            <a:endParaRPr lang="fr-FR" sz="1600" dirty="0">
              <a:solidFill>
                <a:srgbClr val="1B50FF"/>
              </a:solidFill>
              <a:latin typeface="Chivo" panose="00000500000000000000" pitchFamily="2" charset="0"/>
            </a:endParaRPr>
          </a:p>
          <a:p>
            <a:pPr lvl="0"/>
            <a:r>
              <a:rPr lang="es-ES" sz="1600" dirty="0" smtClean="0">
                <a:solidFill>
                  <a:srgbClr val="1B50FF"/>
                </a:solidFill>
                <a:latin typeface="Chivo" panose="00000500000000000000" pitchFamily="2" charset="0"/>
              </a:rPr>
              <a:t>3- Hay </a:t>
            </a:r>
            <a:r>
              <a:rPr lang="es-ES" sz="1600" dirty="0">
                <a:solidFill>
                  <a:srgbClr val="1B50FF"/>
                </a:solidFill>
                <a:latin typeface="Chivo" panose="00000500000000000000" pitchFamily="2" charset="0"/>
              </a:rPr>
              <a:t>un límite profesional que requiere humildad y no juicio por parte del acompañante.</a:t>
            </a:r>
            <a:endParaRPr lang="fr-FR" sz="1600" dirty="0">
              <a:solidFill>
                <a:srgbClr val="1B50FF"/>
              </a:solidFill>
              <a:latin typeface="Chivo" panose="00000500000000000000" pitchFamily="2" charset="0"/>
            </a:endParaRPr>
          </a:p>
          <a:p>
            <a:pPr lvl="0"/>
            <a:endParaRPr lang="fr-FR" sz="1600" dirty="0" smtClean="0">
              <a:solidFill>
                <a:srgbClr val="1B50FF"/>
              </a:solidFill>
              <a:latin typeface="Chivo" panose="00000500000000000000" pitchFamily="2" charset="0"/>
            </a:endParaRPr>
          </a:p>
          <a:p>
            <a:pPr lvl="0"/>
            <a:endParaRPr lang="fr-FR" sz="1600" dirty="0" smtClean="0">
              <a:solidFill>
                <a:srgbClr val="1B50FF"/>
              </a:solidFill>
              <a:latin typeface="Chivo" panose="00000500000000000000" pitchFamily="2" charset="0"/>
            </a:endParaRPr>
          </a:p>
          <a:p>
            <a:pPr lvl="0"/>
            <a:r>
              <a:rPr lang="fr-FR" sz="1600" dirty="0">
                <a:solidFill>
                  <a:srgbClr val="1B50FF"/>
                </a:solidFill>
                <a:latin typeface="Chivo" panose="00000500000000000000" pitchFamily="2" charset="0"/>
              </a:rPr>
              <a:t>	</a:t>
            </a:r>
          </a:p>
          <a:p>
            <a:endParaRPr lang="fr-FR" sz="1600" dirty="0">
              <a:solidFill>
                <a:srgbClr val="1B50FF"/>
              </a:solidFill>
              <a:latin typeface="Chivo" panose="00000500000000000000" pitchFamily="2" charset="0"/>
            </a:endParaRPr>
          </a:p>
        </p:txBody>
      </p:sp>
      <p:sp>
        <p:nvSpPr>
          <p:cNvPr id="5" name="Ellipse 4"/>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700" b="1" dirty="0">
                <a:solidFill>
                  <a:srgbClr val="1B50FF"/>
                </a:solidFill>
                <a:latin typeface="Chivo" panose="00000500000000000000" pitchFamily="2" charset="0"/>
              </a:rPr>
              <a:t>Apropiación</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338447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24</a:t>
            </a:fld>
            <a:endParaRPr lang="fr-FR"/>
          </a:p>
        </p:txBody>
      </p:sp>
      <p:sp>
        <p:nvSpPr>
          <p:cNvPr id="3" name="Rectangle 2"/>
          <p:cNvSpPr/>
          <p:nvPr/>
        </p:nvSpPr>
        <p:spPr>
          <a:xfrm>
            <a:off x="2020389" y="1245326"/>
            <a:ext cx="6783977" cy="5262979"/>
          </a:xfrm>
          <a:prstGeom prst="rect">
            <a:avLst/>
          </a:prstGeom>
        </p:spPr>
        <p:txBody>
          <a:bodyPr wrap="square">
            <a:spAutoFit/>
          </a:bodyPr>
          <a:lstStyle/>
          <a:p>
            <a:r>
              <a:rPr lang="es-ES" sz="1600" b="1" dirty="0" smtClean="0">
                <a:solidFill>
                  <a:srgbClr val="1B50FF"/>
                </a:solidFill>
                <a:latin typeface="Chivo" panose="00000500000000000000" pitchFamily="2" charset="0"/>
              </a:rPr>
              <a:t>Corrección:</a:t>
            </a:r>
            <a:endParaRPr lang="fr-FR" sz="1600" b="1" dirty="0">
              <a:solidFill>
                <a:srgbClr val="1B50FF"/>
              </a:solidFill>
              <a:latin typeface="Chivo" panose="00000500000000000000" pitchFamily="2" charset="0"/>
            </a:endParaRPr>
          </a:p>
          <a:p>
            <a:pPr lvl="0"/>
            <a:r>
              <a:rPr lang="es-ES" sz="1600" dirty="0">
                <a:solidFill>
                  <a:srgbClr val="1B50FF"/>
                </a:solidFill>
                <a:latin typeface="Chivo" panose="00000500000000000000" pitchFamily="2" charset="0"/>
              </a:rPr>
              <a:t>1- Es imposible superar las desigualdades debidas a las modalidades de ayuda.</a:t>
            </a:r>
          </a:p>
          <a:p>
            <a:pPr lvl="0"/>
            <a:endParaRPr lang="fr-FR" sz="1600" dirty="0">
              <a:solidFill>
                <a:srgbClr val="1B50FF"/>
              </a:solidFill>
              <a:latin typeface="Chivo" panose="00000500000000000000" pitchFamily="2" charset="0"/>
            </a:endParaRPr>
          </a:p>
          <a:p>
            <a:pPr lvl="0"/>
            <a:r>
              <a:rPr lang="es-ES" sz="1600" dirty="0">
                <a:solidFill>
                  <a:srgbClr val="1B50FF"/>
                </a:solidFill>
                <a:latin typeface="Chivo" panose="00000500000000000000" pitchFamily="2" charset="0"/>
              </a:rPr>
              <a:t>2- Es responsabilidad del acompañante crear un marco benévolo y abierto.</a:t>
            </a:r>
          </a:p>
          <a:p>
            <a:pPr lvl="0"/>
            <a:endParaRPr lang="fr-FR" sz="1600" dirty="0">
              <a:solidFill>
                <a:srgbClr val="1B50FF"/>
              </a:solidFill>
              <a:latin typeface="Chivo" panose="00000500000000000000" pitchFamily="2" charset="0"/>
            </a:endParaRPr>
          </a:p>
          <a:p>
            <a:pPr lvl="0"/>
            <a:r>
              <a:rPr lang="es-ES" sz="1600" dirty="0">
                <a:solidFill>
                  <a:srgbClr val="1B50FF"/>
                </a:solidFill>
                <a:latin typeface="Chivo" panose="00000500000000000000" pitchFamily="2" charset="0"/>
              </a:rPr>
              <a:t>3- Hay un límite profesional que requiere humildad y no juicio por parte del acompañante.</a:t>
            </a:r>
            <a:endParaRPr lang="fr-FR" sz="1600" dirty="0">
              <a:solidFill>
                <a:srgbClr val="1B50FF"/>
              </a:solidFill>
              <a:latin typeface="Chivo" panose="00000500000000000000" pitchFamily="2" charset="0"/>
            </a:endParaRPr>
          </a:p>
          <a:p>
            <a:r>
              <a:rPr lang="fr-FR" sz="1600" dirty="0">
                <a:solidFill>
                  <a:srgbClr val="1B50FF"/>
                </a:solidFill>
                <a:latin typeface="Chivo" panose="00000500000000000000" pitchFamily="2" charset="0"/>
              </a:rPr>
              <a:t> </a:t>
            </a:r>
          </a:p>
          <a:p>
            <a:r>
              <a:rPr lang="fr-FR" sz="1600" b="1" dirty="0">
                <a:solidFill>
                  <a:srgbClr val="1B50FF"/>
                </a:solidFill>
                <a:latin typeface="Chivo" panose="00000500000000000000" pitchFamily="2" charset="0"/>
              </a:rPr>
              <a:t>1 = F  / 2 = F / 3 = V</a:t>
            </a:r>
          </a:p>
          <a:p>
            <a:endParaRPr lang="fr-FR" sz="1600" dirty="0">
              <a:solidFill>
                <a:srgbClr val="1B50FF"/>
              </a:solidFill>
              <a:latin typeface="Chivo" panose="00000500000000000000" pitchFamily="2" charset="0"/>
            </a:endParaRPr>
          </a:p>
          <a:p>
            <a:r>
              <a:rPr lang="fr-FR" sz="1600" b="1" dirty="0" smtClean="0">
                <a:solidFill>
                  <a:srgbClr val="1B50FF"/>
                </a:solidFill>
                <a:latin typeface="Chivo" panose="00000500000000000000" pitchFamily="2" charset="0"/>
              </a:rPr>
              <a:t>Feedback:</a:t>
            </a:r>
            <a:r>
              <a:rPr lang="fr-FR" sz="1600" dirty="0" smtClean="0">
                <a:solidFill>
                  <a:srgbClr val="1B50FF"/>
                </a:solidFill>
                <a:latin typeface="Chivo" panose="00000500000000000000" pitchFamily="2" charset="0"/>
              </a:rPr>
              <a:t> </a:t>
            </a:r>
            <a:r>
              <a:rPr lang="es-ES" sz="1600" dirty="0" smtClean="0">
                <a:solidFill>
                  <a:srgbClr val="1B50FF"/>
                </a:solidFill>
                <a:latin typeface="Chivo" panose="00000500000000000000" pitchFamily="2" charset="0"/>
              </a:rPr>
              <a:t>Es </a:t>
            </a:r>
            <a:r>
              <a:rPr lang="es-ES" sz="1600" dirty="0">
                <a:solidFill>
                  <a:srgbClr val="1B50FF"/>
                </a:solidFill>
                <a:latin typeface="Chivo" panose="00000500000000000000" pitchFamily="2" charset="0"/>
              </a:rPr>
              <a:t>gracias a la calidad de la relación entre la persona acompañada y el acompañante lo que permite esta superación. </a:t>
            </a:r>
            <a:endParaRPr lang="fr-FR" sz="1600" dirty="0">
              <a:solidFill>
                <a:srgbClr val="1B50FF"/>
              </a:solidFill>
              <a:latin typeface="Chivo" panose="00000500000000000000" pitchFamily="2" charset="0"/>
            </a:endParaRPr>
          </a:p>
          <a:p>
            <a:r>
              <a:rPr lang="es-ES" sz="1600" dirty="0">
                <a:solidFill>
                  <a:srgbClr val="1B50FF"/>
                </a:solidFill>
                <a:latin typeface="Chivo" panose="00000500000000000000" pitchFamily="2" charset="0"/>
              </a:rPr>
              <a:t>Por lo tanto, existe una responsabilidad colectiva del acompañante y de la persona acompañada para construir este espacio. </a:t>
            </a:r>
            <a:endParaRPr lang="fr-FR" sz="1600" dirty="0">
              <a:solidFill>
                <a:srgbClr val="1B50FF"/>
              </a:solidFill>
              <a:latin typeface="Chivo" panose="00000500000000000000" pitchFamily="2" charset="0"/>
            </a:endParaRPr>
          </a:p>
          <a:p>
            <a:r>
              <a:rPr lang="es-ES" sz="1600" dirty="0">
                <a:solidFill>
                  <a:srgbClr val="1B50FF"/>
                </a:solidFill>
                <a:latin typeface="Chivo" panose="00000500000000000000" pitchFamily="2" charset="0"/>
              </a:rPr>
              <a:t>Conocer y reconocer el límite profesional es esencial: el acompañante aceptará las decisiones y elecciones de la persona con humildad y sin juzgarla, porque la persona es la única dueña de su propio camino. </a:t>
            </a:r>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p:txBody>
      </p:sp>
      <p:sp>
        <p:nvSpPr>
          <p:cNvPr id="4" name="ZoneTexte 3"/>
          <p:cNvSpPr txBox="1"/>
          <p:nvPr/>
        </p:nvSpPr>
        <p:spPr>
          <a:xfrm>
            <a:off x="2977449" y="1708412"/>
            <a:ext cx="915200" cy="369332"/>
          </a:xfrm>
          <a:prstGeom prst="rect">
            <a:avLst/>
          </a:prstGeom>
          <a:noFill/>
        </p:spPr>
        <p:txBody>
          <a:bodyPr wrap="square" rtlCol="0">
            <a:spAutoFit/>
          </a:bodyPr>
          <a:lstStyle/>
          <a:p>
            <a:pPr lvl="0" algn="ctr"/>
            <a:r>
              <a:rPr lang="fr-FR" b="1" dirty="0" smtClean="0">
                <a:solidFill>
                  <a:srgbClr val="1B50FF"/>
                </a:solidFill>
                <a:latin typeface="Chivo" panose="00000500000000000000" pitchFamily="2" charset="0"/>
              </a:rPr>
              <a:t>FALSO</a:t>
            </a:r>
            <a:endParaRPr lang="fr-FR" b="1" dirty="0">
              <a:solidFill>
                <a:srgbClr val="1B50FF"/>
              </a:solidFill>
              <a:latin typeface="Chivo" panose="00000500000000000000" pitchFamily="2" charset="0"/>
            </a:endParaRPr>
          </a:p>
        </p:txBody>
      </p:sp>
      <p:sp>
        <p:nvSpPr>
          <p:cNvPr id="8" name="ZoneTexte 7"/>
          <p:cNvSpPr txBox="1"/>
          <p:nvPr/>
        </p:nvSpPr>
        <p:spPr>
          <a:xfrm>
            <a:off x="4263614" y="3171977"/>
            <a:ext cx="1634266" cy="369332"/>
          </a:xfrm>
          <a:prstGeom prst="rect">
            <a:avLst/>
          </a:prstGeom>
          <a:noFill/>
        </p:spPr>
        <p:txBody>
          <a:bodyPr wrap="square" rtlCol="0">
            <a:spAutoFit/>
          </a:bodyPr>
          <a:lstStyle/>
          <a:p>
            <a:pPr lvl="0" algn="ctr"/>
            <a:r>
              <a:rPr lang="fr-FR" b="1" dirty="0" smtClean="0">
                <a:solidFill>
                  <a:srgbClr val="1B50FF"/>
                </a:solidFill>
                <a:latin typeface="Chivo" panose="00000500000000000000" pitchFamily="2" charset="0"/>
              </a:rPr>
              <a:t>VERDADERO</a:t>
            </a:r>
            <a:endParaRPr lang="fr-FR" b="1" dirty="0">
              <a:solidFill>
                <a:srgbClr val="1B50FF"/>
              </a:solidFill>
              <a:latin typeface="Chivo" panose="00000500000000000000" pitchFamily="2" charset="0"/>
            </a:endParaRPr>
          </a:p>
        </p:txBody>
      </p:sp>
      <p:sp>
        <p:nvSpPr>
          <p:cNvPr id="10" name="ZoneTexte 9"/>
          <p:cNvSpPr txBox="1"/>
          <p:nvPr/>
        </p:nvSpPr>
        <p:spPr>
          <a:xfrm>
            <a:off x="2802139" y="2437319"/>
            <a:ext cx="901180" cy="369332"/>
          </a:xfrm>
          <a:prstGeom prst="rect">
            <a:avLst/>
          </a:prstGeom>
          <a:noFill/>
        </p:spPr>
        <p:txBody>
          <a:bodyPr wrap="square" rtlCol="0">
            <a:spAutoFit/>
          </a:bodyPr>
          <a:lstStyle/>
          <a:p>
            <a:pPr lvl="0" algn="ctr"/>
            <a:r>
              <a:rPr lang="fr-FR" b="1" dirty="0" smtClean="0">
                <a:solidFill>
                  <a:srgbClr val="1B50FF"/>
                </a:solidFill>
                <a:latin typeface="Chivo" panose="00000500000000000000" pitchFamily="2" charset="0"/>
              </a:rPr>
              <a:t>FALSO</a:t>
            </a:r>
            <a:endParaRPr lang="fr-FR" b="1" dirty="0">
              <a:solidFill>
                <a:srgbClr val="1B50FF"/>
              </a:solidFill>
              <a:latin typeface="Chivo" panose="00000500000000000000" pitchFamily="2" charset="0"/>
            </a:endParaRPr>
          </a:p>
        </p:txBody>
      </p:sp>
      <p:sp>
        <p:nvSpPr>
          <p:cNvPr id="9" name="Ellipse 8"/>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700" b="1" dirty="0">
                <a:solidFill>
                  <a:srgbClr val="1B50FF"/>
                </a:solidFill>
                <a:latin typeface="Chivo" panose="00000500000000000000" pitchFamily="2" charset="0"/>
              </a:rPr>
              <a:t>Apropiación</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253425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500"/>
                                        <p:tgtEl>
                                          <p:spTgt spid="3">
                                            <p:txEl>
                                              <p:pRg st="9" end="9"/>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fade">
                                      <p:cBhvr>
                                        <p:cTn id="36" dur="500"/>
                                        <p:tgtEl>
                                          <p:spTgt spid="3">
                                            <p:txEl>
                                              <p:pRg st="10" end="1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animEffect transition="in" filter="fade">
                                      <p:cBhvr>
                                        <p:cTn id="39"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25</a:t>
            </a:fld>
            <a:endParaRPr lang="fr-FR"/>
          </a:p>
        </p:txBody>
      </p:sp>
      <p:sp>
        <p:nvSpPr>
          <p:cNvPr id="3" name="Rectangle 2"/>
          <p:cNvSpPr/>
          <p:nvPr/>
        </p:nvSpPr>
        <p:spPr>
          <a:xfrm>
            <a:off x="2037806" y="1271451"/>
            <a:ext cx="6834594" cy="2831544"/>
          </a:xfrm>
          <a:prstGeom prst="rect">
            <a:avLst/>
          </a:prstGeom>
        </p:spPr>
        <p:txBody>
          <a:bodyPr wrap="square">
            <a:spAutoFit/>
          </a:bodyPr>
          <a:lstStyle/>
          <a:p>
            <a:r>
              <a:rPr lang="es-ES" b="1" dirty="0" smtClean="0">
                <a:solidFill>
                  <a:srgbClr val="4EFFB0"/>
                </a:solidFill>
                <a:latin typeface="Chivo" panose="00000500000000000000" pitchFamily="2" charset="0"/>
              </a:rPr>
              <a:t>Práctica reflexiva</a:t>
            </a:r>
            <a:endParaRPr lang="fr-FR" b="1" dirty="0" smtClean="0">
              <a:solidFill>
                <a:srgbClr val="4EFFB0"/>
              </a:solidFill>
              <a:latin typeface="Chivo" panose="00000500000000000000" pitchFamily="2" charset="0"/>
            </a:endParaRPr>
          </a:p>
          <a:p>
            <a:endParaRPr lang="fr-FR" sz="1600" i="1" dirty="0">
              <a:solidFill>
                <a:srgbClr val="1B50FF"/>
              </a:solidFill>
              <a:latin typeface="Chivo" panose="00000500000000000000" pitchFamily="2" charset="0"/>
            </a:endParaRPr>
          </a:p>
          <a:p>
            <a:r>
              <a:rPr lang="es-ES" sz="1600" dirty="0">
                <a:solidFill>
                  <a:srgbClr val="1B50FF"/>
                </a:solidFill>
                <a:latin typeface="Chivo" panose="00000500000000000000" pitchFamily="2" charset="0"/>
              </a:rPr>
              <a:t>Ahora, si lo deseas, puedes establecer el vínculo con tus prácticas profesionales, completando las otras secciones de tu Cuaderno de Aprendizaje de CHANGE OF VIEW</a:t>
            </a:r>
            <a:r>
              <a:rPr lang="es-ES" sz="1600" dirty="0" smtClean="0">
                <a:solidFill>
                  <a:srgbClr val="1B50FF"/>
                </a:solidFill>
                <a:latin typeface="Chivo" panose="00000500000000000000" pitchFamily="2" charset="0"/>
              </a:rPr>
              <a:t>:</a:t>
            </a:r>
          </a:p>
          <a:p>
            <a:endParaRPr lang="fr-FR" sz="1600" dirty="0">
              <a:solidFill>
                <a:srgbClr val="1B50FF"/>
              </a:solidFill>
              <a:latin typeface="Chivo" panose="00000500000000000000" pitchFamily="2" charset="0"/>
            </a:endParaRPr>
          </a:p>
          <a:p>
            <a:r>
              <a:rPr lang="es-ES" sz="1600" dirty="0">
                <a:solidFill>
                  <a:srgbClr val="1B50FF"/>
                </a:solidFill>
                <a:latin typeface="Chivo" panose="00000500000000000000" pitchFamily="2" charset="0"/>
              </a:rPr>
              <a:t>- La expresión </a:t>
            </a:r>
            <a:r>
              <a:rPr lang="es-ES" sz="1600" i="1" dirty="0" smtClean="0">
                <a:solidFill>
                  <a:srgbClr val="1B50FF"/>
                </a:solidFill>
                <a:latin typeface="Chivo" panose="00000500000000000000" pitchFamily="2" charset="0"/>
              </a:rPr>
              <a:t>“¿</a:t>
            </a:r>
            <a:r>
              <a:rPr lang="es-ES" sz="1600" i="1" dirty="0">
                <a:solidFill>
                  <a:srgbClr val="1B50FF"/>
                </a:solidFill>
                <a:latin typeface="Chivo" panose="00000500000000000000" pitchFamily="2" charset="0"/>
              </a:rPr>
              <a:t>Cómo me siento</a:t>
            </a:r>
            <a:r>
              <a:rPr lang="es-ES" sz="1600" i="1" dirty="0" smtClean="0">
                <a:solidFill>
                  <a:srgbClr val="1B50FF"/>
                </a:solidFill>
                <a:latin typeface="Chivo" panose="00000500000000000000" pitchFamily="2" charset="0"/>
              </a:rPr>
              <a:t>?”</a:t>
            </a:r>
            <a:endParaRPr lang="fr-FR" sz="1600" i="1" dirty="0">
              <a:solidFill>
                <a:srgbClr val="1B50FF"/>
              </a:solidFill>
              <a:latin typeface="Chivo" panose="00000500000000000000" pitchFamily="2" charset="0"/>
            </a:endParaRPr>
          </a:p>
          <a:p>
            <a:r>
              <a:rPr lang="es-ES" sz="1600" dirty="0">
                <a:solidFill>
                  <a:srgbClr val="1B50FF"/>
                </a:solidFill>
                <a:latin typeface="Chivo" panose="00000500000000000000" pitchFamily="2" charset="0"/>
              </a:rPr>
              <a:t>- La expresión </a:t>
            </a:r>
            <a:r>
              <a:rPr lang="es-ES" sz="1600" i="1" dirty="0" smtClean="0">
                <a:solidFill>
                  <a:srgbClr val="1B50FF"/>
                </a:solidFill>
                <a:latin typeface="Chivo" panose="00000500000000000000" pitchFamily="2" charset="0"/>
              </a:rPr>
              <a:t>“¿</a:t>
            </a:r>
            <a:r>
              <a:rPr lang="es-ES" sz="1600" i="1" dirty="0">
                <a:solidFill>
                  <a:srgbClr val="1B50FF"/>
                </a:solidFill>
                <a:latin typeface="Chivo" panose="00000500000000000000" pitchFamily="2" charset="0"/>
              </a:rPr>
              <a:t>Qué ha cambiado en mis ojos</a:t>
            </a:r>
            <a:r>
              <a:rPr lang="es-ES" sz="1600" i="1" dirty="0" smtClean="0">
                <a:solidFill>
                  <a:srgbClr val="1B50FF"/>
                </a:solidFill>
                <a:latin typeface="Chivo" panose="00000500000000000000" pitchFamily="2" charset="0"/>
              </a:rPr>
              <a:t>?”</a:t>
            </a:r>
            <a:endParaRPr lang="fr-FR" sz="1600" i="1" dirty="0">
              <a:solidFill>
                <a:srgbClr val="1B50FF"/>
              </a:solidFill>
              <a:latin typeface="Chivo" panose="00000500000000000000" pitchFamily="2" charset="0"/>
            </a:endParaRPr>
          </a:p>
          <a:p>
            <a:r>
              <a:rPr lang="es-ES" sz="1600" dirty="0">
                <a:solidFill>
                  <a:srgbClr val="1B50FF"/>
                </a:solidFill>
                <a:latin typeface="Chivo" panose="00000500000000000000" pitchFamily="2" charset="0"/>
              </a:rPr>
              <a:t>- La expresión </a:t>
            </a:r>
            <a:r>
              <a:rPr lang="es-ES" sz="1600" i="1" dirty="0" smtClean="0">
                <a:solidFill>
                  <a:srgbClr val="1B50FF"/>
                </a:solidFill>
                <a:latin typeface="Chivo" panose="00000500000000000000" pitchFamily="2" charset="0"/>
              </a:rPr>
              <a:t>“¿</a:t>
            </a:r>
            <a:r>
              <a:rPr lang="es-ES" sz="1600" i="1" dirty="0">
                <a:solidFill>
                  <a:srgbClr val="1B50FF"/>
                </a:solidFill>
                <a:latin typeface="Chivo" panose="00000500000000000000" pitchFamily="2" charset="0"/>
              </a:rPr>
              <a:t>Cómo pienso ponerlo en práctica</a:t>
            </a:r>
            <a:r>
              <a:rPr lang="es-ES" sz="1600" i="1" dirty="0" smtClean="0">
                <a:solidFill>
                  <a:srgbClr val="1B50FF"/>
                </a:solidFill>
                <a:latin typeface="Chivo" panose="00000500000000000000" pitchFamily="2" charset="0"/>
              </a:rPr>
              <a:t>?”</a:t>
            </a:r>
            <a:endParaRPr lang="fr-FR" sz="1600" i="1" dirty="0">
              <a:solidFill>
                <a:srgbClr val="1B50FF"/>
              </a:solidFill>
              <a:latin typeface="Chivo" panose="00000500000000000000" pitchFamily="2" charset="0"/>
            </a:endParaRPr>
          </a:p>
          <a:p>
            <a:r>
              <a:rPr lang="es-ES" sz="1600" dirty="0">
                <a:solidFill>
                  <a:srgbClr val="1B50FF"/>
                </a:solidFill>
                <a:latin typeface="Chivo" panose="00000500000000000000" pitchFamily="2" charset="0"/>
              </a:rPr>
              <a:t>- La expresión </a:t>
            </a:r>
            <a:r>
              <a:rPr lang="es-ES" sz="1600" i="1" dirty="0" smtClean="0">
                <a:solidFill>
                  <a:srgbClr val="1B50FF"/>
                </a:solidFill>
                <a:latin typeface="Chivo" panose="00000500000000000000" pitchFamily="2" charset="0"/>
              </a:rPr>
              <a:t>“¿</a:t>
            </a:r>
            <a:r>
              <a:rPr lang="es-ES" sz="1600" i="1" dirty="0">
                <a:solidFill>
                  <a:srgbClr val="1B50FF"/>
                </a:solidFill>
                <a:latin typeface="Chivo" panose="00000500000000000000" pitchFamily="2" charset="0"/>
              </a:rPr>
              <a:t>Sobre qué me gustaría saber más</a:t>
            </a:r>
            <a:r>
              <a:rPr lang="es-ES" sz="1600" i="1" dirty="0" smtClean="0">
                <a:solidFill>
                  <a:srgbClr val="1B50FF"/>
                </a:solidFill>
                <a:latin typeface="Chivo" panose="00000500000000000000" pitchFamily="2" charset="0"/>
              </a:rPr>
              <a:t>?”</a:t>
            </a:r>
            <a:endParaRPr lang="fr-FR" sz="1600" i="1" dirty="0">
              <a:solidFill>
                <a:srgbClr val="1B50FF"/>
              </a:solidFill>
              <a:latin typeface="Chivo" panose="00000500000000000000" pitchFamily="2" charset="0"/>
            </a:endParaRPr>
          </a:p>
          <a:p>
            <a:pPr marL="285750" indent="-285750">
              <a:buFontTx/>
              <a:buChar char="-"/>
            </a:pPr>
            <a:endParaRPr lang="fr-FR" sz="1600" i="1" dirty="0">
              <a:solidFill>
                <a:srgbClr val="1B50FF"/>
              </a:solidFill>
              <a:latin typeface="Chivo" panose="00000500000000000000" pitchFamily="2" charset="0"/>
            </a:endParaRPr>
          </a:p>
        </p:txBody>
      </p:sp>
      <p:sp>
        <p:nvSpPr>
          <p:cNvPr id="5" name="Ellipse 4"/>
          <p:cNvSpPr>
            <a:spLocks noChangeAspect="1"/>
          </p:cNvSpPr>
          <p:nvPr/>
        </p:nvSpPr>
        <p:spPr>
          <a:xfrm>
            <a:off x="361890" y="5618633"/>
            <a:ext cx="1102843" cy="1102843"/>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700" b="1" dirty="0">
                <a:solidFill>
                  <a:srgbClr val="1B50FF"/>
                </a:solidFill>
                <a:latin typeface="Chivo" panose="00000500000000000000" pitchFamily="2" charset="0"/>
              </a:rPr>
              <a:t>Práctica reflexiva</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299354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26</a:t>
            </a:fld>
            <a:endParaRPr lang="fr-FR"/>
          </a:p>
        </p:txBody>
      </p:sp>
      <p:sp>
        <p:nvSpPr>
          <p:cNvPr id="3" name="Rectangle 2"/>
          <p:cNvSpPr/>
          <p:nvPr/>
        </p:nvSpPr>
        <p:spPr>
          <a:xfrm>
            <a:off x="2020389" y="1436914"/>
            <a:ext cx="6852011" cy="1846659"/>
          </a:xfrm>
          <a:prstGeom prst="rect">
            <a:avLst/>
          </a:prstGeom>
        </p:spPr>
        <p:txBody>
          <a:bodyPr wrap="square">
            <a:spAutoFit/>
          </a:bodyPr>
          <a:lstStyle/>
          <a:p>
            <a:r>
              <a:rPr lang="es-ES" b="1" dirty="0" smtClean="0">
                <a:solidFill>
                  <a:srgbClr val="4EFFB0"/>
                </a:solidFill>
                <a:latin typeface="Chivo" panose="00000500000000000000" pitchFamily="2" charset="0"/>
              </a:rPr>
              <a:t>Tiempo </a:t>
            </a:r>
            <a:r>
              <a:rPr lang="es-ES" b="1" dirty="0">
                <a:solidFill>
                  <a:srgbClr val="4EFFB0"/>
                </a:solidFill>
                <a:latin typeface="Chivo" panose="00000500000000000000" pitchFamily="2" charset="0"/>
              </a:rPr>
              <a:t>de </a:t>
            </a:r>
            <a:r>
              <a:rPr lang="es-ES" b="1" dirty="0" smtClean="0">
                <a:solidFill>
                  <a:srgbClr val="4EFFB0"/>
                </a:solidFill>
                <a:latin typeface="Chivo" panose="00000500000000000000" pitchFamily="2" charset="0"/>
              </a:rPr>
              <a:t>respiración</a:t>
            </a:r>
            <a:endParaRPr lang="fr-FR" b="1" dirty="0" smtClean="0">
              <a:solidFill>
                <a:srgbClr val="4EFFB0"/>
              </a:solidFill>
              <a:latin typeface="Chivo" panose="00000500000000000000" pitchFamily="2" charset="0"/>
            </a:endParaRPr>
          </a:p>
          <a:p>
            <a:endParaRPr lang="fr-FR" sz="1600" dirty="0">
              <a:solidFill>
                <a:srgbClr val="1B50FF"/>
              </a:solidFill>
              <a:latin typeface="Chivo" panose="00000500000000000000" pitchFamily="2" charset="0"/>
            </a:endParaRPr>
          </a:p>
          <a:p>
            <a:r>
              <a:rPr lang="es-ES" sz="1600" dirty="0" smtClean="0">
                <a:solidFill>
                  <a:srgbClr val="1B50FF"/>
                </a:solidFill>
                <a:latin typeface="Chivo" panose="00000500000000000000" pitchFamily="2" charset="0"/>
              </a:rPr>
              <a:t>Para </a:t>
            </a:r>
            <a:r>
              <a:rPr lang="es-ES" sz="1600" dirty="0">
                <a:solidFill>
                  <a:srgbClr val="1B50FF"/>
                </a:solidFill>
                <a:latin typeface="Chivo" panose="00000500000000000000" pitchFamily="2" charset="0"/>
              </a:rPr>
              <a:t>terminar esta secuencia pedagógica, te sugerimos que te tomes otros 5-10 minutos de respiración, siguiendo </a:t>
            </a:r>
            <a:r>
              <a:rPr lang="es-ES" sz="1600" dirty="0" smtClean="0">
                <a:solidFill>
                  <a:srgbClr val="1B50FF"/>
                </a:solidFill>
                <a:latin typeface="Chivo" panose="00000500000000000000" pitchFamily="2" charset="0"/>
              </a:rPr>
              <a:t>las instrucciones.</a:t>
            </a:r>
          </a:p>
          <a:p>
            <a:endParaRPr lang="es-ES" sz="1600" dirty="0">
              <a:solidFill>
                <a:srgbClr val="1B50FF"/>
              </a:solidFill>
              <a:latin typeface="Chivo" panose="00000500000000000000" pitchFamily="2" charset="0"/>
            </a:endParaRPr>
          </a:p>
          <a:p>
            <a:r>
              <a:rPr lang="es-ES" sz="1600" dirty="0">
                <a:solidFill>
                  <a:srgbClr val="1B50FF"/>
                </a:solidFill>
                <a:latin typeface="Chivo" panose="00000500000000000000" pitchFamily="2" charset="0"/>
              </a:rPr>
              <a:t>Para </a:t>
            </a:r>
            <a:r>
              <a:rPr lang="es-ES" sz="1600" dirty="0">
                <a:solidFill>
                  <a:srgbClr val="1B50FF"/>
                </a:solidFill>
                <a:latin typeface="Chivo" panose="00000500000000000000" pitchFamily="2" charset="0"/>
              </a:rPr>
              <a:t>descubrir las instrucciones, pulsa </a:t>
            </a:r>
            <a:r>
              <a:rPr lang="es-ES" sz="1600" dirty="0" smtClean="0">
                <a:solidFill>
                  <a:srgbClr val="1B50FF"/>
                </a:solidFill>
                <a:latin typeface="Chivo" panose="00000500000000000000" pitchFamily="2" charset="0"/>
              </a:rPr>
              <a:t>aquí: </a:t>
            </a:r>
          </a:p>
          <a:p>
            <a:endParaRPr lang="fr-FR" sz="1600" dirty="0">
              <a:solidFill>
                <a:srgbClr val="1B50FF"/>
              </a:solidFill>
              <a:latin typeface="Chivo" panose="00000500000000000000" pitchFamily="2" charset="0"/>
            </a:endParaRPr>
          </a:p>
        </p:txBody>
      </p:sp>
      <p:sp>
        <p:nvSpPr>
          <p:cNvPr id="5" name="Ellipse 4"/>
          <p:cNvSpPr>
            <a:spLocks noChangeAspect="1"/>
          </p:cNvSpPr>
          <p:nvPr/>
        </p:nvSpPr>
        <p:spPr>
          <a:xfrm>
            <a:off x="361890" y="5618633"/>
            <a:ext cx="1102843" cy="110284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700" b="1" dirty="0">
                <a:solidFill>
                  <a:srgbClr val="1B50FF"/>
                </a:solidFill>
                <a:latin typeface="Chivo" panose="00000500000000000000" pitchFamily="2" charset="0"/>
              </a:rPr>
              <a:t>Emoción / Cuerpo</a:t>
            </a:r>
            <a:endParaRPr lang="fr-FR" sz="700" b="1" dirty="0">
              <a:solidFill>
                <a:srgbClr val="1B50FF"/>
              </a:solidFill>
              <a:latin typeface="Chivo" panose="00000500000000000000" pitchFamily="2" charset="0"/>
            </a:endParaRPr>
          </a:p>
        </p:txBody>
      </p:sp>
      <p:pic>
        <p:nvPicPr>
          <p:cNvPr id="4" name="4.Le Panier_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00462" y="2644593"/>
            <a:ext cx="487363" cy="487363"/>
          </a:xfrm>
          <a:prstGeom prst="rect">
            <a:avLst/>
          </a:prstGeom>
        </p:spPr>
      </p:pic>
    </p:spTree>
    <p:extLst>
      <p:ext uri="{BB962C8B-B14F-4D97-AF65-F5344CB8AC3E}">
        <p14:creationId xmlns:p14="http://schemas.microsoft.com/office/powerpoint/2010/main" val="389452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7DC09696-8782-4BAD-8097-EF151A794B23}" type="slidenum">
              <a:rPr lang="fr-FR" smtClean="0"/>
              <a:t>3</a:t>
            </a:fld>
            <a:endParaRPr lang="fr-FR"/>
          </a:p>
        </p:txBody>
      </p:sp>
      <p:sp>
        <p:nvSpPr>
          <p:cNvPr id="10" name="ZoneTexte 9"/>
          <p:cNvSpPr txBox="1"/>
          <p:nvPr/>
        </p:nvSpPr>
        <p:spPr>
          <a:xfrm>
            <a:off x="2037806" y="1236616"/>
            <a:ext cx="6609805" cy="400110"/>
          </a:xfrm>
          <a:prstGeom prst="rect">
            <a:avLst/>
          </a:prstGeom>
          <a:noFill/>
        </p:spPr>
        <p:txBody>
          <a:bodyPr wrap="square" rtlCol="0">
            <a:spAutoFit/>
          </a:bodyPr>
          <a:lstStyle/>
          <a:p>
            <a:pPr algn="ctr"/>
            <a:r>
              <a:rPr lang="es-ES" sz="2000" b="1" dirty="0" smtClean="0">
                <a:solidFill>
                  <a:srgbClr val="4EFFB0"/>
                </a:solidFill>
                <a:latin typeface="Chivo" panose="00000500000000000000" pitchFamily="2" charset="0"/>
              </a:rPr>
              <a:t>Resumen </a:t>
            </a:r>
            <a:r>
              <a:rPr lang="es-ES" sz="2000" b="1" dirty="0">
                <a:solidFill>
                  <a:srgbClr val="4EFFB0"/>
                </a:solidFill>
                <a:latin typeface="Chivo" panose="00000500000000000000" pitchFamily="2" charset="0"/>
              </a:rPr>
              <a:t>de la secuencia didáctica</a:t>
            </a:r>
            <a:r>
              <a:rPr lang="fr-FR" sz="2000" b="1" dirty="0">
                <a:solidFill>
                  <a:srgbClr val="4EFFB0"/>
                </a:solidFill>
                <a:latin typeface="Chivo" panose="00000500000000000000" pitchFamily="2" charset="0"/>
              </a:rPr>
              <a:t> :</a:t>
            </a:r>
          </a:p>
        </p:txBody>
      </p:sp>
      <p:graphicFrame>
        <p:nvGraphicFramePr>
          <p:cNvPr id="17" name="Tableau 16"/>
          <p:cNvGraphicFramePr>
            <a:graphicFrameLocks noGrp="1"/>
          </p:cNvGraphicFramePr>
          <p:nvPr>
            <p:extLst>
              <p:ext uri="{D42A27DB-BD31-4B8C-83A1-F6EECF244321}">
                <p14:modId xmlns:p14="http://schemas.microsoft.com/office/powerpoint/2010/main" val="1625866837"/>
              </p:ext>
            </p:extLst>
          </p:nvPr>
        </p:nvGraphicFramePr>
        <p:xfrm>
          <a:off x="2217025" y="2000591"/>
          <a:ext cx="6430585" cy="3749040"/>
        </p:xfrm>
        <a:graphic>
          <a:graphicData uri="http://schemas.openxmlformats.org/drawingml/2006/table">
            <a:tbl>
              <a:tblPr firstRow="1" bandRow="1">
                <a:tableStyleId>{22838BEF-8BB2-4498-84A7-C5851F593DF1}</a:tableStyleId>
              </a:tblPr>
              <a:tblGrid>
                <a:gridCol w="635815">
                  <a:extLst>
                    <a:ext uri="{9D8B030D-6E8A-4147-A177-3AD203B41FA5}">
                      <a16:colId xmlns:a16="http://schemas.microsoft.com/office/drawing/2014/main" val="521946630"/>
                    </a:ext>
                  </a:extLst>
                </a:gridCol>
                <a:gridCol w="5794770">
                  <a:extLst>
                    <a:ext uri="{9D8B030D-6E8A-4147-A177-3AD203B41FA5}">
                      <a16:colId xmlns:a16="http://schemas.microsoft.com/office/drawing/2014/main" val="2522178678"/>
                    </a:ext>
                  </a:extLst>
                </a:gridCol>
              </a:tblGrid>
              <a:tr h="370840">
                <a:tc>
                  <a:txBody>
                    <a:bodyPr/>
                    <a:lstStyle/>
                    <a:p>
                      <a:pPr algn="ctr"/>
                      <a:endParaRPr lang="fr-FR" sz="2800" b="0" dirty="0">
                        <a:solidFill>
                          <a:srgbClr val="1B50FF"/>
                        </a:solidFill>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s-ES" sz="1600" b="1" u="sng" kern="1200" baseline="0" dirty="0" smtClean="0">
                          <a:solidFill>
                            <a:srgbClr val="1B50FF"/>
                          </a:solidFill>
                          <a:latin typeface="Chivo" panose="00000500000000000000" pitchFamily="2" charset="0"/>
                          <a:ea typeface="+mn-ea"/>
                          <a:cs typeface="+mn-cs"/>
                        </a:rPr>
                        <a:t>Entrar en materia:</a:t>
                      </a:r>
                      <a:r>
                        <a:rPr lang="es-ES" sz="1600" b="0" kern="1200" baseline="0" dirty="0" smtClean="0">
                          <a:solidFill>
                            <a:srgbClr val="1B50FF"/>
                          </a:solidFill>
                          <a:latin typeface="Chivo" panose="00000500000000000000" pitchFamily="2" charset="0"/>
                          <a:ea typeface="+mn-ea"/>
                          <a:cs typeface="+mn-cs"/>
                        </a:rPr>
                        <a:t> el plan de la secuencia</a:t>
                      </a:r>
                      <a:endParaRPr lang="fr-FR" sz="1600" b="0" kern="1200" baseline="0" dirty="0">
                        <a:solidFill>
                          <a:srgbClr val="1B50FF"/>
                        </a:solidFill>
                        <a:latin typeface="Chivo" panose="00000500000000000000" pitchFamily="2" charset="0"/>
                        <a:ea typeface="+mn-ea"/>
                        <a:cs typeface="+mn-cs"/>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8759538"/>
                  </a:ext>
                </a:extLst>
              </a:tr>
              <a:tr h="370840">
                <a:tc>
                  <a:txBody>
                    <a:bodyPr/>
                    <a:lstStyle/>
                    <a:p>
                      <a:pPr algn="ctr"/>
                      <a:endParaRPr lang="fr-FR" sz="2800" b="0" dirty="0">
                        <a:solidFill>
                          <a:srgbClr val="1B50FF"/>
                        </a:solidFill>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s-ES" sz="1600" b="1" u="sng" kern="1200" baseline="0" dirty="0" smtClean="0">
                          <a:solidFill>
                            <a:srgbClr val="1B50FF"/>
                          </a:solidFill>
                          <a:latin typeface="Chivo" panose="00000500000000000000" pitchFamily="2" charset="0"/>
                          <a:ea typeface="+mn-ea"/>
                          <a:cs typeface="+mn-cs"/>
                        </a:rPr>
                        <a:t>Práctica reflexiva:</a:t>
                      </a:r>
                      <a:r>
                        <a:rPr lang="es-ES" sz="1600" b="0" kern="1200" baseline="0" dirty="0" smtClean="0">
                          <a:solidFill>
                            <a:srgbClr val="1B50FF"/>
                          </a:solidFill>
                          <a:latin typeface="Chivo" panose="00000500000000000000" pitchFamily="2" charset="0"/>
                          <a:ea typeface="+mn-ea"/>
                          <a:cs typeface="+mn-cs"/>
                        </a:rPr>
                        <a:t> algunos ejercicios o bien un </a:t>
                      </a:r>
                      <a:r>
                        <a:rPr lang="es-ES" sz="1600" b="0" kern="1200" baseline="0" dirty="0" err="1" smtClean="0">
                          <a:solidFill>
                            <a:srgbClr val="1B50FF"/>
                          </a:solidFill>
                          <a:latin typeface="Chivo" panose="00000500000000000000" pitchFamily="2" charset="0"/>
                          <a:ea typeface="+mn-ea"/>
                          <a:cs typeface="+mn-cs"/>
                        </a:rPr>
                        <a:t>teaser</a:t>
                      </a:r>
                      <a:r>
                        <a:rPr lang="es-ES" sz="1600" b="0" kern="1200" baseline="0" dirty="0" smtClean="0">
                          <a:solidFill>
                            <a:srgbClr val="1B50FF"/>
                          </a:solidFill>
                          <a:latin typeface="Chivo" panose="00000500000000000000" pitchFamily="2" charset="0"/>
                          <a:ea typeface="+mn-ea"/>
                          <a:cs typeface="+mn-cs"/>
                        </a:rPr>
                        <a:t> para que te ayuden a examinar el contenido antes del descubrimiento de la secuencia (tus pre-representaciones) y un tiempo de reflexión después del aprendizaje del contenido (¿qué has sentido y aprendido?)</a:t>
                      </a:r>
                      <a:endParaRPr lang="fr-FR" sz="1600" b="0" kern="1200" baseline="0" dirty="0">
                        <a:solidFill>
                          <a:srgbClr val="1B50FF"/>
                        </a:solidFill>
                        <a:latin typeface="Chivo" panose="00000500000000000000" pitchFamily="2" charset="0"/>
                        <a:ea typeface="+mn-ea"/>
                        <a:cs typeface="+mn-cs"/>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9846763"/>
                  </a:ext>
                </a:extLst>
              </a:tr>
              <a:tr h="370840">
                <a:tc>
                  <a:txBody>
                    <a:bodyPr/>
                    <a:lstStyle/>
                    <a:p>
                      <a:pPr algn="ctr"/>
                      <a:endParaRPr lang="fr-FR" sz="2800" b="0" dirty="0">
                        <a:solidFill>
                          <a:srgbClr val="1B50FF"/>
                        </a:solidFill>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1" u="sng" kern="1200" baseline="0" dirty="0" smtClean="0">
                          <a:solidFill>
                            <a:srgbClr val="1B50FF"/>
                          </a:solidFill>
                          <a:latin typeface="Chivo" panose="00000500000000000000" pitchFamily="2" charset="0"/>
                          <a:ea typeface="+mn-ea"/>
                          <a:cs typeface="+mn-cs"/>
                        </a:rPr>
                        <a:t>Emoción / Cuerpo:</a:t>
                      </a:r>
                      <a:r>
                        <a:rPr lang="es-ES" sz="1600" b="0" kern="1200" baseline="0" dirty="0" smtClean="0">
                          <a:solidFill>
                            <a:srgbClr val="1B50FF"/>
                          </a:solidFill>
                          <a:latin typeface="Chivo" panose="00000500000000000000" pitchFamily="2" charset="0"/>
                          <a:ea typeface="+mn-ea"/>
                          <a:cs typeface="+mn-cs"/>
                        </a:rPr>
                        <a:t> para un buen acondicionamiento, se propone un tiempo de ejercicios de respiración antes y después del aprendizaje</a:t>
                      </a:r>
                      <a:endParaRPr lang="fr-FR" sz="1600" b="0" kern="1200" baseline="0" dirty="0">
                        <a:solidFill>
                          <a:srgbClr val="1B50FF"/>
                        </a:solidFill>
                        <a:latin typeface="Chivo" panose="00000500000000000000" pitchFamily="2" charset="0"/>
                        <a:ea typeface="+mn-ea"/>
                        <a:cs typeface="+mn-cs"/>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0190545"/>
                  </a:ext>
                </a:extLst>
              </a:tr>
              <a:tr h="370840">
                <a:tc>
                  <a:txBody>
                    <a:bodyPr/>
                    <a:lstStyle/>
                    <a:p>
                      <a:pPr algn="ctr"/>
                      <a:endParaRPr lang="fr-FR" sz="2800" b="0" dirty="0">
                        <a:solidFill>
                          <a:srgbClr val="1B50FF"/>
                        </a:solidFill>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s-ES" sz="1600" b="1" u="sng" kern="1200" baseline="0" dirty="0" smtClean="0">
                          <a:solidFill>
                            <a:srgbClr val="1B50FF"/>
                          </a:solidFill>
                          <a:latin typeface="Chivo" panose="00000500000000000000" pitchFamily="2" charset="0"/>
                          <a:ea typeface="+mn-ea"/>
                          <a:cs typeface="+mn-cs"/>
                        </a:rPr>
                        <a:t>Concepto:</a:t>
                      </a:r>
                      <a:r>
                        <a:rPr lang="es-ES" sz="1600" b="0" kern="1200" baseline="0" dirty="0" smtClean="0">
                          <a:solidFill>
                            <a:srgbClr val="1B50FF"/>
                          </a:solidFill>
                          <a:latin typeface="Chivo" panose="00000500000000000000" pitchFamily="2" charset="0"/>
                          <a:ea typeface="+mn-ea"/>
                          <a:cs typeface="+mn-cs"/>
                        </a:rPr>
                        <a:t> el contenido de la secuencia</a:t>
                      </a:r>
                      <a:endParaRPr lang="fr-FR" sz="1600" b="0" kern="1200" baseline="0" dirty="0">
                        <a:solidFill>
                          <a:srgbClr val="1B50FF"/>
                        </a:solidFill>
                        <a:latin typeface="Chivo" panose="00000500000000000000" pitchFamily="2" charset="0"/>
                        <a:ea typeface="+mn-ea"/>
                        <a:cs typeface="+mn-cs"/>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41062"/>
                  </a:ext>
                </a:extLst>
              </a:tr>
              <a:tr h="370840">
                <a:tc>
                  <a:txBody>
                    <a:bodyPr/>
                    <a:lstStyle/>
                    <a:p>
                      <a:pPr algn="ctr"/>
                      <a:endParaRPr lang="fr-FR" sz="2800" b="0" dirty="0">
                        <a:solidFill>
                          <a:srgbClr val="1B50FF"/>
                        </a:solidFill>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1" u="sng" kern="1200" baseline="0" dirty="0" smtClean="0">
                          <a:solidFill>
                            <a:srgbClr val="1B50FF"/>
                          </a:solidFill>
                          <a:latin typeface="Chivo" panose="00000500000000000000" pitchFamily="2" charset="0"/>
                          <a:ea typeface="+mn-ea"/>
                          <a:cs typeface="+mn-cs"/>
                        </a:rPr>
                        <a:t>Tiempo de apropiación:</a:t>
                      </a:r>
                      <a:r>
                        <a:rPr lang="es-ES" sz="1600" b="0" kern="1200" baseline="0" dirty="0" smtClean="0">
                          <a:solidFill>
                            <a:srgbClr val="1B50FF"/>
                          </a:solidFill>
                          <a:latin typeface="Chivo" panose="00000500000000000000" pitchFamily="2" charset="0"/>
                          <a:ea typeface="+mn-ea"/>
                          <a:cs typeface="+mn-cs"/>
                        </a:rPr>
                        <a:t> los ejercicios y sus respuestas</a:t>
                      </a:r>
                      <a:endParaRPr lang="fr-FR" sz="1600" b="0" kern="1200" baseline="0" dirty="0" smtClean="0">
                        <a:solidFill>
                          <a:srgbClr val="1B50FF"/>
                        </a:solidFill>
                        <a:latin typeface="Chivo" panose="00000500000000000000" pitchFamily="2" charset="0"/>
                        <a:ea typeface="+mn-ea"/>
                        <a:cs typeface="+mn-cs"/>
                      </a:endParaRPr>
                    </a:p>
                    <a:p>
                      <a:pPr algn="l"/>
                      <a:endParaRPr lang="fr-FR" sz="1600" b="0" kern="1200" baseline="0" dirty="0">
                        <a:solidFill>
                          <a:srgbClr val="1B50FF"/>
                        </a:solidFill>
                        <a:latin typeface="Chivo" panose="00000500000000000000" pitchFamily="2" charset="0"/>
                        <a:ea typeface="+mn-ea"/>
                        <a:cs typeface="+mn-cs"/>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1055140"/>
                  </a:ext>
                </a:extLst>
              </a:tr>
            </a:tbl>
          </a:graphicData>
        </a:graphic>
      </p:graphicFrame>
      <p:sp>
        <p:nvSpPr>
          <p:cNvPr id="18" name="Ellipse 17"/>
          <p:cNvSpPr/>
          <p:nvPr/>
        </p:nvSpPr>
        <p:spPr>
          <a:xfrm>
            <a:off x="2340178" y="2046237"/>
            <a:ext cx="357051" cy="3570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p:cNvSpPr/>
          <p:nvPr/>
        </p:nvSpPr>
        <p:spPr>
          <a:xfrm>
            <a:off x="2340177" y="2601010"/>
            <a:ext cx="357051" cy="357051"/>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p:cNvSpPr/>
          <p:nvPr/>
        </p:nvSpPr>
        <p:spPr>
          <a:xfrm>
            <a:off x="2340177" y="3915532"/>
            <a:ext cx="357051" cy="35705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p:cNvSpPr/>
          <p:nvPr/>
        </p:nvSpPr>
        <p:spPr>
          <a:xfrm>
            <a:off x="2336039" y="4713708"/>
            <a:ext cx="357051" cy="35705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p:cNvSpPr/>
          <p:nvPr/>
        </p:nvSpPr>
        <p:spPr>
          <a:xfrm>
            <a:off x="2336039" y="5251956"/>
            <a:ext cx="357051" cy="35705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7351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4</a:t>
            </a:fld>
            <a:endParaRPr lang="fr-FR"/>
          </a:p>
        </p:txBody>
      </p:sp>
      <p:sp>
        <p:nvSpPr>
          <p:cNvPr id="7" name="Rectangle 6"/>
          <p:cNvSpPr/>
          <p:nvPr/>
        </p:nvSpPr>
        <p:spPr>
          <a:xfrm>
            <a:off x="2040527" y="1401468"/>
            <a:ext cx="6831874" cy="3970318"/>
          </a:xfrm>
          <a:prstGeom prst="rect">
            <a:avLst/>
          </a:prstGeom>
        </p:spPr>
        <p:txBody>
          <a:bodyPr wrap="square">
            <a:spAutoFit/>
          </a:bodyPr>
          <a:lstStyle/>
          <a:p>
            <a:r>
              <a:rPr lang="es-ES" dirty="0" smtClean="0">
                <a:solidFill>
                  <a:srgbClr val="1B50FF"/>
                </a:solidFill>
                <a:latin typeface="Chivo" panose="00000500000000000000" pitchFamily="2" charset="0"/>
              </a:rPr>
              <a:t>Y </a:t>
            </a:r>
            <a:r>
              <a:rPr lang="es-ES" dirty="0">
                <a:solidFill>
                  <a:srgbClr val="1B50FF"/>
                </a:solidFill>
                <a:latin typeface="Chivo" panose="00000500000000000000" pitchFamily="2" charset="0"/>
              </a:rPr>
              <a:t>ahora</a:t>
            </a:r>
            <a:r>
              <a:rPr lang="es-ES" dirty="0" smtClean="0">
                <a:solidFill>
                  <a:srgbClr val="1B50FF"/>
                </a:solidFill>
                <a:latin typeface="Chivo" panose="00000500000000000000" pitchFamily="2" charset="0"/>
              </a:rPr>
              <a:t>,</a:t>
            </a:r>
          </a:p>
          <a:p>
            <a:endParaRPr lang="fr-FR" dirty="0">
              <a:solidFill>
                <a:srgbClr val="1B50FF"/>
              </a:solidFill>
              <a:latin typeface="Chivo" panose="00000500000000000000" pitchFamily="2" charset="0"/>
            </a:endParaRPr>
          </a:p>
          <a:p>
            <a:r>
              <a:rPr lang="es-ES" dirty="0">
                <a:solidFill>
                  <a:srgbClr val="1B50FF"/>
                </a:solidFill>
                <a:latin typeface="Chivo" panose="00000500000000000000" pitchFamily="2" charset="0"/>
              </a:rPr>
              <a:t>Consigue </a:t>
            </a:r>
            <a:r>
              <a:rPr lang="es-ES" b="1" dirty="0">
                <a:solidFill>
                  <a:srgbClr val="1B50FF"/>
                </a:solidFill>
                <a:latin typeface="Chivo" panose="00000500000000000000" pitchFamily="2" charset="0"/>
              </a:rPr>
              <a:t>el cuaderno de aprendizaje de CHANGE OF </a:t>
            </a:r>
            <a:r>
              <a:rPr lang="es-ES" b="1" dirty="0" smtClean="0">
                <a:solidFill>
                  <a:srgbClr val="1B50FF"/>
                </a:solidFill>
                <a:latin typeface="Chivo" panose="00000500000000000000" pitchFamily="2" charset="0"/>
              </a:rPr>
              <a:t>VIEW.</a:t>
            </a:r>
            <a:endParaRPr lang="es-ES" dirty="0" smtClean="0">
              <a:solidFill>
                <a:srgbClr val="1B50FF"/>
              </a:solidFill>
              <a:latin typeface="Chivo" panose="00000500000000000000" pitchFamily="2" charset="0"/>
            </a:endParaRPr>
          </a:p>
          <a:p>
            <a:endParaRPr lang="fr-FR" dirty="0">
              <a:solidFill>
                <a:srgbClr val="1B50FF"/>
              </a:solidFill>
              <a:latin typeface="Chivo" panose="00000500000000000000" pitchFamily="2" charset="0"/>
            </a:endParaRPr>
          </a:p>
          <a:p>
            <a:r>
              <a:rPr lang="es-ES" dirty="0">
                <a:solidFill>
                  <a:srgbClr val="1B50FF"/>
                </a:solidFill>
                <a:latin typeface="Chivo" panose="00000500000000000000" pitchFamily="2" charset="0"/>
              </a:rPr>
              <a:t>¿Qué es el cuaderno CHANGE OF VIEW </a:t>
            </a:r>
            <a:r>
              <a:rPr lang="es-ES" dirty="0" smtClean="0">
                <a:solidFill>
                  <a:srgbClr val="1B50FF"/>
                </a:solidFill>
                <a:latin typeface="Chivo" panose="00000500000000000000" pitchFamily="2" charset="0"/>
              </a:rPr>
              <a:t>?</a:t>
            </a:r>
          </a:p>
          <a:p>
            <a:endParaRPr lang="fr-FR" dirty="0">
              <a:solidFill>
                <a:srgbClr val="1B50FF"/>
              </a:solidFill>
              <a:latin typeface="Chivo" panose="00000500000000000000" pitchFamily="2" charset="0"/>
            </a:endParaRPr>
          </a:p>
          <a:p>
            <a:r>
              <a:rPr lang="es-ES" dirty="0">
                <a:solidFill>
                  <a:srgbClr val="1B50FF"/>
                </a:solidFill>
                <a:latin typeface="Chivo" panose="00000500000000000000" pitchFamily="2" charset="0"/>
              </a:rPr>
              <a:t>Es tu compañero a lo largo de tu descubrimiento del Referencial sobre el Empoderamiento. Contiene secciones que te permiten estructurar las anotaciones: tus anotaciones previas de los temas tratados, tus apuntes realizados durante la lectura de los contenidos, las soluciones a los ejercicios, tus sensaciones y tus conclusiones.</a:t>
            </a:r>
            <a:endParaRPr lang="fr-FR" dirty="0">
              <a:solidFill>
                <a:srgbClr val="1B50FF"/>
              </a:solidFill>
              <a:latin typeface="Chivo" panose="00000500000000000000" pitchFamily="2" charset="0"/>
            </a:endParaRPr>
          </a:p>
          <a:p>
            <a:endParaRPr lang="fr-BE" dirty="0" smtClean="0">
              <a:solidFill>
                <a:srgbClr val="1B50FF"/>
              </a:solidFill>
              <a:latin typeface="Chivo" panose="00000500000000000000" pitchFamily="2" charset="0"/>
            </a:endParaRPr>
          </a:p>
          <a:p>
            <a:endParaRPr lang="fr-BE" dirty="0" smtClean="0">
              <a:solidFill>
                <a:srgbClr val="C00000"/>
              </a:solidFill>
              <a:latin typeface="Chivo" panose="00000500000000000000" pitchFamily="2" charset="0"/>
            </a:endParaRPr>
          </a:p>
        </p:txBody>
      </p:sp>
    </p:spTree>
    <p:extLst>
      <p:ext uri="{BB962C8B-B14F-4D97-AF65-F5344CB8AC3E}">
        <p14:creationId xmlns:p14="http://schemas.microsoft.com/office/powerpoint/2010/main" val="338310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5</a:t>
            </a:fld>
            <a:endParaRPr lang="fr-FR"/>
          </a:p>
        </p:txBody>
      </p:sp>
      <p:sp>
        <p:nvSpPr>
          <p:cNvPr id="3" name="Rectangle 2"/>
          <p:cNvSpPr/>
          <p:nvPr/>
        </p:nvSpPr>
        <p:spPr>
          <a:xfrm>
            <a:off x="2010529" y="1360456"/>
            <a:ext cx="6978769" cy="2862322"/>
          </a:xfrm>
          <a:prstGeom prst="rect">
            <a:avLst/>
          </a:prstGeom>
        </p:spPr>
        <p:txBody>
          <a:bodyPr wrap="square">
            <a:spAutoFit/>
          </a:bodyPr>
          <a:lstStyle/>
          <a:p>
            <a:r>
              <a:rPr lang="es-ES" dirty="0" smtClean="0">
                <a:solidFill>
                  <a:srgbClr val="1B50FF"/>
                </a:solidFill>
                <a:latin typeface="Chivo" panose="00000500000000000000" pitchFamily="2" charset="0"/>
              </a:rPr>
              <a:t>En </a:t>
            </a:r>
            <a:r>
              <a:rPr lang="es-ES" dirty="0">
                <a:solidFill>
                  <a:srgbClr val="1B50FF"/>
                </a:solidFill>
                <a:latin typeface="Chivo" panose="00000500000000000000" pitchFamily="2" charset="0"/>
              </a:rPr>
              <a:t>esta secuencia sobre la reciprocidad, te invitamos a </a:t>
            </a:r>
            <a:r>
              <a:rPr lang="es-ES" dirty="0" smtClean="0">
                <a:solidFill>
                  <a:srgbClr val="1B50FF"/>
                </a:solidFill>
                <a:latin typeface="Chivo" panose="00000500000000000000" pitchFamily="2" charset="0"/>
              </a:rPr>
              <a:t>descubrir:</a:t>
            </a:r>
          </a:p>
          <a:p>
            <a:endParaRPr lang="fr-FR" dirty="0">
              <a:solidFill>
                <a:srgbClr val="1B50FF"/>
              </a:solidFill>
              <a:latin typeface="Chivo" panose="00000500000000000000" pitchFamily="2" charset="0"/>
            </a:endParaRPr>
          </a:p>
          <a:p>
            <a:pPr marL="285750" lvl="0" indent="-285750">
              <a:buFontTx/>
              <a:buChar char="-"/>
            </a:pPr>
            <a:r>
              <a:rPr lang="es-ES" dirty="0" smtClean="0">
                <a:solidFill>
                  <a:srgbClr val="1B50FF"/>
                </a:solidFill>
                <a:latin typeface="Chivo" panose="00000500000000000000" pitchFamily="2" charset="0"/>
              </a:rPr>
              <a:t>cómo </a:t>
            </a:r>
            <a:r>
              <a:rPr lang="es-ES" dirty="0">
                <a:solidFill>
                  <a:srgbClr val="1B50FF"/>
                </a:solidFill>
                <a:latin typeface="Chivo" panose="00000500000000000000" pitchFamily="2" charset="0"/>
              </a:rPr>
              <a:t>lo concibe CHANGE OF VIEW</a:t>
            </a:r>
            <a:r>
              <a:rPr lang="es-ES" dirty="0" smtClean="0">
                <a:solidFill>
                  <a:srgbClr val="1B50FF"/>
                </a:solidFill>
                <a:latin typeface="Chivo" panose="00000500000000000000" pitchFamily="2" charset="0"/>
              </a:rPr>
              <a:t>,</a:t>
            </a:r>
          </a:p>
          <a:p>
            <a:pPr marL="285750" lvl="0" indent="-285750">
              <a:buFontTx/>
              <a:buChar char="-"/>
            </a:pPr>
            <a:endParaRPr lang="fr-FR" dirty="0">
              <a:solidFill>
                <a:srgbClr val="1B50FF"/>
              </a:solidFill>
              <a:latin typeface="Chivo" panose="00000500000000000000" pitchFamily="2" charset="0"/>
            </a:endParaRPr>
          </a:p>
          <a:p>
            <a:pPr marL="285750" lvl="0" indent="-285750">
              <a:buFontTx/>
              <a:buChar char="-"/>
            </a:pPr>
            <a:r>
              <a:rPr lang="es-ES" dirty="0" smtClean="0">
                <a:solidFill>
                  <a:srgbClr val="1B50FF"/>
                </a:solidFill>
                <a:latin typeface="Chivo" panose="00000500000000000000" pitchFamily="2" charset="0"/>
              </a:rPr>
              <a:t>los </a:t>
            </a:r>
            <a:r>
              <a:rPr lang="es-ES" dirty="0">
                <a:solidFill>
                  <a:srgbClr val="1B50FF"/>
                </a:solidFill>
                <a:latin typeface="Chivo" panose="00000500000000000000" pitchFamily="2" charset="0"/>
              </a:rPr>
              <a:t>cambios de postura que implica, así </a:t>
            </a:r>
            <a:r>
              <a:rPr lang="es-ES" dirty="0" smtClean="0">
                <a:solidFill>
                  <a:srgbClr val="1B50FF"/>
                </a:solidFill>
                <a:latin typeface="Chivo" panose="00000500000000000000" pitchFamily="2" charset="0"/>
              </a:rPr>
              <a:t>como</a:t>
            </a:r>
          </a:p>
          <a:p>
            <a:pPr lvl="0"/>
            <a:endParaRPr lang="es-ES" dirty="0" smtClean="0">
              <a:solidFill>
                <a:srgbClr val="1B50FF"/>
              </a:solidFill>
              <a:latin typeface="Chivo" panose="00000500000000000000" pitchFamily="2" charset="0"/>
            </a:endParaRPr>
          </a:p>
          <a:p>
            <a:pPr marL="285750" lvl="0" indent="-285750">
              <a:buFontTx/>
              <a:buChar char="-"/>
            </a:pPr>
            <a:r>
              <a:rPr lang="es-ES" dirty="0" smtClean="0">
                <a:solidFill>
                  <a:srgbClr val="1B50FF"/>
                </a:solidFill>
                <a:latin typeface="Chivo" panose="00000500000000000000" pitchFamily="2" charset="0"/>
              </a:rPr>
              <a:t>la </a:t>
            </a:r>
            <a:r>
              <a:rPr lang="es-ES" dirty="0">
                <a:solidFill>
                  <a:srgbClr val="1B50FF"/>
                </a:solidFill>
                <a:latin typeface="Chivo" panose="00000500000000000000" pitchFamily="2" charset="0"/>
              </a:rPr>
              <a:t>manera en que contribuye al empoderamiento</a:t>
            </a:r>
            <a:r>
              <a:rPr lang="es-ES" dirty="0" smtClean="0">
                <a:solidFill>
                  <a:srgbClr val="1B50FF"/>
                </a:solidFill>
                <a:latin typeface="Chivo" panose="00000500000000000000" pitchFamily="2" charset="0"/>
              </a:rPr>
              <a:t>.</a:t>
            </a:r>
          </a:p>
          <a:p>
            <a:pPr lvl="0"/>
            <a:endParaRPr lang="fr-FR" dirty="0">
              <a:solidFill>
                <a:srgbClr val="1B50FF"/>
              </a:solidFill>
              <a:latin typeface="Chivo" panose="00000500000000000000" pitchFamily="2" charset="0"/>
            </a:endParaRPr>
          </a:p>
          <a:p>
            <a:pPr marL="285750" lvl="0" indent="-285750">
              <a:buFontTx/>
              <a:buChar char="-"/>
            </a:pPr>
            <a:endParaRPr lang="fr-BE" dirty="0">
              <a:solidFill>
                <a:srgbClr val="1B50FF"/>
              </a:solidFill>
              <a:latin typeface="Chivo" panose="00000500000000000000" pitchFamily="2" charset="0"/>
            </a:endParaRPr>
          </a:p>
        </p:txBody>
      </p:sp>
      <p:sp>
        <p:nvSpPr>
          <p:cNvPr id="10" name="Ellipse 9"/>
          <p:cNvSpPr>
            <a:spLocks noChangeAspect="1"/>
          </p:cNvSpPr>
          <p:nvPr/>
        </p:nvSpPr>
        <p:spPr>
          <a:xfrm>
            <a:off x="370356" y="5618633"/>
            <a:ext cx="1102843" cy="110284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err="1" smtClean="0">
                <a:solidFill>
                  <a:srgbClr val="1B50FF"/>
                </a:solidFill>
                <a:latin typeface="Chivo" panose="00000500000000000000" pitchFamily="2" charset="0"/>
              </a:rPr>
              <a:t>Entrar</a:t>
            </a:r>
            <a:r>
              <a:rPr lang="fr-FR" sz="700" b="1" dirty="0" smtClean="0">
                <a:solidFill>
                  <a:srgbClr val="1B50FF"/>
                </a:solidFill>
                <a:latin typeface="Chivo" panose="00000500000000000000" pitchFamily="2" charset="0"/>
              </a:rPr>
              <a:t> en </a:t>
            </a:r>
            <a:r>
              <a:rPr lang="fr-FR" sz="700" b="1" dirty="0" err="1" smtClean="0">
                <a:solidFill>
                  <a:srgbClr val="1B50FF"/>
                </a:solidFill>
                <a:latin typeface="Chivo" panose="00000500000000000000" pitchFamily="2" charset="0"/>
              </a:rPr>
              <a:t>materia</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105924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6</a:t>
            </a:fld>
            <a:endParaRPr lang="fr-FR"/>
          </a:p>
        </p:txBody>
      </p:sp>
      <p:sp>
        <p:nvSpPr>
          <p:cNvPr id="7" name="Ellipse 6"/>
          <p:cNvSpPr>
            <a:spLocks noChangeAspect="1"/>
          </p:cNvSpPr>
          <p:nvPr/>
        </p:nvSpPr>
        <p:spPr>
          <a:xfrm>
            <a:off x="361890" y="5618633"/>
            <a:ext cx="1102843" cy="1102843"/>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700" b="1" dirty="0" smtClean="0">
                <a:solidFill>
                  <a:srgbClr val="1B50FF"/>
                </a:solidFill>
                <a:latin typeface="Chivo" panose="00000500000000000000" pitchFamily="2" charset="0"/>
              </a:rPr>
              <a:t>Práctica reflexiva</a:t>
            </a:r>
            <a:endParaRPr lang="fr-FR" sz="700" b="1" dirty="0">
              <a:solidFill>
                <a:srgbClr val="1B50FF"/>
              </a:solidFill>
              <a:latin typeface="Chivo" panose="00000500000000000000" pitchFamily="2" charset="0"/>
            </a:endParaRPr>
          </a:p>
        </p:txBody>
      </p:sp>
      <p:sp>
        <p:nvSpPr>
          <p:cNvPr id="10" name="Rectangle 9"/>
          <p:cNvSpPr/>
          <p:nvPr/>
        </p:nvSpPr>
        <p:spPr>
          <a:xfrm>
            <a:off x="2061714" y="1407822"/>
            <a:ext cx="6728604" cy="3970318"/>
          </a:xfrm>
          <a:prstGeom prst="rect">
            <a:avLst/>
          </a:prstGeom>
        </p:spPr>
        <p:txBody>
          <a:bodyPr wrap="square">
            <a:spAutoFit/>
          </a:bodyPr>
          <a:lstStyle/>
          <a:p>
            <a:r>
              <a:rPr lang="es-ES" b="1" dirty="0" smtClean="0">
                <a:solidFill>
                  <a:srgbClr val="1B50FF"/>
                </a:solidFill>
                <a:latin typeface="Chivo" panose="00000500000000000000" pitchFamily="2" charset="0"/>
              </a:rPr>
              <a:t>Estas </a:t>
            </a:r>
            <a:r>
              <a:rPr lang="es-ES" b="1" dirty="0">
                <a:solidFill>
                  <a:srgbClr val="1B50FF"/>
                </a:solidFill>
                <a:latin typeface="Chivo" panose="00000500000000000000" pitchFamily="2" charset="0"/>
              </a:rPr>
              <a:t>preguntas no conducen a una corrección</a:t>
            </a:r>
            <a:r>
              <a:rPr lang="es-ES" b="1" dirty="0" smtClean="0">
                <a:solidFill>
                  <a:srgbClr val="1B50FF"/>
                </a:solidFill>
                <a:latin typeface="Chivo" panose="00000500000000000000" pitchFamily="2" charset="0"/>
              </a:rPr>
              <a:t>:</a:t>
            </a:r>
          </a:p>
          <a:p>
            <a:endParaRPr lang="fr-FR" b="1" dirty="0">
              <a:solidFill>
                <a:srgbClr val="1B50FF"/>
              </a:solidFill>
              <a:latin typeface="Chivo" panose="00000500000000000000" pitchFamily="2" charset="0"/>
            </a:endParaRPr>
          </a:p>
          <a:p>
            <a:r>
              <a:rPr lang="es-ES" i="1" dirty="0">
                <a:solidFill>
                  <a:srgbClr val="1B50FF"/>
                </a:solidFill>
                <a:latin typeface="Chivo" panose="00000500000000000000" pitchFamily="2" charset="0"/>
              </a:rPr>
              <a:t>¿De qué manera contribuimos a una relación de acompañamiento basada en la reciprocidad</a:t>
            </a:r>
            <a:r>
              <a:rPr lang="es-ES" i="1" dirty="0" smtClean="0">
                <a:solidFill>
                  <a:srgbClr val="1B50FF"/>
                </a:solidFill>
                <a:latin typeface="Chivo" panose="00000500000000000000" pitchFamily="2" charset="0"/>
              </a:rPr>
              <a:t>?</a:t>
            </a:r>
          </a:p>
          <a:p>
            <a:endParaRPr lang="fr-FR" i="1" dirty="0">
              <a:solidFill>
                <a:srgbClr val="1B50FF"/>
              </a:solidFill>
              <a:latin typeface="Chivo" panose="00000500000000000000" pitchFamily="2" charset="0"/>
            </a:endParaRPr>
          </a:p>
          <a:p>
            <a:r>
              <a:rPr lang="es-ES" i="1" dirty="0">
                <a:solidFill>
                  <a:srgbClr val="1B50FF"/>
                </a:solidFill>
                <a:latin typeface="Chivo" panose="00000500000000000000" pitchFamily="2" charset="0"/>
              </a:rPr>
              <a:t>¿Una relación de acompañamiento basada en la reciprocidad conduce a un mejor autoconocimiento? ¿Por qué</a:t>
            </a:r>
            <a:r>
              <a:rPr lang="es-ES" i="1" dirty="0" smtClean="0">
                <a:solidFill>
                  <a:srgbClr val="1B50FF"/>
                </a:solidFill>
                <a:latin typeface="Chivo" panose="00000500000000000000" pitchFamily="2" charset="0"/>
              </a:rPr>
              <a:t>?</a:t>
            </a:r>
          </a:p>
          <a:p>
            <a:endParaRPr lang="fr-FR" i="1" dirty="0">
              <a:solidFill>
                <a:srgbClr val="1B50FF"/>
              </a:solidFill>
              <a:latin typeface="Chivo" panose="00000500000000000000" pitchFamily="2" charset="0"/>
            </a:endParaRPr>
          </a:p>
          <a:p>
            <a:r>
              <a:rPr lang="es-ES" i="1" dirty="0">
                <a:solidFill>
                  <a:srgbClr val="1B50FF"/>
                </a:solidFill>
                <a:latin typeface="Chivo" panose="00000500000000000000" pitchFamily="2" charset="0"/>
              </a:rPr>
              <a:t>¿La reciprocidad en la relación permite cierta creatividad en los hábitos de acompañamiento?</a:t>
            </a:r>
            <a:endParaRPr lang="fr-FR" i="1" dirty="0">
              <a:solidFill>
                <a:srgbClr val="1B50FF"/>
              </a:solidFill>
              <a:latin typeface="Chivo" panose="00000500000000000000" pitchFamily="2" charset="0"/>
            </a:endParaRPr>
          </a:p>
          <a:p>
            <a:endParaRPr lang="fr-FR" dirty="0">
              <a:solidFill>
                <a:srgbClr val="1B50FF"/>
              </a:solidFill>
              <a:latin typeface="Chivo" panose="00000500000000000000" pitchFamily="2" charset="0"/>
            </a:endParaRPr>
          </a:p>
          <a:p>
            <a:endParaRPr lang="fr-BE" dirty="0">
              <a:solidFill>
                <a:srgbClr val="1B50FF"/>
              </a:solidFill>
              <a:latin typeface="Chivo" panose="00000500000000000000" pitchFamily="2" charset="0"/>
            </a:endParaRPr>
          </a:p>
          <a:p>
            <a:endParaRPr lang="fr-BE" dirty="0">
              <a:solidFill>
                <a:srgbClr val="1B50FF"/>
              </a:solidFill>
              <a:latin typeface="Chivo" panose="00000500000000000000" pitchFamily="2" charset="0"/>
            </a:endParaRPr>
          </a:p>
        </p:txBody>
      </p:sp>
    </p:spTree>
    <p:extLst>
      <p:ext uri="{BB962C8B-B14F-4D97-AF65-F5344CB8AC3E}">
        <p14:creationId xmlns:p14="http://schemas.microsoft.com/office/powerpoint/2010/main" val="408613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fade">
                                      <p:cBhvr>
                                        <p:cTn id="17" dur="500"/>
                                        <p:tgtEl>
                                          <p:spTgt spid="1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6" end="6"/>
                                            </p:txEl>
                                          </p:spTgt>
                                        </p:tgtEl>
                                        <p:attrNameLst>
                                          <p:attrName>style.visibility</p:attrName>
                                        </p:attrNameLst>
                                      </p:cBhvr>
                                      <p:to>
                                        <p:strVal val="visible"/>
                                      </p:to>
                                    </p:set>
                                    <p:animEffect transition="in" filter="fade">
                                      <p:cBhvr>
                                        <p:cTn id="22"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7</a:t>
            </a:fld>
            <a:endParaRPr lang="fr-FR"/>
          </a:p>
        </p:txBody>
      </p:sp>
      <p:sp>
        <p:nvSpPr>
          <p:cNvPr id="10" name="Ellipse 9"/>
          <p:cNvSpPr>
            <a:spLocks noChangeAspect="1"/>
          </p:cNvSpPr>
          <p:nvPr/>
        </p:nvSpPr>
        <p:spPr>
          <a:xfrm>
            <a:off x="370357" y="5618633"/>
            <a:ext cx="1102843" cy="110284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700" b="1" dirty="0" smtClean="0">
                <a:solidFill>
                  <a:srgbClr val="1B50FF"/>
                </a:solidFill>
                <a:latin typeface="Chivo" panose="00000500000000000000" pitchFamily="2" charset="0"/>
              </a:rPr>
              <a:t>Emoción / Cuerpo</a:t>
            </a:r>
            <a:endParaRPr lang="fr-FR" sz="700" b="1" dirty="0">
              <a:solidFill>
                <a:srgbClr val="1B50FF"/>
              </a:solidFill>
              <a:latin typeface="Chivo" panose="00000500000000000000" pitchFamily="2" charset="0"/>
            </a:endParaRPr>
          </a:p>
        </p:txBody>
      </p:sp>
      <p:sp>
        <p:nvSpPr>
          <p:cNvPr id="12" name="Rectangle 11"/>
          <p:cNvSpPr/>
          <p:nvPr/>
        </p:nvSpPr>
        <p:spPr>
          <a:xfrm>
            <a:off x="2090057" y="1476494"/>
            <a:ext cx="6782343" cy="2308324"/>
          </a:xfrm>
          <a:prstGeom prst="rect">
            <a:avLst/>
          </a:prstGeom>
        </p:spPr>
        <p:txBody>
          <a:bodyPr wrap="square">
            <a:spAutoFit/>
          </a:bodyPr>
          <a:lstStyle/>
          <a:p>
            <a:r>
              <a:rPr lang="es-ES" b="1" dirty="0" smtClean="0">
                <a:solidFill>
                  <a:srgbClr val="4EFFB0"/>
                </a:solidFill>
                <a:latin typeface="Chivo" panose="00000500000000000000" pitchFamily="2" charset="0"/>
              </a:rPr>
              <a:t>Acondicionamiento</a:t>
            </a:r>
            <a:endParaRPr lang="fr-FR" b="1" dirty="0">
              <a:solidFill>
                <a:srgbClr val="4EFFB0"/>
              </a:solidFill>
              <a:latin typeface="Chivo" panose="00000500000000000000" pitchFamily="2" charset="0"/>
            </a:endParaRPr>
          </a:p>
          <a:p>
            <a:endParaRPr lang="fr-FR" i="1" dirty="0">
              <a:solidFill>
                <a:srgbClr val="1B50FF"/>
              </a:solidFill>
              <a:latin typeface="Chivo" panose="00000500000000000000" pitchFamily="2" charset="0"/>
            </a:endParaRPr>
          </a:p>
          <a:p>
            <a:r>
              <a:rPr lang="es-ES" dirty="0" smtClean="0">
                <a:solidFill>
                  <a:srgbClr val="1B50FF"/>
                </a:solidFill>
                <a:latin typeface="Chivo" panose="00000500000000000000" pitchFamily="2" charset="0"/>
              </a:rPr>
              <a:t>Para </a:t>
            </a:r>
            <a:r>
              <a:rPr lang="es-ES" dirty="0">
                <a:solidFill>
                  <a:srgbClr val="1B50FF"/>
                </a:solidFill>
                <a:latin typeface="Chivo" panose="00000500000000000000" pitchFamily="2" charset="0"/>
              </a:rPr>
              <a:t>ponerte en situación para el aprendizaje, te proponemos unos ejercicios de respiración de entre 5 y 10 minutos. </a:t>
            </a:r>
            <a:endParaRPr lang="es-ES" dirty="0" smtClean="0">
              <a:solidFill>
                <a:srgbClr val="1B50FF"/>
              </a:solidFill>
              <a:latin typeface="Chivo" panose="00000500000000000000" pitchFamily="2" charset="0"/>
            </a:endParaRPr>
          </a:p>
          <a:p>
            <a:endParaRPr lang="es-ES" dirty="0">
              <a:solidFill>
                <a:srgbClr val="1B50FF"/>
              </a:solidFill>
              <a:latin typeface="Chivo" panose="00000500000000000000" pitchFamily="2" charset="0"/>
            </a:endParaRPr>
          </a:p>
          <a:p>
            <a:r>
              <a:rPr lang="es-ES" dirty="0" smtClean="0">
                <a:solidFill>
                  <a:srgbClr val="1B50FF"/>
                </a:solidFill>
                <a:latin typeface="Chivo" panose="00000500000000000000" pitchFamily="2" charset="0"/>
              </a:rPr>
              <a:t>Para </a:t>
            </a:r>
            <a:r>
              <a:rPr lang="es-ES" dirty="0">
                <a:solidFill>
                  <a:srgbClr val="1B50FF"/>
                </a:solidFill>
                <a:latin typeface="Chivo" panose="00000500000000000000" pitchFamily="2" charset="0"/>
              </a:rPr>
              <a:t>descubrir los </a:t>
            </a:r>
            <a:r>
              <a:rPr lang="es-ES" dirty="0">
                <a:solidFill>
                  <a:srgbClr val="1B50FF"/>
                </a:solidFill>
                <a:latin typeface="Chivo" panose="00000500000000000000" pitchFamily="2" charset="0"/>
              </a:rPr>
              <a:t>ejercicios, haga clic </a:t>
            </a:r>
            <a:r>
              <a:rPr lang="es-ES" dirty="0" smtClean="0">
                <a:solidFill>
                  <a:srgbClr val="1B50FF"/>
                </a:solidFill>
                <a:latin typeface="Chivo" panose="00000500000000000000" pitchFamily="2" charset="0"/>
              </a:rPr>
              <a:t>aquí: </a:t>
            </a:r>
            <a:endParaRPr lang="fr-FR" dirty="0">
              <a:solidFill>
                <a:srgbClr val="1B50FF"/>
              </a:solidFill>
              <a:latin typeface="Chivo" panose="00000500000000000000" pitchFamily="2" charset="0"/>
            </a:endParaRPr>
          </a:p>
          <a:p>
            <a:endParaRPr lang="fr-FR" i="1" dirty="0">
              <a:solidFill>
                <a:srgbClr val="1B50FF"/>
              </a:solidFill>
              <a:latin typeface="Chivo" panose="00000500000000000000" pitchFamily="2" charset="0"/>
            </a:endParaRPr>
          </a:p>
        </p:txBody>
      </p:sp>
      <p:pic>
        <p:nvPicPr>
          <p:cNvPr id="3" name="2.Respiration complete_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75228" y="3088731"/>
            <a:ext cx="487363" cy="487363"/>
          </a:xfrm>
          <a:prstGeom prst="rect">
            <a:avLst/>
          </a:prstGeom>
        </p:spPr>
      </p:pic>
    </p:spTree>
    <p:extLst>
      <p:ext uri="{BB962C8B-B14F-4D97-AF65-F5344CB8AC3E}">
        <p14:creationId xmlns:p14="http://schemas.microsoft.com/office/powerpoint/2010/main" val="241811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up)">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fade">
                                      <p:cBhvr>
                                        <p:cTn id="17" dur="500"/>
                                        <p:tgtEl>
                                          <p:spTgt spid="1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8</a:t>
            </a:fld>
            <a:endParaRPr lang="fr-FR"/>
          </a:p>
        </p:txBody>
      </p:sp>
      <p:sp>
        <p:nvSpPr>
          <p:cNvPr id="5" name="Rectangle 4"/>
          <p:cNvSpPr/>
          <p:nvPr/>
        </p:nvSpPr>
        <p:spPr>
          <a:xfrm>
            <a:off x="2040527" y="1401468"/>
            <a:ext cx="6831874" cy="1477328"/>
          </a:xfrm>
          <a:prstGeom prst="rect">
            <a:avLst/>
          </a:prstGeom>
        </p:spPr>
        <p:txBody>
          <a:bodyPr wrap="square">
            <a:spAutoFit/>
          </a:bodyPr>
          <a:lstStyle/>
          <a:p>
            <a:r>
              <a:rPr lang="es-ES" b="1" dirty="0" smtClean="0">
                <a:solidFill>
                  <a:srgbClr val="4EFFB0"/>
                </a:solidFill>
                <a:latin typeface="Chivo" panose="00000500000000000000" pitchFamily="2" charset="0"/>
              </a:rPr>
              <a:t>Aprendizaje </a:t>
            </a:r>
            <a:r>
              <a:rPr lang="es-ES" b="1" dirty="0">
                <a:solidFill>
                  <a:srgbClr val="4EFFB0"/>
                </a:solidFill>
                <a:latin typeface="Chivo" panose="00000500000000000000" pitchFamily="2" charset="0"/>
              </a:rPr>
              <a:t>del principio de </a:t>
            </a:r>
            <a:r>
              <a:rPr lang="es-ES" b="1" dirty="0" smtClean="0">
                <a:solidFill>
                  <a:srgbClr val="4EFFB0"/>
                </a:solidFill>
                <a:latin typeface="Chivo" panose="00000500000000000000" pitchFamily="2" charset="0"/>
              </a:rPr>
              <a:t>equidad</a:t>
            </a:r>
            <a:endParaRPr lang="fr-FR" b="1" dirty="0" smtClean="0">
              <a:solidFill>
                <a:srgbClr val="4EFFB0"/>
              </a:solidFill>
              <a:latin typeface="Chivo" panose="00000500000000000000" pitchFamily="2" charset="0"/>
            </a:endParaRPr>
          </a:p>
          <a:p>
            <a:endParaRPr lang="fr-FR" dirty="0" smtClean="0">
              <a:solidFill>
                <a:srgbClr val="C00000"/>
              </a:solidFill>
              <a:latin typeface="Chivo" panose="00000500000000000000" pitchFamily="2" charset="0"/>
            </a:endParaRPr>
          </a:p>
          <a:p>
            <a:r>
              <a:rPr lang="es-ES" dirty="0" smtClean="0">
                <a:solidFill>
                  <a:srgbClr val="1B50FF"/>
                </a:solidFill>
                <a:latin typeface="Chivo" panose="00000500000000000000" pitchFamily="2" charset="0"/>
              </a:rPr>
              <a:t>Después </a:t>
            </a:r>
            <a:r>
              <a:rPr lang="es-ES" dirty="0">
                <a:solidFill>
                  <a:srgbClr val="1B50FF"/>
                </a:solidFill>
                <a:latin typeface="Chivo" panose="00000500000000000000" pitchFamily="2" charset="0"/>
              </a:rPr>
              <a:t>de la siguiente presentación, te invitamos a poner a prueba tus conocimientos de forma lúdica.</a:t>
            </a:r>
            <a:endParaRPr lang="fr-FR" dirty="0">
              <a:solidFill>
                <a:srgbClr val="1B50FF"/>
              </a:solidFill>
              <a:latin typeface="Chivo" panose="00000500000000000000" pitchFamily="2" charset="0"/>
            </a:endParaRPr>
          </a:p>
          <a:p>
            <a:endParaRPr lang="fr-BE" dirty="0">
              <a:solidFill>
                <a:srgbClr val="1B50FF"/>
              </a:solidFill>
              <a:latin typeface="Chivo" panose="00000500000000000000" pitchFamily="2" charset="0"/>
            </a:endParaRPr>
          </a:p>
        </p:txBody>
      </p:sp>
      <p:sp>
        <p:nvSpPr>
          <p:cNvPr id="8" name="Ellipse 7"/>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err="1" smtClean="0">
                <a:solidFill>
                  <a:srgbClr val="1B50FF"/>
                </a:solidFill>
                <a:latin typeface="Chivo" panose="00000500000000000000" pitchFamily="2" charset="0"/>
              </a:rPr>
              <a:t>Concepto</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291874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9</a:t>
            </a:fld>
            <a:endParaRPr lang="fr-FR"/>
          </a:p>
        </p:txBody>
      </p:sp>
      <p:sp>
        <p:nvSpPr>
          <p:cNvPr id="3" name="Rectangle 2"/>
          <p:cNvSpPr/>
          <p:nvPr/>
        </p:nvSpPr>
        <p:spPr>
          <a:xfrm>
            <a:off x="2014400" y="1213784"/>
            <a:ext cx="6858000" cy="4813625"/>
          </a:xfrm>
          <a:prstGeom prst="rect">
            <a:avLst/>
          </a:prstGeom>
        </p:spPr>
        <p:txBody>
          <a:bodyPr wrap="square">
            <a:spAutoFit/>
          </a:bodyPr>
          <a:lstStyle/>
          <a:p>
            <a:pPr lvl="0"/>
            <a:r>
              <a:rPr lang="fr-BE" b="1" dirty="0">
                <a:solidFill>
                  <a:srgbClr val="4EFFB0"/>
                </a:solidFill>
                <a:latin typeface="Chivo" panose="00000500000000000000" pitchFamily="2" charset="0"/>
              </a:rPr>
              <a:t>1. </a:t>
            </a:r>
            <a:r>
              <a:rPr lang="es-ES" b="1" dirty="0" smtClean="0">
                <a:solidFill>
                  <a:srgbClr val="4EFFB0"/>
                </a:solidFill>
                <a:latin typeface="Chivo" panose="00000500000000000000" pitchFamily="2" charset="0"/>
              </a:rPr>
              <a:t>Definición </a:t>
            </a:r>
            <a:r>
              <a:rPr lang="es-ES" b="1" dirty="0">
                <a:solidFill>
                  <a:srgbClr val="4EFFB0"/>
                </a:solidFill>
                <a:latin typeface="Chivo" panose="00000500000000000000" pitchFamily="2" charset="0"/>
              </a:rPr>
              <a:t>de la </a:t>
            </a:r>
            <a:r>
              <a:rPr lang="es-ES" b="1" dirty="0" smtClean="0">
                <a:solidFill>
                  <a:srgbClr val="4EFFB0"/>
                </a:solidFill>
                <a:latin typeface="Chivo" panose="00000500000000000000" pitchFamily="2" charset="0"/>
              </a:rPr>
              <a:t>reciprocidad</a:t>
            </a:r>
            <a:r>
              <a:rPr lang="fr-BE" b="1" dirty="0">
                <a:solidFill>
                  <a:srgbClr val="4EFFB0"/>
                </a:solidFill>
                <a:latin typeface="Chivo" panose="00000500000000000000" pitchFamily="2" charset="0"/>
              </a:rPr>
              <a:t> </a:t>
            </a:r>
          </a:p>
          <a:p>
            <a:endParaRPr lang="fr-FR" sz="1600" b="1" dirty="0">
              <a:solidFill>
                <a:srgbClr val="1B50FF"/>
              </a:solidFill>
              <a:latin typeface="Chivo" panose="00000500000000000000" pitchFamily="2" charset="0"/>
            </a:endParaRPr>
          </a:p>
          <a:p>
            <a:r>
              <a:rPr lang="es-ES" sz="1600" dirty="0" smtClean="0">
                <a:solidFill>
                  <a:srgbClr val="1B50FF"/>
                </a:solidFill>
                <a:latin typeface="Chivo" panose="00000500000000000000" pitchFamily="2" charset="0"/>
              </a:rPr>
              <a:t>Reciprocidad </a:t>
            </a:r>
            <a:r>
              <a:rPr lang="es-ES" sz="1600" dirty="0">
                <a:solidFill>
                  <a:srgbClr val="1B50FF"/>
                </a:solidFill>
                <a:latin typeface="Chivo" panose="00000500000000000000" pitchFamily="2" charset="0"/>
              </a:rPr>
              <a:t>en la relación entre el acompañante y la persona </a:t>
            </a:r>
            <a:r>
              <a:rPr lang="es-ES" sz="1600" dirty="0" smtClean="0">
                <a:solidFill>
                  <a:srgbClr val="1B50FF"/>
                </a:solidFill>
                <a:latin typeface="Chivo" panose="00000500000000000000" pitchFamily="2" charset="0"/>
              </a:rPr>
              <a:t>acompañada: </a:t>
            </a:r>
          </a:p>
          <a:p>
            <a:endParaRPr lang="fr-FR" sz="1600" dirty="0">
              <a:solidFill>
                <a:srgbClr val="1B50FF"/>
              </a:solidFill>
              <a:latin typeface="Chivo" panose="00000500000000000000" pitchFamily="2" charset="0"/>
            </a:endParaRPr>
          </a:p>
          <a:p>
            <a:pPr marL="285750" lvl="0" indent="-285750">
              <a:buFontTx/>
              <a:buChar char="-"/>
            </a:pPr>
            <a:r>
              <a:rPr lang="es-ES" sz="1600" dirty="0" smtClean="0">
                <a:solidFill>
                  <a:srgbClr val="1B50FF"/>
                </a:solidFill>
                <a:latin typeface="Chivo" panose="00000500000000000000" pitchFamily="2" charset="0"/>
              </a:rPr>
              <a:t>no </a:t>
            </a:r>
            <a:r>
              <a:rPr lang="es-ES" sz="1600" dirty="0">
                <a:solidFill>
                  <a:srgbClr val="1B50FF"/>
                </a:solidFill>
                <a:latin typeface="Chivo" panose="00000500000000000000" pitchFamily="2" charset="0"/>
              </a:rPr>
              <a:t>es exclusivamente una relación de ayuda y </a:t>
            </a:r>
            <a:r>
              <a:rPr lang="es-ES" sz="1600" dirty="0" smtClean="0">
                <a:solidFill>
                  <a:srgbClr val="1B50FF"/>
                </a:solidFill>
                <a:latin typeface="Chivo" panose="00000500000000000000" pitchFamily="2" charset="0"/>
              </a:rPr>
              <a:t>apoyo</a:t>
            </a:r>
          </a:p>
          <a:p>
            <a:pPr marL="285750" lvl="0" indent="-285750">
              <a:buFontTx/>
              <a:buChar char="-"/>
            </a:pPr>
            <a:endParaRPr lang="fr-FR" sz="1600" dirty="0">
              <a:solidFill>
                <a:srgbClr val="1B50FF"/>
              </a:solidFill>
              <a:latin typeface="Chivo" panose="00000500000000000000" pitchFamily="2" charset="0"/>
            </a:endParaRPr>
          </a:p>
          <a:p>
            <a:pPr marL="285750" lvl="0" indent="-285750">
              <a:buFontTx/>
              <a:buChar char="-"/>
            </a:pPr>
            <a:r>
              <a:rPr lang="es-ES" sz="1600" dirty="0" smtClean="0">
                <a:solidFill>
                  <a:srgbClr val="1B50FF"/>
                </a:solidFill>
                <a:latin typeface="Chivo" panose="00000500000000000000" pitchFamily="2" charset="0"/>
              </a:rPr>
              <a:t>pero </a:t>
            </a:r>
            <a:r>
              <a:rPr lang="es-ES" sz="1600" dirty="0">
                <a:solidFill>
                  <a:srgbClr val="1B50FF"/>
                </a:solidFill>
                <a:latin typeface="Chivo" panose="00000500000000000000" pitchFamily="2" charset="0"/>
              </a:rPr>
              <a:t>también es un intercambio equilibrado y fluido que aporta satisfacción y reconocimiento a </a:t>
            </a:r>
            <a:r>
              <a:rPr lang="es-ES" sz="1600" dirty="0" smtClean="0">
                <a:solidFill>
                  <a:srgbClr val="1B50FF"/>
                </a:solidFill>
                <a:latin typeface="Chivo" panose="00000500000000000000" pitchFamily="2" charset="0"/>
              </a:rPr>
              <a:t>ambos</a:t>
            </a:r>
          </a:p>
          <a:p>
            <a:pPr marL="285750" lvl="0" indent="-285750">
              <a:buFontTx/>
              <a:buChar char="-"/>
            </a:pPr>
            <a:endParaRPr lang="fr-FR" sz="1600" dirty="0">
              <a:solidFill>
                <a:srgbClr val="1B50FF"/>
              </a:solidFill>
              <a:latin typeface="Chivo" panose="00000500000000000000" pitchFamily="2" charset="0"/>
            </a:endParaRPr>
          </a:p>
          <a:p>
            <a:pPr marL="285750" lvl="0" indent="-285750">
              <a:buFontTx/>
              <a:buChar char="-"/>
            </a:pPr>
            <a:r>
              <a:rPr lang="es-ES" sz="1600" dirty="0" smtClean="0">
                <a:solidFill>
                  <a:srgbClr val="1B50FF"/>
                </a:solidFill>
                <a:latin typeface="Chivo" panose="00000500000000000000" pitchFamily="2" charset="0"/>
              </a:rPr>
              <a:t>e </a:t>
            </a:r>
            <a:r>
              <a:rPr lang="es-ES" sz="1600" dirty="0">
                <a:solidFill>
                  <a:srgbClr val="1B50FF"/>
                </a:solidFill>
                <a:latin typeface="Chivo" panose="00000500000000000000" pitchFamily="2" charset="0"/>
              </a:rPr>
              <a:t>invita a una reflexión constructiva y recíproca que permite </a:t>
            </a:r>
            <a:endParaRPr lang="es-ES" sz="1600" dirty="0" smtClean="0">
              <a:solidFill>
                <a:srgbClr val="1B50FF"/>
              </a:solidFill>
              <a:latin typeface="Chivo" panose="00000500000000000000" pitchFamily="2" charset="0"/>
            </a:endParaRPr>
          </a:p>
          <a:p>
            <a:pPr marL="285750" lvl="0" indent="-285750">
              <a:buFontTx/>
              <a:buChar char="-"/>
            </a:pPr>
            <a:endParaRPr lang="fr-FR" sz="1600" dirty="0">
              <a:solidFill>
                <a:srgbClr val="1B50FF"/>
              </a:solidFill>
              <a:latin typeface="Chivo" panose="00000500000000000000" pitchFamily="2" charset="0"/>
            </a:endParaRPr>
          </a:p>
          <a:p>
            <a:r>
              <a:rPr lang="es-ES" sz="1600" dirty="0" smtClean="0">
                <a:solidFill>
                  <a:srgbClr val="1B50FF"/>
                </a:solidFill>
                <a:latin typeface="Chivo" panose="00000500000000000000" pitchFamily="2" charset="0"/>
              </a:rPr>
              <a:t>	⇒    un </a:t>
            </a:r>
            <a:r>
              <a:rPr lang="es-ES" sz="1600" dirty="0">
                <a:solidFill>
                  <a:srgbClr val="1B50FF"/>
                </a:solidFill>
                <a:latin typeface="Chivo" panose="00000500000000000000" pitchFamily="2" charset="0"/>
              </a:rPr>
              <a:t>mejor conocimiento de uno mismo y </a:t>
            </a:r>
            <a:endParaRPr lang="fr-FR" sz="1600" dirty="0">
              <a:solidFill>
                <a:srgbClr val="1B50FF"/>
              </a:solidFill>
              <a:latin typeface="Chivo" panose="00000500000000000000" pitchFamily="2" charset="0"/>
            </a:endParaRPr>
          </a:p>
          <a:p>
            <a:r>
              <a:rPr lang="es-ES" sz="1600" dirty="0" smtClean="0">
                <a:solidFill>
                  <a:srgbClr val="1B50FF"/>
                </a:solidFill>
                <a:latin typeface="Chivo" panose="00000500000000000000" pitchFamily="2" charset="0"/>
              </a:rPr>
              <a:t>	⇒    </a:t>
            </a:r>
            <a:r>
              <a:rPr lang="es-ES" sz="1600" dirty="0">
                <a:solidFill>
                  <a:srgbClr val="1B50FF"/>
                </a:solidFill>
                <a:latin typeface="Chivo" panose="00000500000000000000" pitchFamily="2" charset="0"/>
              </a:rPr>
              <a:t>la construcción de uno mismo</a:t>
            </a:r>
            <a:endParaRPr lang="fr-FR" sz="1600" dirty="0">
              <a:solidFill>
                <a:srgbClr val="1B50FF"/>
              </a:solidFill>
              <a:latin typeface="Chivo" panose="00000500000000000000" pitchFamily="2" charset="0"/>
            </a:endParaRPr>
          </a:p>
          <a:p>
            <a:endParaRPr lang="es-ES"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pPr marL="285750" indent="-285750">
              <a:buFontTx/>
              <a:buChar char="-"/>
            </a:pPr>
            <a:endParaRPr lang="fr-FR" sz="1600" dirty="0">
              <a:solidFill>
                <a:srgbClr val="1B50FF"/>
              </a:solidFill>
              <a:latin typeface="Chivo" panose="00000500000000000000" pitchFamily="2" charset="0"/>
            </a:endParaRPr>
          </a:p>
          <a:p>
            <a:endParaRPr lang="fr-BE" sz="1600" dirty="0">
              <a:solidFill>
                <a:srgbClr val="1B50FF"/>
              </a:solidFill>
              <a:latin typeface="Chivo" panose="00000500000000000000" pitchFamily="2" charset="0"/>
            </a:endParaRPr>
          </a:p>
          <a:p>
            <a:pPr>
              <a:lnSpc>
                <a:spcPct val="105000"/>
              </a:lnSpc>
              <a:spcAft>
                <a:spcPts val="0"/>
              </a:spcAft>
            </a:pPr>
            <a:r>
              <a:rPr lang="fr-FR" sz="1600" dirty="0">
                <a:solidFill>
                  <a:srgbClr val="1B50FF"/>
                </a:solidFill>
                <a:latin typeface="Chivo" panose="00000500000000000000" pitchFamily="2" charset="0"/>
                <a:ea typeface="Arial Unicode MS"/>
              </a:rPr>
              <a:t> </a:t>
            </a:r>
            <a:r>
              <a:rPr lang="fr-BE" sz="1600" dirty="0">
                <a:solidFill>
                  <a:srgbClr val="1B50FF"/>
                </a:solidFill>
                <a:latin typeface="Chivo" panose="00000500000000000000" pitchFamily="2" charset="0"/>
                <a:ea typeface="Arial Unicode MS"/>
              </a:rPr>
              <a:t> </a:t>
            </a:r>
          </a:p>
        </p:txBody>
      </p:sp>
      <p:sp>
        <p:nvSpPr>
          <p:cNvPr id="6" name="Ellipse 5"/>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err="1" smtClean="0">
                <a:solidFill>
                  <a:srgbClr val="1B50FF"/>
                </a:solidFill>
                <a:latin typeface="Chivo" panose="00000500000000000000" pitchFamily="2" charset="0"/>
              </a:rPr>
              <a:t>Concepto</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154722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500"/>
                                        <p:tgtEl>
                                          <p:spTgt spid="3">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fade">
                                      <p:cBhvr>
                                        <p:cTn id="3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2540</TotalTime>
  <Words>2247</Words>
  <Application>Microsoft Office PowerPoint</Application>
  <PresentationFormat>Affichage à l'écran (4:3)</PresentationFormat>
  <Paragraphs>264</Paragraphs>
  <Slides>26</Slides>
  <Notes>0</Notes>
  <HiddenSlides>0</HiddenSlides>
  <MMClips>2</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26</vt:i4>
      </vt:variant>
    </vt:vector>
  </HeadingPairs>
  <TitlesOfParts>
    <vt:vector size="33" baseType="lpstr">
      <vt:lpstr>Arial</vt:lpstr>
      <vt:lpstr>Arial Unicode MS</vt:lpstr>
      <vt:lpstr>Calibri</vt:lpstr>
      <vt:lpstr>Calibri Light</vt:lpstr>
      <vt:lpstr>Chivo</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Ducourneau Chloe</dc:creator>
  <cp:lastModifiedBy>Ducourneau Chloe</cp:lastModifiedBy>
  <cp:revision>104</cp:revision>
  <dcterms:created xsi:type="dcterms:W3CDTF">2021-01-20T11:37:02Z</dcterms:created>
  <dcterms:modified xsi:type="dcterms:W3CDTF">2021-10-06T14:34:31Z</dcterms:modified>
</cp:coreProperties>
</file>