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7"/>
  </p:notesMasterIdLst>
  <p:handoutMasterIdLst>
    <p:handoutMasterId r:id="rId28"/>
  </p:handoutMasterIdLst>
  <p:sldIdLst>
    <p:sldId id="256" r:id="rId2"/>
    <p:sldId id="259" r:id="rId3"/>
    <p:sldId id="257" r:id="rId4"/>
    <p:sldId id="267" r:id="rId5"/>
    <p:sldId id="268" r:id="rId6"/>
    <p:sldId id="291" r:id="rId7"/>
    <p:sldId id="260" r:id="rId8"/>
    <p:sldId id="270" r:id="rId9"/>
    <p:sldId id="282" r:id="rId10"/>
    <p:sldId id="261" r:id="rId11"/>
    <p:sldId id="283" r:id="rId12"/>
    <p:sldId id="281" r:id="rId13"/>
    <p:sldId id="284" r:id="rId14"/>
    <p:sldId id="262" r:id="rId15"/>
    <p:sldId id="271" r:id="rId16"/>
    <p:sldId id="273" r:id="rId17"/>
    <p:sldId id="263" r:id="rId18"/>
    <p:sldId id="274" r:id="rId19"/>
    <p:sldId id="285" r:id="rId20"/>
    <p:sldId id="286" r:id="rId21"/>
    <p:sldId id="287" r:id="rId22"/>
    <p:sldId id="288" r:id="rId23"/>
    <p:sldId id="289" r:id="rId24"/>
    <p:sldId id="277" r:id="rId25"/>
    <p:sldId id="290" r:id="rId26"/>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ucourneau Chloe" initials="DC" lastIdx="0"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B50FF"/>
    <a:srgbClr val="4EFFB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Style moyen 4 - Accentuation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22838BEF-8BB2-4498-84A7-C5851F593DF1}" styleName="Style moyen 4 - Accentuation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117" d="100"/>
          <a:sy n="117" d="100"/>
        </p:scale>
        <p:origin x="1474" y="8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presProps" Target="presProps.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1CAEB14-1CE2-4B85-91BC-4AC81BCB9AC0}" type="datetimeFigureOut">
              <a:rPr lang="fr-FR" smtClean="0"/>
              <a:t>04/10/2021</a:t>
            </a:fld>
            <a:endParaRPr lang="fr-FR"/>
          </a:p>
        </p:txBody>
      </p:sp>
      <p:sp>
        <p:nvSpPr>
          <p:cNvPr id="4" name="Espace réservé du pied de page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32E8525-CD53-46C6-9F07-59688A7095A5}" type="slidenum">
              <a:rPr lang="fr-FR" smtClean="0"/>
              <a:t>‹N°›</a:t>
            </a:fld>
            <a:endParaRPr lang="fr-FR"/>
          </a:p>
        </p:txBody>
      </p:sp>
    </p:spTree>
    <p:extLst>
      <p:ext uri="{BB962C8B-B14F-4D97-AF65-F5344CB8AC3E}">
        <p14:creationId xmlns:p14="http://schemas.microsoft.com/office/powerpoint/2010/main" val="113441702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4800DD5-8453-4A0E-A4BE-FB5004FEBA61}" type="datetimeFigureOut">
              <a:rPr lang="fr-FR" smtClean="0"/>
              <a:t>04/10/2021</a:t>
            </a:fld>
            <a:endParaRPr lang="fr-FR"/>
          </a:p>
        </p:txBody>
      </p:sp>
      <p:sp>
        <p:nvSpPr>
          <p:cNvPr id="4" name="Espace réservé de l'image des diapositives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2306EBC-6C96-424C-B2BD-34E7C43EA710}" type="slidenum">
              <a:rPr lang="fr-FR" smtClean="0"/>
              <a:t>‹N°›</a:t>
            </a:fld>
            <a:endParaRPr lang="fr-FR"/>
          </a:p>
        </p:txBody>
      </p:sp>
    </p:spTree>
    <p:extLst>
      <p:ext uri="{BB962C8B-B14F-4D97-AF65-F5344CB8AC3E}">
        <p14:creationId xmlns:p14="http://schemas.microsoft.com/office/powerpoint/2010/main" val="1436313236"/>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fr-FR" smtClean="0"/>
              <a:t>Modifiez le style du titre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smtClean="0"/>
              <a:t>Modifier le style des sous-titres du masque</a:t>
            </a:r>
            <a:endParaRPr lang="en-US" dirty="0"/>
          </a:p>
        </p:txBody>
      </p:sp>
      <p:sp>
        <p:nvSpPr>
          <p:cNvPr id="4" name="Date Placeholder 3"/>
          <p:cNvSpPr>
            <a:spLocks noGrp="1"/>
          </p:cNvSpPr>
          <p:nvPr>
            <p:ph type="dt" sz="half" idx="10"/>
          </p:nvPr>
        </p:nvSpPr>
        <p:spPr/>
        <p:txBody>
          <a:bodyPr/>
          <a:lstStyle/>
          <a:p>
            <a:fld id="{1EF68777-88ED-4ACE-B411-7924B084EE2D}" type="datetime1">
              <a:rPr lang="fr-FR" smtClean="0"/>
              <a:t>04/10/2021</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lvl1pPr>
              <a:defRPr>
                <a:solidFill>
                  <a:srgbClr val="4EFFB0"/>
                </a:solidFill>
              </a:defRPr>
            </a:lvl1pPr>
          </a:lstStyle>
          <a:p>
            <a:fld id="{7DC09696-8782-4BAD-8097-EF151A794B23}" type="slidenum">
              <a:rPr lang="fr-FR" smtClean="0"/>
              <a:pPr/>
              <a:t>‹N°›</a:t>
            </a:fld>
            <a:endParaRPr lang="fr-FR" dirty="0"/>
          </a:p>
        </p:txBody>
      </p:sp>
    </p:spTree>
    <p:extLst>
      <p:ext uri="{BB962C8B-B14F-4D97-AF65-F5344CB8AC3E}">
        <p14:creationId xmlns:p14="http://schemas.microsoft.com/office/powerpoint/2010/main" val="3065217596"/>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3" name="Content Placeholder 2"/>
          <p:cNvSpPr>
            <a:spLocks noGrp="1"/>
          </p:cNvSpPr>
          <p:nvPr>
            <p:ph idx="1"/>
          </p:nvPr>
        </p:nvSpPr>
        <p:spPr>
          <a:xfrm>
            <a:off x="2082982" y="1216024"/>
            <a:ext cx="6677841" cy="4879975"/>
          </a:xfrm>
        </p:spPr>
        <p:txBody>
          <a:bodyPr/>
          <a:lstStyle>
            <a:lvl1pPr>
              <a:defRPr>
                <a:solidFill>
                  <a:srgbClr val="1B50FF"/>
                </a:solidFill>
              </a:defRPr>
            </a:lvl1pPr>
            <a:lvl2pPr>
              <a:defRPr>
                <a:solidFill>
                  <a:srgbClr val="1B50FF"/>
                </a:solidFill>
              </a:defRPr>
            </a:lvl2pPr>
            <a:lvl3pPr>
              <a:defRPr>
                <a:solidFill>
                  <a:srgbClr val="1B50FF"/>
                </a:solidFill>
              </a:defRPr>
            </a:lvl3pPr>
            <a:lvl4pPr>
              <a:defRPr>
                <a:solidFill>
                  <a:srgbClr val="1B50FF"/>
                </a:solidFill>
              </a:defRPr>
            </a:lvl4pPr>
            <a:lvl5pPr>
              <a:defRPr>
                <a:solidFill>
                  <a:srgbClr val="1B50FF"/>
                </a:solidFill>
              </a:defRPr>
            </a:lvl5pPr>
          </a:lstStyle>
          <a:p>
            <a:pPr lvl="0"/>
            <a:r>
              <a:rPr lang="fr-FR" dirty="0" smtClean="0"/>
              <a:t>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en-US" dirty="0"/>
          </a:p>
        </p:txBody>
      </p:sp>
      <p:sp>
        <p:nvSpPr>
          <p:cNvPr id="5" name="Footer Placeholder 4"/>
          <p:cNvSpPr>
            <a:spLocks noGrp="1"/>
          </p:cNvSpPr>
          <p:nvPr>
            <p:ph type="ftr" sz="quarter" idx="11"/>
          </p:nvPr>
        </p:nvSpPr>
        <p:spPr>
          <a:xfrm>
            <a:off x="2082982" y="6356351"/>
            <a:ext cx="5388972" cy="365125"/>
          </a:xfrm>
        </p:spPr>
        <p:txBody>
          <a:bodyPr/>
          <a:lstStyle/>
          <a:p>
            <a:endParaRPr lang="fr-FR"/>
          </a:p>
        </p:txBody>
      </p:sp>
      <p:sp>
        <p:nvSpPr>
          <p:cNvPr id="6" name="Slide Number Placeholder 5"/>
          <p:cNvSpPr>
            <a:spLocks noGrp="1"/>
          </p:cNvSpPr>
          <p:nvPr>
            <p:ph type="sldNum" sz="quarter" idx="12"/>
          </p:nvPr>
        </p:nvSpPr>
        <p:spPr>
          <a:xfrm>
            <a:off x="7628708" y="6356351"/>
            <a:ext cx="1132115" cy="365125"/>
          </a:xfrm>
        </p:spPr>
        <p:txBody>
          <a:bodyPr/>
          <a:lstStyle>
            <a:lvl1pPr>
              <a:defRPr>
                <a:solidFill>
                  <a:srgbClr val="4EFFB0"/>
                </a:solidFill>
              </a:defRPr>
            </a:lvl1pPr>
          </a:lstStyle>
          <a:p>
            <a:fld id="{7DC09696-8782-4BAD-8097-EF151A794B23}" type="slidenum">
              <a:rPr lang="fr-FR" smtClean="0"/>
              <a:pPr/>
              <a:t>‹N°›</a:t>
            </a:fld>
            <a:endParaRPr lang="fr-FR" dirty="0"/>
          </a:p>
        </p:txBody>
      </p:sp>
    </p:spTree>
    <p:extLst>
      <p:ext uri="{BB962C8B-B14F-4D97-AF65-F5344CB8AC3E}">
        <p14:creationId xmlns:p14="http://schemas.microsoft.com/office/powerpoint/2010/main" val="4006623675"/>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fr-FR" smtClean="0"/>
              <a:t>Modifiez le style du titre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522065-B9A1-4600-84D9-DA675B01D1BF}" type="datetime1">
              <a:rPr lang="fr-FR" smtClean="0"/>
              <a:t>04/10/2021</a:t>
            </a:fld>
            <a:endParaRPr lang="fr-F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C09696-8782-4BAD-8097-EF151A794B23}" type="slidenum">
              <a:rPr lang="fr-FR" smtClean="0"/>
              <a:t>‹N°›</a:t>
            </a:fld>
            <a:endParaRPr lang="fr-FR"/>
          </a:p>
        </p:txBody>
      </p:sp>
      <p:pic>
        <p:nvPicPr>
          <p:cNvPr id="8" name="COV-PPT-ENG-08.png" descr="COV-PPT-ENG-08.png"/>
          <p:cNvPicPr>
            <a:picLocks noChangeAspect="1"/>
          </p:cNvPicPr>
          <p:nvPr userDrawn="1"/>
        </p:nvPicPr>
        <p:blipFill>
          <a:blip r:embed="rId4">
            <a:extLst/>
          </a:blip>
          <a:stretch>
            <a:fillRect/>
          </a:stretch>
        </p:blipFill>
        <p:spPr>
          <a:xfrm>
            <a:off x="1" y="0"/>
            <a:ext cx="9144000" cy="6854957"/>
          </a:xfrm>
          <a:prstGeom prst="rect">
            <a:avLst/>
          </a:prstGeom>
          <a:ln w="12700">
            <a:miter lim="400000"/>
          </a:ln>
        </p:spPr>
      </p:pic>
    </p:spTree>
    <p:extLst>
      <p:ext uri="{BB962C8B-B14F-4D97-AF65-F5344CB8AC3E}">
        <p14:creationId xmlns:p14="http://schemas.microsoft.com/office/powerpoint/2010/main" val="140483440"/>
      </p:ext>
    </p:extLst>
  </p:cSld>
  <p:clrMap bg1="lt1" tx1="dk1" bg2="lt2" tx2="dk2" accent1="accent1" accent2="accent2" accent3="accent3" accent4="accent4" accent5="accent5" accent6="accent6" hlink="hlink" folHlink="folHlink"/>
  <p:sldLayoutIdLst>
    <p:sldLayoutId id="2147483661" r:id="rId1"/>
    <p:sldLayoutId id="2147483662" r:id="rId2"/>
  </p:sldLayoutIdLst>
  <p:timing>
    <p:tnLst>
      <p:par>
        <p:cTn id="1" dur="indefinite" restart="never" nodeType="tmRoot"/>
      </p:par>
    </p:tnLst>
  </p:timing>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2029095" y="2952205"/>
            <a:ext cx="6688183" cy="1938992"/>
          </a:xfrm>
          <a:prstGeom prst="rect">
            <a:avLst/>
          </a:prstGeom>
          <a:noFill/>
        </p:spPr>
        <p:txBody>
          <a:bodyPr wrap="square" rtlCol="0">
            <a:spAutoFit/>
          </a:bodyPr>
          <a:lstStyle/>
          <a:p>
            <a:pPr algn="ctr"/>
            <a:r>
              <a:rPr lang="fr-FR" sz="4000" b="1" dirty="0" smtClean="0">
                <a:solidFill>
                  <a:srgbClr val="1B50FF"/>
                </a:solidFill>
                <a:latin typeface="Chivo" panose="00000500000000000000" pitchFamily="2" charset="0"/>
              </a:rPr>
              <a:t>II – </a:t>
            </a:r>
            <a:r>
              <a:rPr lang="fr-FR" sz="4000" b="1" dirty="0" err="1" smtClean="0">
                <a:solidFill>
                  <a:srgbClr val="1B50FF"/>
                </a:solidFill>
                <a:latin typeface="Chivo" panose="00000500000000000000" pitchFamily="2" charset="0"/>
              </a:rPr>
              <a:t>Empowerment</a:t>
            </a:r>
            <a:r>
              <a:rPr lang="fr-FR" sz="4000" b="1" dirty="0" smtClean="0">
                <a:solidFill>
                  <a:srgbClr val="1B50FF"/>
                </a:solidFill>
                <a:latin typeface="Chivo" panose="00000500000000000000" pitchFamily="2" charset="0"/>
              </a:rPr>
              <a:t>: a change of posture, a change of </a:t>
            </a:r>
            <a:r>
              <a:rPr lang="fr-FR" sz="4000" b="1" dirty="0" err="1" smtClean="0">
                <a:solidFill>
                  <a:srgbClr val="1B50FF"/>
                </a:solidFill>
                <a:latin typeface="Chivo" panose="00000500000000000000" pitchFamily="2" charset="0"/>
              </a:rPr>
              <a:t>outlook</a:t>
            </a:r>
            <a:endParaRPr lang="fr-FR" sz="4000" b="1" dirty="0">
              <a:solidFill>
                <a:srgbClr val="1B50FF"/>
              </a:solidFill>
              <a:latin typeface="Chivo" panose="00000500000000000000" pitchFamily="2" charset="0"/>
            </a:endParaRPr>
          </a:p>
        </p:txBody>
      </p:sp>
      <p:sp>
        <p:nvSpPr>
          <p:cNvPr id="5" name="Espace réservé du numéro de diapositive 4"/>
          <p:cNvSpPr>
            <a:spLocks noGrp="1"/>
          </p:cNvSpPr>
          <p:nvPr>
            <p:ph type="sldNum" sz="quarter" idx="12"/>
          </p:nvPr>
        </p:nvSpPr>
        <p:spPr/>
        <p:txBody>
          <a:bodyPr/>
          <a:lstStyle/>
          <a:p>
            <a:fld id="{7DC09696-8782-4BAD-8097-EF151A794B23}" type="slidenum">
              <a:rPr lang="fr-FR" smtClean="0">
                <a:solidFill>
                  <a:srgbClr val="4EFFB0"/>
                </a:solidFill>
              </a:rPr>
              <a:t>1</a:t>
            </a:fld>
            <a:endParaRPr lang="fr-FR" dirty="0">
              <a:solidFill>
                <a:srgbClr val="4EFFB0"/>
              </a:solidFill>
            </a:endParaRPr>
          </a:p>
        </p:txBody>
      </p:sp>
    </p:spTree>
    <p:extLst>
      <p:ext uri="{BB962C8B-B14F-4D97-AF65-F5344CB8AC3E}">
        <p14:creationId xmlns:p14="http://schemas.microsoft.com/office/powerpoint/2010/main" val="2609140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7DC09696-8782-4BAD-8097-EF151A794B23}" type="slidenum">
              <a:rPr lang="fr-FR" smtClean="0"/>
              <a:t>10</a:t>
            </a:fld>
            <a:endParaRPr lang="fr-FR"/>
          </a:p>
        </p:txBody>
      </p:sp>
      <p:sp>
        <p:nvSpPr>
          <p:cNvPr id="3" name="Rectangle 2"/>
          <p:cNvSpPr/>
          <p:nvPr/>
        </p:nvSpPr>
        <p:spPr>
          <a:xfrm>
            <a:off x="2078967" y="1138687"/>
            <a:ext cx="6745856" cy="4359655"/>
          </a:xfrm>
          <a:prstGeom prst="rect">
            <a:avLst/>
          </a:prstGeom>
        </p:spPr>
        <p:txBody>
          <a:bodyPr wrap="square">
            <a:spAutoFit/>
          </a:bodyPr>
          <a:lstStyle/>
          <a:p>
            <a:pPr algn="just">
              <a:lnSpc>
                <a:spcPct val="105000"/>
              </a:lnSpc>
            </a:pPr>
            <a:r>
              <a:rPr lang="en-GB" b="1" dirty="0" smtClean="0">
                <a:solidFill>
                  <a:srgbClr val="4EFFB0"/>
                </a:solidFill>
                <a:latin typeface="Chivo" panose="00000500000000000000" pitchFamily="2" charset="0"/>
                <a:ea typeface="Arial Unicode MS"/>
              </a:rPr>
              <a:t>2</a:t>
            </a:r>
            <a:r>
              <a:rPr lang="en-GB" b="1" dirty="0">
                <a:solidFill>
                  <a:srgbClr val="4EFFB0"/>
                </a:solidFill>
                <a:latin typeface="Chivo" panose="00000500000000000000" pitchFamily="2" charset="0"/>
                <a:ea typeface="Arial Unicode MS"/>
              </a:rPr>
              <a:t>. </a:t>
            </a:r>
            <a:r>
              <a:rPr lang="en-GB" b="1" dirty="0" smtClean="0">
                <a:solidFill>
                  <a:srgbClr val="4EFFB0"/>
                </a:solidFill>
                <a:latin typeface="Chivo" panose="00000500000000000000" pitchFamily="2" charset="0"/>
                <a:ea typeface="Arial Unicode MS"/>
              </a:rPr>
              <a:t>Empowerment </a:t>
            </a:r>
            <a:r>
              <a:rPr lang="en-GB" b="1" dirty="0">
                <a:solidFill>
                  <a:srgbClr val="4EFFB0"/>
                </a:solidFill>
                <a:latin typeface="Chivo" panose="00000500000000000000" pitchFamily="2" charset="0"/>
                <a:ea typeface="Arial Unicode MS"/>
              </a:rPr>
              <a:t>integrated into accompaniment </a:t>
            </a:r>
            <a:r>
              <a:rPr lang="en-GB" b="1" dirty="0" smtClean="0">
                <a:solidFill>
                  <a:srgbClr val="4EFFB0"/>
                </a:solidFill>
                <a:latin typeface="Chivo" panose="00000500000000000000" pitchFamily="2" charset="0"/>
                <a:ea typeface="Arial Unicode MS"/>
              </a:rPr>
              <a:t>practices</a:t>
            </a:r>
            <a:endParaRPr lang="fr-FR" b="1" dirty="0">
              <a:solidFill>
                <a:srgbClr val="4EFFB0"/>
              </a:solidFill>
              <a:latin typeface="Chivo" panose="00000500000000000000" pitchFamily="2" charset="0"/>
              <a:ea typeface="Arial Unicode MS"/>
            </a:endParaRPr>
          </a:p>
          <a:p>
            <a:pPr>
              <a:lnSpc>
                <a:spcPct val="105000"/>
              </a:lnSpc>
              <a:spcAft>
                <a:spcPts val="0"/>
              </a:spcAft>
            </a:pPr>
            <a:endParaRPr lang="fr-FR" sz="1600" dirty="0">
              <a:solidFill>
                <a:srgbClr val="1B50FF"/>
              </a:solidFill>
              <a:latin typeface="Chivo" panose="00000500000000000000" pitchFamily="2" charset="0"/>
              <a:ea typeface="Arial Unicode MS"/>
            </a:endParaRPr>
          </a:p>
          <a:p>
            <a:r>
              <a:rPr lang="en-GB" sz="1600" b="1" dirty="0">
                <a:solidFill>
                  <a:srgbClr val="1B50FF"/>
                </a:solidFill>
                <a:latin typeface="Chivo" panose="00000500000000000000" pitchFamily="2" charset="0"/>
                <a:ea typeface="Arial Unicode MS"/>
              </a:rPr>
              <a:t>Definition of empowerment:</a:t>
            </a:r>
            <a:endParaRPr lang="fr-FR" sz="1600" b="1" dirty="0">
              <a:solidFill>
                <a:srgbClr val="1B50FF"/>
              </a:solidFill>
              <a:latin typeface="Chivo" panose="00000500000000000000" pitchFamily="2" charset="0"/>
              <a:ea typeface="Arial Unicode MS"/>
            </a:endParaRPr>
          </a:p>
          <a:p>
            <a:r>
              <a:rPr lang="en-GB" sz="1600" dirty="0">
                <a:solidFill>
                  <a:srgbClr val="1B50FF"/>
                </a:solidFill>
                <a:latin typeface="Chivo" panose="00000500000000000000" pitchFamily="2" charset="0"/>
                <a:ea typeface="Arial Unicode MS"/>
              </a:rPr>
              <a:t>A process of change in which a person becomes aware of what is important to him or her and restores movement to his or her power to act, in his or her best interests and from his or her reality.</a:t>
            </a:r>
            <a:endParaRPr lang="fr-FR" sz="1600" dirty="0">
              <a:solidFill>
                <a:srgbClr val="1B50FF"/>
              </a:solidFill>
              <a:latin typeface="Chivo" panose="00000500000000000000" pitchFamily="2" charset="0"/>
              <a:ea typeface="Arial Unicode MS"/>
            </a:endParaRPr>
          </a:p>
          <a:p>
            <a:r>
              <a:rPr lang="en-GB" sz="1600" dirty="0">
                <a:solidFill>
                  <a:srgbClr val="1B50FF"/>
                </a:solidFill>
                <a:latin typeface="Chivo" panose="00000500000000000000" pitchFamily="2" charset="0"/>
                <a:ea typeface="Arial Unicode MS"/>
              </a:rPr>
              <a:t> </a:t>
            </a:r>
            <a:endParaRPr lang="fr-FR" sz="1600" dirty="0">
              <a:solidFill>
                <a:srgbClr val="1B50FF"/>
              </a:solidFill>
              <a:latin typeface="Chivo" panose="00000500000000000000" pitchFamily="2" charset="0"/>
              <a:ea typeface="Arial Unicode MS"/>
            </a:endParaRPr>
          </a:p>
          <a:p>
            <a:r>
              <a:rPr lang="en-GB" sz="1600" b="1" dirty="0">
                <a:solidFill>
                  <a:srgbClr val="1B50FF"/>
                </a:solidFill>
                <a:latin typeface="Chivo" panose="00000500000000000000" pitchFamily="2" charset="0"/>
                <a:ea typeface="Arial Unicode MS"/>
              </a:rPr>
              <a:t>This process is an inner movement </a:t>
            </a:r>
            <a:r>
              <a:rPr lang="en-GB" sz="1600" dirty="0">
                <a:solidFill>
                  <a:srgbClr val="1B50FF"/>
                </a:solidFill>
                <a:latin typeface="Chivo" panose="00000500000000000000" pitchFamily="2" charset="0"/>
                <a:ea typeface="Arial Unicode MS"/>
              </a:rPr>
              <a:t>that cannot be initiated in the place of the other, it can only be promoted "because power is not given, but taken and developed, through transformative action" (referring to Paulo Freire's thought). The path towards this transformative action is made up of </a:t>
            </a:r>
            <a:r>
              <a:rPr lang="en-GB" sz="1600" b="1" dirty="0">
                <a:solidFill>
                  <a:srgbClr val="1B50FF"/>
                </a:solidFill>
                <a:latin typeface="Chivo" panose="00000500000000000000" pitchFamily="2" charset="0"/>
                <a:ea typeface="Arial Unicode MS"/>
              </a:rPr>
              <a:t>three stages of awareness</a:t>
            </a:r>
            <a:r>
              <a:rPr lang="en-GB" sz="1600" dirty="0">
                <a:solidFill>
                  <a:srgbClr val="1B50FF"/>
                </a:solidFill>
                <a:latin typeface="Chivo" panose="00000500000000000000" pitchFamily="2" charset="0"/>
                <a:ea typeface="Arial Unicode MS"/>
              </a:rPr>
              <a:t>. It is important to understand at what stage the person being accompanied is and to adapt the accompaniment to this stage.</a:t>
            </a:r>
            <a:endParaRPr lang="fr-FR" sz="1600" dirty="0">
              <a:solidFill>
                <a:srgbClr val="1B50FF"/>
              </a:solidFill>
              <a:latin typeface="Chivo" panose="00000500000000000000" pitchFamily="2" charset="0"/>
              <a:ea typeface="Arial Unicode MS"/>
            </a:endParaRPr>
          </a:p>
          <a:p>
            <a:r>
              <a:rPr lang="en-GB" sz="1600" dirty="0">
                <a:solidFill>
                  <a:srgbClr val="1B50FF"/>
                </a:solidFill>
                <a:latin typeface="Chivo" panose="00000500000000000000" pitchFamily="2" charset="0"/>
                <a:ea typeface="Arial Unicode MS"/>
              </a:rPr>
              <a:t> </a:t>
            </a:r>
            <a:endParaRPr lang="fr-FR" sz="1600" dirty="0">
              <a:solidFill>
                <a:srgbClr val="1B50FF"/>
              </a:solidFill>
              <a:latin typeface="Chivo" panose="00000500000000000000" pitchFamily="2" charset="0"/>
              <a:ea typeface="Arial Unicode MS"/>
            </a:endParaRPr>
          </a:p>
          <a:p>
            <a:pPr>
              <a:lnSpc>
                <a:spcPct val="105000"/>
              </a:lnSpc>
              <a:spcAft>
                <a:spcPts val="0"/>
              </a:spcAft>
            </a:pPr>
            <a:endParaRPr lang="fr-FR" sz="1600" dirty="0" smtClean="0">
              <a:solidFill>
                <a:srgbClr val="1B50FF"/>
              </a:solidFill>
              <a:latin typeface="Chivo" panose="00000500000000000000" pitchFamily="2" charset="0"/>
              <a:ea typeface="Arial Unicode MS"/>
            </a:endParaRPr>
          </a:p>
          <a:p>
            <a:pPr>
              <a:lnSpc>
                <a:spcPct val="105000"/>
              </a:lnSpc>
              <a:spcAft>
                <a:spcPts val="0"/>
              </a:spcAft>
            </a:pPr>
            <a:endParaRPr lang="fr-FR" sz="1600" dirty="0">
              <a:solidFill>
                <a:srgbClr val="1B50FF"/>
              </a:solidFill>
              <a:latin typeface="Chivo" panose="00000500000000000000" pitchFamily="2" charset="0"/>
              <a:ea typeface="Arial Unicode MS"/>
            </a:endParaRPr>
          </a:p>
        </p:txBody>
      </p:sp>
      <p:sp>
        <p:nvSpPr>
          <p:cNvPr id="6" name="Ellipse 5"/>
          <p:cNvSpPr>
            <a:spLocks noChangeAspect="1"/>
          </p:cNvSpPr>
          <p:nvPr/>
        </p:nvSpPr>
        <p:spPr>
          <a:xfrm>
            <a:off x="361890" y="5618633"/>
            <a:ext cx="1102843" cy="1102843"/>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700" b="1" dirty="0" smtClean="0">
                <a:solidFill>
                  <a:srgbClr val="1B50FF"/>
                </a:solidFill>
                <a:latin typeface="Chivo" panose="00000500000000000000" pitchFamily="2" charset="0"/>
              </a:rPr>
              <a:t>Content</a:t>
            </a:r>
            <a:endParaRPr lang="fr-FR" sz="700" b="1" dirty="0">
              <a:solidFill>
                <a:srgbClr val="1B50FF"/>
              </a:solidFill>
              <a:latin typeface="Chivo" panose="00000500000000000000" pitchFamily="2" charset="0"/>
            </a:endParaRPr>
          </a:p>
        </p:txBody>
      </p:sp>
    </p:spTree>
    <p:extLst>
      <p:ext uri="{BB962C8B-B14F-4D97-AF65-F5344CB8AC3E}">
        <p14:creationId xmlns:p14="http://schemas.microsoft.com/office/powerpoint/2010/main" val="249583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7DC09696-8782-4BAD-8097-EF151A794B23}" type="slidenum">
              <a:rPr lang="fr-FR" smtClean="0"/>
              <a:t>11</a:t>
            </a:fld>
            <a:endParaRPr lang="fr-FR"/>
          </a:p>
        </p:txBody>
      </p:sp>
      <p:sp>
        <p:nvSpPr>
          <p:cNvPr id="3" name="Rectangle 2"/>
          <p:cNvSpPr/>
          <p:nvPr/>
        </p:nvSpPr>
        <p:spPr>
          <a:xfrm>
            <a:off x="2078967" y="1138687"/>
            <a:ext cx="6745856" cy="5780044"/>
          </a:xfrm>
          <a:prstGeom prst="rect">
            <a:avLst/>
          </a:prstGeom>
        </p:spPr>
        <p:txBody>
          <a:bodyPr wrap="square">
            <a:spAutoFit/>
          </a:bodyPr>
          <a:lstStyle/>
          <a:p>
            <a:r>
              <a:rPr lang="en-GB" sz="1600" b="1" u="sng" dirty="0" smtClean="0">
                <a:solidFill>
                  <a:srgbClr val="1B50FF"/>
                </a:solidFill>
                <a:latin typeface="Chivo" panose="00000500000000000000" pitchFamily="2" charset="0"/>
                <a:ea typeface="Arial Unicode MS"/>
              </a:rPr>
              <a:t>Stage </a:t>
            </a:r>
            <a:r>
              <a:rPr lang="en-GB" sz="1600" b="1" u="sng" dirty="0">
                <a:solidFill>
                  <a:srgbClr val="1B50FF"/>
                </a:solidFill>
                <a:latin typeface="Chivo" panose="00000500000000000000" pitchFamily="2" charset="0"/>
                <a:ea typeface="Arial Unicode MS"/>
              </a:rPr>
              <a:t>1. The finding: </a:t>
            </a:r>
            <a:r>
              <a:rPr lang="en-GB" sz="1600" dirty="0">
                <a:solidFill>
                  <a:srgbClr val="1B50FF"/>
                </a:solidFill>
                <a:latin typeface="Chivo" panose="00000500000000000000" pitchFamily="2" charset="0"/>
                <a:ea typeface="Arial Unicode MS"/>
              </a:rPr>
              <a:t>to become more aware of one's situation, the context and the external and internal obstacles that one faces. At this stage, the accompanying person can, if necessary, bring the person to take stock of him or herself.</a:t>
            </a:r>
            <a:endParaRPr lang="fr-FR" sz="1600" dirty="0">
              <a:solidFill>
                <a:srgbClr val="1B50FF"/>
              </a:solidFill>
              <a:latin typeface="Chivo" panose="00000500000000000000" pitchFamily="2" charset="0"/>
              <a:ea typeface="Arial Unicode MS"/>
            </a:endParaRPr>
          </a:p>
          <a:p>
            <a:r>
              <a:rPr lang="en-GB" sz="1600" b="1" u="sng" dirty="0">
                <a:solidFill>
                  <a:srgbClr val="1B50FF"/>
                </a:solidFill>
                <a:latin typeface="Chivo" panose="00000500000000000000" pitchFamily="2" charset="0"/>
                <a:ea typeface="Arial Unicode MS"/>
              </a:rPr>
              <a:t>Stage 2. The Choice: </a:t>
            </a:r>
            <a:r>
              <a:rPr lang="en-GB" sz="1600" dirty="0">
                <a:solidFill>
                  <a:srgbClr val="1B50FF"/>
                </a:solidFill>
                <a:latin typeface="Chivo" panose="00000500000000000000" pitchFamily="2" charset="0"/>
                <a:ea typeface="Arial Unicode MS"/>
              </a:rPr>
              <a:t>to become aware of the choice that presents itself, in particular by asking oneself whether the situation suits one or not. In this case, the accompanying person can help the accompanied person to position him or herself and to become aware of this ability to choose by identifying new outcomes.</a:t>
            </a:r>
            <a:endParaRPr lang="fr-FR" sz="1600" dirty="0">
              <a:solidFill>
                <a:srgbClr val="1B50FF"/>
              </a:solidFill>
              <a:latin typeface="Chivo" panose="00000500000000000000" pitchFamily="2" charset="0"/>
              <a:ea typeface="Arial Unicode MS"/>
            </a:endParaRPr>
          </a:p>
          <a:p>
            <a:r>
              <a:rPr lang="en-GB" sz="1600" b="1" u="sng" dirty="0">
                <a:solidFill>
                  <a:srgbClr val="1B50FF"/>
                </a:solidFill>
                <a:latin typeface="Chivo" panose="00000500000000000000" pitchFamily="2" charset="0"/>
                <a:ea typeface="Arial Unicode MS"/>
              </a:rPr>
              <a:t>Stage 3. The Action: </a:t>
            </a:r>
            <a:r>
              <a:rPr lang="en-GB" sz="1600" dirty="0">
                <a:solidFill>
                  <a:srgbClr val="1B50FF"/>
                </a:solidFill>
                <a:latin typeface="Chivo" panose="00000500000000000000" pitchFamily="2" charset="0"/>
                <a:ea typeface="Arial Unicode MS"/>
              </a:rPr>
              <a:t>taking concrete actions that reflect the expressed choice. During this stage, the accompanying person can help the accompanied person to recognise his or her resources, capacities, talents and the knowledge gained from experience, in order to bring out the desired movement.</a:t>
            </a:r>
            <a:endParaRPr lang="fr-FR" sz="1600" dirty="0">
              <a:solidFill>
                <a:srgbClr val="1B50FF"/>
              </a:solidFill>
              <a:latin typeface="Chivo" panose="00000500000000000000" pitchFamily="2" charset="0"/>
              <a:ea typeface="Arial Unicode MS"/>
            </a:endParaRPr>
          </a:p>
          <a:p>
            <a:r>
              <a:rPr lang="en-GB" sz="1600" dirty="0">
                <a:solidFill>
                  <a:srgbClr val="1B50FF"/>
                </a:solidFill>
                <a:latin typeface="Chivo" panose="00000500000000000000" pitchFamily="2" charset="0"/>
                <a:ea typeface="Arial Unicode MS"/>
              </a:rPr>
              <a:t> </a:t>
            </a:r>
            <a:endParaRPr lang="fr-FR" sz="1600" dirty="0">
              <a:solidFill>
                <a:srgbClr val="1B50FF"/>
              </a:solidFill>
              <a:latin typeface="Chivo" panose="00000500000000000000" pitchFamily="2" charset="0"/>
              <a:ea typeface="Arial Unicode MS"/>
            </a:endParaRPr>
          </a:p>
          <a:p>
            <a:r>
              <a:rPr lang="en-GB" sz="1600" b="1" dirty="0">
                <a:solidFill>
                  <a:srgbClr val="1B50FF"/>
                </a:solidFill>
                <a:latin typeface="Chivo" panose="00000500000000000000" pitchFamily="2" charset="0"/>
                <a:ea typeface="Arial Unicode MS"/>
              </a:rPr>
              <a:t>This process is not linear </a:t>
            </a:r>
            <a:r>
              <a:rPr lang="en-GB" sz="1600" dirty="0">
                <a:solidFill>
                  <a:srgbClr val="1B50FF"/>
                </a:solidFill>
                <a:latin typeface="Chivo" panose="00000500000000000000" pitchFamily="2" charset="0"/>
                <a:ea typeface="Arial Unicode MS"/>
              </a:rPr>
              <a:t>and can take time. </a:t>
            </a:r>
            <a:r>
              <a:rPr lang="en-GB" sz="1600" b="1" dirty="0">
                <a:solidFill>
                  <a:srgbClr val="1B50FF"/>
                </a:solidFill>
                <a:latin typeface="Chivo" panose="00000500000000000000" pitchFamily="2" charset="0"/>
                <a:ea typeface="Arial Unicode MS"/>
              </a:rPr>
              <a:t>The accompanying person can facilitate this process </a:t>
            </a:r>
            <a:r>
              <a:rPr lang="en-GB" sz="1600" dirty="0">
                <a:solidFill>
                  <a:srgbClr val="1B50FF"/>
                </a:solidFill>
                <a:latin typeface="Chivo" panose="00000500000000000000" pitchFamily="2" charset="0"/>
                <a:ea typeface="Arial Unicode MS"/>
              </a:rPr>
              <a:t>by providing a supportive environment that allows the person being counselled to feel capable, and to realise that they have the resources to overcome the identified obstacle.</a:t>
            </a:r>
            <a:endParaRPr lang="fr-FR" sz="1600" dirty="0">
              <a:solidFill>
                <a:srgbClr val="1B50FF"/>
              </a:solidFill>
              <a:latin typeface="Chivo" panose="00000500000000000000" pitchFamily="2" charset="0"/>
              <a:ea typeface="Arial Unicode MS"/>
            </a:endParaRPr>
          </a:p>
          <a:p>
            <a:r>
              <a:rPr lang="en-GB" sz="1600" dirty="0">
                <a:solidFill>
                  <a:srgbClr val="1B50FF"/>
                </a:solidFill>
                <a:latin typeface="Chivo" panose="00000500000000000000" pitchFamily="2" charset="0"/>
                <a:ea typeface="Arial Unicode MS"/>
              </a:rPr>
              <a:t> </a:t>
            </a:r>
            <a:endParaRPr lang="fr-FR" sz="1600" dirty="0">
              <a:solidFill>
                <a:srgbClr val="1B50FF"/>
              </a:solidFill>
              <a:latin typeface="Chivo" panose="00000500000000000000" pitchFamily="2" charset="0"/>
              <a:ea typeface="Arial Unicode MS"/>
            </a:endParaRPr>
          </a:p>
          <a:p>
            <a:pPr>
              <a:lnSpc>
                <a:spcPct val="105000"/>
              </a:lnSpc>
              <a:spcAft>
                <a:spcPts val="0"/>
              </a:spcAft>
            </a:pPr>
            <a:endParaRPr lang="fr-FR" sz="1600" dirty="0" smtClean="0">
              <a:solidFill>
                <a:srgbClr val="1B50FF"/>
              </a:solidFill>
              <a:latin typeface="Chivo" panose="00000500000000000000" pitchFamily="2" charset="0"/>
              <a:ea typeface="Arial Unicode MS"/>
            </a:endParaRPr>
          </a:p>
          <a:p>
            <a:pPr>
              <a:lnSpc>
                <a:spcPct val="105000"/>
              </a:lnSpc>
              <a:spcAft>
                <a:spcPts val="0"/>
              </a:spcAft>
            </a:pPr>
            <a:endParaRPr lang="fr-FR" sz="1600" dirty="0">
              <a:solidFill>
                <a:srgbClr val="1B50FF"/>
              </a:solidFill>
              <a:latin typeface="Chivo" panose="00000500000000000000" pitchFamily="2" charset="0"/>
              <a:ea typeface="Arial Unicode MS"/>
            </a:endParaRPr>
          </a:p>
        </p:txBody>
      </p:sp>
      <p:sp>
        <p:nvSpPr>
          <p:cNvPr id="6" name="Ellipse 5"/>
          <p:cNvSpPr>
            <a:spLocks noChangeAspect="1"/>
          </p:cNvSpPr>
          <p:nvPr/>
        </p:nvSpPr>
        <p:spPr>
          <a:xfrm>
            <a:off x="361890" y="5618633"/>
            <a:ext cx="1102843" cy="1102843"/>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700" b="1" dirty="0" smtClean="0">
                <a:solidFill>
                  <a:srgbClr val="1B50FF"/>
                </a:solidFill>
                <a:latin typeface="Chivo" panose="00000500000000000000" pitchFamily="2" charset="0"/>
              </a:rPr>
              <a:t>Content</a:t>
            </a:r>
            <a:endParaRPr lang="fr-FR" sz="700" b="1" dirty="0">
              <a:solidFill>
                <a:srgbClr val="1B50FF"/>
              </a:solidFill>
              <a:latin typeface="Chivo" panose="00000500000000000000" pitchFamily="2" charset="0"/>
            </a:endParaRPr>
          </a:p>
        </p:txBody>
      </p:sp>
    </p:spTree>
    <p:extLst>
      <p:ext uri="{BB962C8B-B14F-4D97-AF65-F5344CB8AC3E}">
        <p14:creationId xmlns:p14="http://schemas.microsoft.com/office/powerpoint/2010/main" val="341852014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7DC09696-8782-4BAD-8097-EF151A794B23}" type="slidenum">
              <a:rPr lang="fr-FR" smtClean="0"/>
              <a:t>12</a:t>
            </a:fld>
            <a:endParaRPr lang="fr-FR"/>
          </a:p>
        </p:txBody>
      </p:sp>
      <p:sp>
        <p:nvSpPr>
          <p:cNvPr id="3" name="Rectangle 2"/>
          <p:cNvSpPr/>
          <p:nvPr/>
        </p:nvSpPr>
        <p:spPr>
          <a:xfrm>
            <a:off x="2078967" y="1138687"/>
            <a:ext cx="6745856" cy="5102935"/>
          </a:xfrm>
          <a:prstGeom prst="rect">
            <a:avLst/>
          </a:prstGeom>
        </p:spPr>
        <p:txBody>
          <a:bodyPr wrap="square">
            <a:spAutoFit/>
          </a:bodyPr>
          <a:lstStyle/>
          <a:p>
            <a:r>
              <a:rPr lang="en-GB" b="1" dirty="0">
                <a:solidFill>
                  <a:srgbClr val="4EFFB0"/>
                </a:solidFill>
                <a:latin typeface="Chivo" panose="00000500000000000000" pitchFamily="2" charset="0"/>
                <a:ea typeface="Arial Unicode MS"/>
              </a:rPr>
              <a:t>3. </a:t>
            </a:r>
            <a:r>
              <a:rPr lang="en-GB" b="1" dirty="0" smtClean="0">
                <a:solidFill>
                  <a:srgbClr val="4EFFB0"/>
                </a:solidFill>
                <a:latin typeface="Chivo" panose="00000500000000000000" pitchFamily="2" charset="0"/>
                <a:ea typeface="Arial Unicode MS"/>
              </a:rPr>
              <a:t>Professional </a:t>
            </a:r>
            <a:r>
              <a:rPr lang="en-GB" b="1" dirty="0">
                <a:solidFill>
                  <a:srgbClr val="4EFFB0"/>
                </a:solidFill>
                <a:latin typeface="Chivo" panose="00000500000000000000" pitchFamily="2" charset="0"/>
                <a:ea typeface="Arial Unicode MS"/>
              </a:rPr>
              <a:t>posture to take in accompaniment relationships that promote empowerment</a:t>
            </a:r>
            <a:endParaRPr lang="fr-FR" b="1" dirty="0">
              <a:solidFill>
                <a:srgbClr val="4EFFB0"/>
              </a:solidFill>
              <a:latin typeface="Chivo" panose="00000500000000000000" pitchFamily="2" charset="0"/>
              <a:ea typeface="Arial Unicode MS"/>
            </a:endParaRPr>
          </a:p>
          <a:p>
            <a:endParaRPr lang="fr-FR" sz="1600" dirty="0">
              <a:solidFill>
                <a:srgbClr val="1B50FF"/>
              </a:solidFill>
              <a:latin typeface="Chivo" panose="00000500000000000000" pitchFamily="2" charset="0"/>
              <a:ea typeface="Arial Unicode MS"/>
            </a:endParaRPr>
          </a:p>
          <a:p>
            <a:r>
              <a:rPr lang="en-GB" sz="1600" b="1" dirty="0">
                <a:solidFill>
                  <a:srgbClr val="1B50FF"/>
                </a:solidFill>
                <a:latin typeface="Chivo" panose="00000500000000000000" pitchFamily="2" charset="0"/>
                <a:ea typeface="Arial Unicode MS"/>
              </a:rPr>
              <a:t>The setting in movement of an individual's power to act is an experience that does not directly involve the accompanying person. </a:t>
            </a:r>
            <a:r>
              <a:rPr lang="en-GB" sz="1600" dirty="0">
                <a:solidFill>
                  <a:srgbClr val="1B50FF"/>
                </a:solidFill>
                <a:latin typeface="Chivo" panose="00000500000000000000" pitchFamily="2" charset="0"/>
                <a:ea typeface="Arial Unicode MS"/>
              </a:rPr>
              <a:t>The accompanying person's mission is to encourage the conditions for its emergence by creating the most favourable framework.</a:t>
            </a:r>
            <a:endParaRPr lang="fr-FR" sz="1600" dirty="0">
              <a:solidFill>
                <a:srgbClr val="1B50FF"/>
              </a:solidFill>
              <a:latin typeface="Chivo" panose="00000500000000000000" pitchFamily="2" charset="0"/>
              <a:ea typeface="Arial Unicode MS"/>
            </a:endParaRPr>
          </a:p>
          <a:p>
            <a:r>
              <a:rPr lang="en-GB" sz="1600" dirty="0">
                <a:solidFill>
                  <a:srgbClr val="1B50FF"/>
                </a:solidFill>
                <a:latin typeface="Chivo" panose="00000500000000000000" pitchFamily="2" charset="0"/>
                <a:ea typeface="Arial Unicode MS"/>
              </a:rPr>
              <a:t>CHANGE OF VIEW recommends the creation of an ethical framework that contributes to the establishment of conditions conducive to empowerment in the relationship between the accompanying and the accompanied persons, and</a:t>
            </a:r>
            <a:r>
              <a:rPr lang="en-GB" sz="1600" b="1" dirty="0">
                <a:solidFill>
                  <a:srgbClr val="1B50FF"/>
                </a:solidFill>
                <a:latin typeface="Chivo" panose="00000500000000000000" pitchFamily="2" charset="0"/>
                <a:ea typeface="Arial Unicode MS"/>
              </a:rPr>
              <a:t> advocates a posture that respects</a:t>
            </a:r>
            <a:r>
              <a:rPr lang="en-GB" sz="1600" dirty="0">
                <a:solidFill>
                  <a:srgbClr val="1B50FF"/>
                </a:solidFill>
                <a:latin typeface="Chivo" panose="00000500000000000000" pitchFamily="2" charset="0"/>
                <a:ea typeface="Arial Unicode MS"/>
              </a:rPr>
              <a:t>:</a:t>
            </a:r>
            <a:endParaRPr lang="fr-FR" sz="1600" dirty="0">
              <a:solidFill>
                <a:srgbClr val="1B50FF"/>
              </a:solidFill>
              <a:latin typeface="Chivo" panose="00000500000000000000" pitchFamily="2" charset="0"/>
              <a:ea typeface="Arial Unicode MS"/>
            </a:endParaRPr>
          </a:p>
          <a:p>
            <a:pPr marL="285750" lvl="0" indent="-285750">
              <a:buFontTx/>
              <a:buChar char="-"/>
            </a:pPr>
            <a:r>
              <a:rPr lang="en-GB" sz="1600" b="1" dirty="0" smtClean="0">
                <a:solidFill>
                  <a:srgbClr val="1B50FF"/>
                </a:solidFill>
                <a:latin typeface="Chivo" panose="00000500000000000000" pitchFamily="2" charset="0"/>
                <a:ea typeface="Arial Unicode MS"/>
              </a:rPr>
              <a:t>The </a:t>
            </a:r>
            <a:r>
              <a:rPr lang="en-GB" sz="1600" b="1" dirty="0">
                <a:solidFill>
                  <a:srgbClr val="1B50FF"/>
                </a:solidFill>
                <a:latin typeface="Chivo" panose="00000500000000000000" pitchFamily="2" charset="0"/>
                <a:ea typeface="Arial Unicode MS"/>
              </a:rPr>
              <a:t>principle of reciprocity</a:t>
            </a:r>
            <a:r>
              <a:rPr lang="en-GB" sz="1600" dirty="0">
                <a:solidFill>
                  <a:srgbClr val="1B50FF"/>
                </a:solidFill>
                <a:latin typeface="Chivo" panose="00000500000000000000" pitchFamily="2" charset="0"/>
                <a:ea typeface="Arial Unicode MS"/>
              </a:rPr>
              <a:t>, which protects freedom of choice and allows adaptation to each particular </a:t>
            </a:r>
            <a:r>
              <a:rPr lang="en-GB" sz="1600" dirty="0" smtClean="0">
                <a:solidFill>
                  <a:srgbClr val="1B50FF"/>
                </a:solidFill>
                <a:latin typeface="Chivo" panose="00000500000000000000" pitchFamily="2" charset="0"/>
                <a:ea typeface="Arial Unicode MS"/>
              </a:rPr>
              <a:t>context</a:t>
            </a:r>
          </a:p>
          <a:p>
            <a:pPr marL="285750" lvl="0" indent="-285750">
              <a:buFontTx/>
              <a:buChar char="-"/>
            </a:pPr>
            <a:r>
              <a:rPr lang="en-GB" sz="1600" b="1" dirty="0" smtClean="0">
                <a:solidFill>
                  <a:srgbClr val="1B50FF"/>
                </a:solidFill>
                <a:latin typeface="Chivo" panose="00000500000000000000" pitchFamily="2" charset="0"/>
                <a:ea typeface="Arial Unicode MS"/>
              </a:rPr>
              <a:t>Respect </a:t>
            </a:r>
            <a:r>
              <a:rPr lang="en-GB" sz="1600" b="1" dirty="0">
                <a:solidFill>
                  <a:srgbClr val="1B50FF"/>
                </a:solidFill>
                <a:latin typeface="Chivo" panose="00000500000000000000" pitchFamily="2" charset="0"/>
                <a:ea typeface="Arial Unicode MS"/>
              </a:rPr>
              <a:t>for cultural rights and fundamental human rights</a:t>
            </a:r>
            <a:r>
              <a:rPr lang="en-GB" sz="1600" dirty="0">
                <a:solidFill>
                  <a:srgbClr val="1B50FF"/>
                </a:solidFill>
                <a:latin typeface="Chivo" panose="00000500000000000000" pitchFamily="2" charset="0"/>
                <a:ea typeface="Arial Unicode MS"/>
              </a:rPr>
              <a:t>, which allow the creation of a benevolent, open and trusting space, where the person being accompanied remains the sole master of his or her journey and of what is important for him or her.</a:t>
            </a:r>
            <a:endParaRPr lang="fr-FR" sz="1600" dirty="0">
              <a:solidFill>
                <a:srgbClr val="1B50FF"/>
              </a:solidFill>
              <a:latin typeface="Chivo" panose="00000500000000000000" pitchFamily="2" charset="0"/>
              <a:ea typeface="Arial Unicode MS"/>
            </a:endParaRPr>
          </a:p>
          <a:p>
            <a:r>
              <a:rPr lang="en-GB" sz="1600" dirty="0">
                <a:solidFill>
                  <a:srgbClr val="1B50FF"/>
                </a:solidFill>
                <a:latin typeface="Chivo" panose="00000500000000000000" pitchFamily="2" charset="0"/>
                <a:ea typeface="Arial Unicode MS"/>
              </a:rPr>
              <a:t> </a:t>
            </a:r>
            <a:endParaRPr lang="fr-FR" sz="1600" dirty="0">
              <a:solidFill>
                <a:srgbClr val="1B50FF"/>
              </a:solidFill>
              <a:latin typeface="Chivo" panose="00000500000000000000" pitchFamily="2" charset="0"/>
              <a:ea typeface="Arial Unicode MS"/>
            </a:endParaRPr>
          </a:p>
          <a:p>
            <a:pPr>
              <a:lnSpc>
                <a:spcPct val="105000"/>
              </a:lnSpc>
              <a:spcAft>
                <a:spcPts val="0"/>
              </a:spcAft>
            </a:pPr>
            <a:endParaRPr lang="fr-FR" sz="1600" dirty="0">
              <a:solidFill>
                <a:srgbClr val="1B50FF"/>
              </a:solidFill>
              <a:latin typeface="Chivo" panose="00000500000000000000" pitchFamily="2" charset="0"/>
              <a:ea typeface="Arial Unicode MS"/>
            </a:endParaRPr>
          </a:p>
          <a:p>
            <a:pPr>
              <a:lnSpc>
                <a:spcPct val="105000"/>
              </a:lnSpc>
              <a:spcAft>
                <a:spcPts val="0"/>
              </a:spcAft>
            </a:pPr>
            <a:endParaRPr lang="fr-FR" sz="1600" dirty="0">
              <a:solidFill>
                <a:srgbClr val="1B50FF"/>
              </a:solidFill>
              <a:latin typeface="Chivo" panose="00000500000000000000" pitchFamily="2" charset="0"/>
              <a:ea typeface="Arial Unicode MS"/>
            </a:endParaRPr>
          </a:p>
        </p:txBody>
      </p:sp>
      <p:sp>
        <p:nvSpPr>
          <p:cNvPr id="6" name="Ellipse 5"/>
          <p:cNvSpPr>
            <a:spLocks noChangeAspect="1"/>
          </p:cNvSpPr>
          <p:nvPr/>
        </p:nvSpPr>
        <p:spPr>
          <a:xfrm>
            <a:off x="361890" y="5618633"/>
            <a:ext cx="1102843" cy="1102843"/>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700" b="1" dirty="0" smtClean="0">
                <a:solidFill>
                  <a:srgbClr val="1B50FF"/>
                </a:solidFill>
                <a:latin typeface="Chivo" panose="00000500000000000000" pitchFamily="2" charset="0"/>
              </a:rPr>
              <a:t>Content</a:t>
            </a:r>
            <a:endParaRPr lang="fr-FR" sz="700" b="1" dirty="0">
              <a:solidFill>
                <a:srgbClr val="1B50FF"/>
              </a:solidFill>
              <a:latin typeface="Chivo" panose="00000500000000000000" pitchFamily="2" charset="0"/>
            </a:endParaRPr>
          </a:p>
        </p:txBody>
      </p:sp>
    </p:spTree>
    <p:extLst>
      <p:ext uri="{BB962C8B-B14F-4D97-AF65-F5344CB8AC3E}">
        <p14:creationId xmlns:p14="http://schemas.microsoft.com/office/powerpoint/2010/main" val="1018972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7DC09696-8782-4BAD-8097-EF151A794B23}" type="slidenum">
              <a:rPr lang="fr-FR" smtClean="0"/>
              <a:t>13</a:t>
            </a:fld>
            <a:endParaRPr lang="fr-FR"/>
          </a:p>
        </p:txBody>
      </p:sp>
      <p:sp>
        <p:nvSpPr>
          <p:cNvPr id="3" name="Rectangle 2"/>
          <p:cNvSpPr/>
          <p:nvPr/>
        </p:nvSpPr>
        <p:spPr>
          <a:xfrm>
            <a:off x="2078967" y="1138687"/>
            <a:ext cx="6745856" cy="5287601"/>
          </a:xfrm>
          <a:prstGeom prst="rect">
            <a:avLst/>
          </a:prstGeom>
        </p:spPr>
        <p:txBody>
          <a:bodyPr wrap="square">
            <a:spAutoFit/>
          </a:bodyPr>
          <a:lstStyle/>
          <a:p>
            <a:r>
              <a:rPr lang="en-GB" sz="1600" dirty="0" smtClean="0">
                <a:solidFill>
                  <a:srgbClr val="1B50FF"/>
                </a:solidFill>
                <a:latin typeface="Chivo" panose="00000500000000000000" pitchFamily="2" charset="0"/>
                <a:ea typeface="Arial Unicode MS"/>
              </a:rPr>
              <a:t>Within </a:t>
            </a:r>
            <a:r>
              <a:rPr lang="en-GB" sz="1600" dirty="0">
                <a:solidFill>
                  <a:srgbClr val="1B50FF"/>
                </a:solidFill>
                <a:latin typeface="Chivo" panose="00000500000000000000" pitchFamily="2" charset="0"/>
                <a:ea typeface="Arial Unicode MS"/>
              </a:rPr>
              <a:t>the ethical framework of CHANGE OF VIEW, </a:t>
            </a:r>
            <a:r>
              <a:rPr lang="en-GB" sz="1600" b="1" dirty="0">
                <a:solidFill>
                  <a:srgbClr val="1B50FF"/>
                </a:solidFill>
                <a:latin typeface="Chivo" panose="00000500000000000000" pitchFamily="2" charset="0"/>
                <a:ea typeface="Arial Unicode MS"/>
              </a:rPr>
              <a:t>the principles of a professional posture of accompaniment supporting the empowerment of the person</a:t>
            </a:r>
            <a:r>
              <a:rPr lang="en-GB" sz="1600" dirty="0">
                <a:solidFill>
                  <a:srgbClr val="1B50FF"/>
                </a:solidFill>
                <a:latin typeface="Chivo" panose="00000500000000000000" pitchFamily="2" charset="0"/>
                <a:ea typeface="Arial Unicode MS"/>
              </a:rPr>
              <a:t> are the following:</a:t>
            </a:r>
            <a:endParaRPr lang="fr-FR" sz="1600" dirty="0">
              <a:solidFill>
                <a:srgbClr val="1B50FF"/>
              </a:solidFill>
              <a:latin typeface="Chivo" panose="00000500000000000000" pitchFamily="2" charset="0"/>
              <a:ea typeface="Arial Unicode MS"/>
            </a:endParaRPr>
          </a:p>
          <a:p>
            <a:pPr marL="285750" lvl="0" indent="-285750">
              <a:buFontTx/>
              <a:buChar char="-"/>
            </a:pPr>
            <a:r>
              <a:rPr lang="en-GB" sz="1600" dirty="0" smtClean="0">
                <a:solidFill>
                  <a:srgbClr val="1B50FF"/>
                </a:solidFill>
                <a:latin typeface="Chivo" panose="00000500000000000000" pitchFamily="2" charset="0"/>
                <a:ea typeface="Arial Unicode MS"/>
              </a:rPr>
              <a:t>We </a:t>
            </a:r>
            <a:r>
              <a:rPr lang="en-GB" sz="1600" dirty="0">
                <a:solidFill>
                  <a:srgbClr val="1B50FF"/>
                </a:solidFill>
                <a:latin typeface="Chivo" panose="00000500000000000000" pitchFamily="2" charset="0"/>
                <a:ea typeface="Arial Unicode MS"/>
              </a:rPr>
              <a:t>are agents of change, </a:t>
            </a:r>
            <a:r>
              <a:rPr lang="en-GB" sz="1600" dirty="0" smtClean="0">
                <a:solidFill>
                  <a:srgbClr val="1B50FF"/>
                </a:solidFill>
                <a:latin typeface="Chivo" panose="00000500000000000000" pitchFamily="2" charset="0"/>
                <a:ea typeface="Arial Unicode MS"/>
              </a:rPr>
              <a:t>facilitators.</a:t>
            </a:r>
          </a:p>
          <a:p>
            <a:pPr marL="285750" lvl="0" indent="-285750">
              <a:buFontTx/>
              <a:buChar char="-"/>
            </a:pPr>
            <a:r>
              <a:rPr lang="en-GB" sz="1600" dirty="0" smtClean="0">
                <a:solidFill>
                  <a:srgbClr val="1B50FF"/>
                </a:solidFill>
                <a:latin typeface="Chivo" panose="00000500000000000000" pitchFamily="2" charset="0"/>
                <a:ea typeface="Arial Unicode MS"/>
              </a:rPr>
              <a:t>We </a:t>
            </a:r>
            <a:r>
              <a:rPr lang="en-GB" sz="1600" dirty="0">
                <a:solidFill>
                  <a:srgbClr val="1B50FF"/>
                </a:solidFill>
                <a:latin typeface="Chivo" panose="00000500000000000000" pitchFamily="2" charset="0"/>
                <a:ea typeface="Arial Unicode MS"/>
              </a:rPr>
              <a:t>take into account all the expertise involved on an equal </a:t>
            </a:r>
            <a:r>
              <a:rPr lang="en-GB" sz="1600" dirty="0" smtClean="0">
                <a:solidFill>
                  <a:srgbClr val="1B50FF"/>
                </a:solidFill>
                <a:latin typeface="Chivo" panose="00000500000000000000" pitchFamily="2" charset="0"/>
                <a:ea typeface="Arial Unicode MS"/>
              </a:rPr>
              <a:t>footing.</a:t>
            </a:r>
            <a:endParaRPr lang="fr-FR" sz="1600" dirty="0">
              <a:solidFill>
                <a:srgbClr val="1B50FF"/>
              </a:solidFill>
              <a:latin typeface="Chivo" panose="00000500000000000000" pitchFamily="2" charset="0"/>
              <a:ea typeface="Arial Unicode MS"/>
            </a:endParaRPr>
          </a:p>
          <a:p>
            <a:pPr marL="285750" lvl="0" indent="-285750">
              <a:buFontTx/>
              <a:buChar char="-"/>
            </a:pPr>
            <a:r>
              <a:rPr lang="en-GB" sz="1600" dirty="0" smtClean="0">
                <a:solidFill>
                  <a:srgbClr val="1B50FF"/>
                </a:solidFill>
                <a:latin typeface="Chivo" panose="00000500000000000000" pitchFamily="2" charset="0"/>
                <a:ea typeface="Arial Unicode MS"/>
              </a:rPr>
              <a:t>We </a:t>
            </a:r>
            <a:r>
              <a:rPr lang="en-GB" sz="1600" dirty="0">
                <a:solidFill>
                  <a:srgbClr val="1B50FF"/>
                </a:solidFill>
                <a:latin typeface="Chivo" panose="00000500000000000000" pitchFamily="2" charset="0"/>
                <a:ea typeface="Arial Unicode MS"/>
              </a:rPr>
              <a:t>understand the person through the prism of his or her skills, knowledge and </a:t>
            </a:r>
            <a:r>
              <a:rPr lang="en-GB" sz="1600" dirty="0" smtClean="0">
                <a:solidFill>
                  <a:srgbClr val="1B50FF"/>
                </a:solidFill>
                <a:latin typeface="Chivo" panose="00000500000000000000" pitchFamily="2" charset="0"/>
                <a:ea typeface="Arial Unicode MS"/>
              </a:rPr>
              <a:t>experience.</a:t>
            </a:r>
            <a:endParaRPr lang="fr-FR" sz="1600" dirty="0">
              <a:solidFill>
                <a:srgbClr val="1B50FF"/>
              </a:solidFill>
              <a:latin typeface="Chivo" panose="00000500000000000000" pitchFamily="2" charset="0"/>
              <a:ea typeface="Arial Unicode MS"/>
            </a:endParaRPr>
          </a:p>
          <a:p>
            <a:pPr marL="285750" lvl="0" indent="-285750">
              <a:buFontTx/>
              <a:buChar char="-"/>
            </a:pPr>
            <a:r>
              <a:rPr lang="en-GB" sz="1600" dirty="0" smtClean="0">
                <a:solidFill>
                  <a:srgbClr val="1B50FF"/>
                </a:solidFill>
                <a:latin typeface="Chivo" panose="00000500000000000000" pitchFamily="2" charset="0"/>
                <a:ea typeface="Arial Unicode MS"/>
              </a:rPr>
              <a:t>We </a:t>
            </a:r>
            <a:r>
              <a:rPr lang="en-GB" sz="1600" dirty="0">
                <a:solidFill>
                  <a:srgbClr val="1B50FF"/>
                </a:solidFill>
                <a:latin typeface="Chivo" panose="00000500000000000000" pitchFamily="2" charset="0"/>
                <a:ea typeface="Arial Unicode MS"/>
              </a:rPr>
              <a:t>consider the specific issues of each person we work with as </a:t>
            </a:r>
            <a:r>
              <a:rPr lang="en-GB" sz="1600" dirty="0" smtClean="0">
                <a:solidFill>
                  <a:srgbClr val="1B50FF"/>
                </a:solidFill>
                <a:latin typeface="Chivo" panose="00000500000000000000" pitchFamily="2" charset="0"/>
                <a:ea typeface="Arial Unicode MS"/>
              </a:rPr>
              <a:t>legitimate.</a:t>
            </a:r>
            <a:endParaRPr lang="fr-FR" sz="1600" dirty="0">
              <a:solidFill>
                <a:srgbClr val="1B50FF"/>
              </a:solidFill>
              <a:latin typeface="Chivo" panose="00000500000000000000" pitchFamily="2" charset="0"/>
              <a:ea typeface="Arial Unicode MS"/>
            </a:endParaRPr>
          </a:p>
          <a:p>
            <a:pPr marL="285750" lvl="0" indent="-285750">
              <a:buFontTx/>
              <a:buChar char="-"/>
            </a:pPr>
            <a:r>
              <a:rPr lang="en-GB" sz="1600" dirty="0" smtClean="0">
                <a:solidFill>
                  <a:srgbClr val="1B50FF"/>
                </a:solidFill>
                <a:latin typeface="Chivo" panose="00000500000000000000" pitchFamily="2" charset="0"/>
                <a:ea typeface="Arial Unicode MS"/>
              </a:rPr>
              <a:t>We </a:t>
            </a:r>
            <a:r>
              <a:rPr lang="en-GB" sz="1600" dirty="0">
                <a:solidFill>
                  <a:srgbClr val="1B50FF"/>
                </a:solidFill>
                <a:latin typeface="Chivo" panose="00000500000000000000" pitchFamily="2" charset="0"/>
                <a:ea typeface="Arial Unicode MS"/>
              </a:rPr>
              <a:t>take into account the specific context of each </a:t>
            </a:r>
            <a:r>
              <a:rPr lang="en-GB" sz="1600" dirty="0" smtClean="0">
                <a:solidFill>
                  <a:srgbClr val="1B50FF"/>
                </a:solidFill>
                <a:latin typeface="Chivo" panose="00000500000000000000" pitchFamily="2" charset="0"/>
                <a:ea typeface="Arial Unicode MS"/>
              </a:rPr>
              <a:t>person.</a:t>
            </a:r>
            <a:endParaRPr lang="fr-FR" sz="1600" dirty="0">
              <a:solidFill>
                <a:srgbClr val="1B50FF"/>
              </a:solidFill>
              <a:latin typeface="Chivo" panose="00000500000000000000" pitchFamily="2" charset="0"/>
              <a:ea typeface="Arial Unicode MS"/>
            </a:endParaRPr>
          </a:p>
          <a:p>
            <a:pPr marL="285750" lvl="0" indent="-285750">
              <a:buFontTx/>
              <a:buChar char="-"/>
            </a:pPr>
            <a:r>
              <a:rPr lang="en-GB" sz="1600" dirty="0" smtClean="0">
                <a:solidFill>
                  <a:srgbClr val="1B50FF"/>
                </a:solidFill>
                <a:latin typeface="Chivo" panose="00000500000000000000" pitchFamily="2" charset="0"/>
                <a:ea typeface="Arial Unicode MS"/>
              </a:rPr>
              <a:t>We </a:t>
            </a:r>
            <a:r>
              <a:rPr lang="en-GB" sz="1600" dirty="0">
                <a:solidFill>
                  <a:srgbClr val="1B50FF"/>
                </a:solidFill>
                <a:latin typeface="Chivo" panose="00000500000000000000" pitchFamily="2" charset="0"/>
                <a:ea typeface="Arial Unicode MS"/>
              </a:rPr>
              <a:t>work on the basis of the person's expressed needs and not their perceived </a:t>
            </a:r>
            <a:r>
              <a:rPr lang="en-GB" sz="1600" dirty="0" smtClean="0">
                <a:solidFill>
                  <a:srgbClr val="1B50FF"/>
                </a:solidFill>
                <a:latin typeface="Chivo" panose="00000500000000000000" pitchFamily="2" charset="0"/>
                <a:ea typeface="Arial Unicode MS"/>
              </a:rPr>
              <a:t>needs.</a:t>
            </a:r>
            <a:endParaRPr lang="fr-FR" sz="1600" dirty="0">
              <a:solidFill>
                <a:srgbClr val="1B50FF"/>
              </a:solidFill>
              <a:latin typeface="Chivo" panose="00000500000000000000" pitchFamily="2" charset="0"/>
              <a:ea typeface="Arial Unicode MS"/>
            </a:endParaRPr>
          </a:p>
          <a:p>
            <a:pPr marL="285750" lvl="0" indent="-285750">
              <a:buFontTx/>
              <a:buChar char="-"/>
            </a:pPr>
            <a:r>
              <a:rPr lang="en-GB" sz="1600" dirty="0" smtClean="0">
                <a:solidFill>
                  <a:srgbClr val="1B50FF"/>
                </a:solidFill>
                <a:latin typeface="Chivo" panose="00000500000000000000" pitchFamily="2" charset="0"/>
                <a:ea typeface="Arial Unicode MS"/>
              </a:rPr>
              <a:t>We </a:t>
            </a:r>
            <a:r>
              <a:rPr lang="en-GB" sz="1600" dirty="0">
                <a:solidFill>
                  <a:srgbClr val="1B50FF"/>
                </a:solidFill>
                <a:latin typeface="Chivo" panose="00000500000000000000" pitchFamily="2" charset="0"/>
                <a:ea typeface="Arial Unicode MS"/>
              </a:rPr>
              <a:t>act on the </a:t>
            </a:r>
            <a:r>
              <a:rPr lang="en-GB" sz="1600" dirty="0" smtClean="0">
                <a:solidFill>
                  <a:srgbClr val="1B50FF"/>
                </a:solidFill>
                <a:latin typeface="Chivo" panose="00000500000000000000" pitchFamily="2" charset="0"/>
                <a:ea typeface="Arial Unicode MS"/>
              </a:rPr>
              <a:t>present.</a:t>
            </a:r>
            <a:endParaRPr lang="fr-FR" sz="1600" dirty="0">
              <a:solidFill>
                <a:srgbClr val="1B50FF"/>
              </a:solidFill>
              <a:latin typeface="Chivo" panose="00000500000000000000" pitchFamily="2" charset="0"/>
              <a:ea typeface="Arial Unicode MS"/>
            </a:endParaRPr>
          </a:p>
          <a:p>
            <a:pPr marL="285750" lvl="0" indent="-285750">
              <a:buFontTx/>
              <a:buChar char="-"/>
            </a:pPr>
            <a:r>
              <a:rPr lang="en-GB" sz="1600" dirty="0" smtClean="0">
                <a:solidFill>
                  <a:srgbClr val="1B50FF"/>
                </a:solidFill>
                <a:latin typeface="Chivo" panose="00000500000000000000" pitchFamily="2" charset="0"/>
                <a:ea typeface="Arial Unicode MS"/>
              </a:rPr>
              <a:t>We </a:t>
            </a:r>
            <a:r>
              <a:rPr lang="en-GB" sz="1600" dirty="0">
                <a:solidFill>
                  <a:srgbClr val="1B50FF"/>
                </a:solidFill>
                <a:latin typeface="Chivo" panose="00000500000000000000" pitchFamily="2" charset="0"/>
                <a:ea typeface="Arial Unicode MS"/>
              </a:rPr>
              <a:t>create the conditions for an awareness and </a:t>
            </a:r>
            <a:r>
              <a:rPr lang="en-GB" sz="1600" dirty="0" err="1">
                <a:solidFill>
                  <a:srgbClr val="1B50FF"/>
                </a:solidFill>
                <a:latin typeface="Chivo" panose="00000500000000000000" pitchFamily="2" charset="0"/>
                <a:ea typeface="Arial Unicode MS"/>
              </a:rPr>
              <a:t>reappropriation</a:t>
            </a:r>
            <a:r>
              <a:rPr lang="en-GB" sz="1600" dirty="0">
                <a:solidFill>
                  <a:srgbClr val="1B50FF"/>
                </a:solidFill>
                <a:latin typeface="Chivo" panose="00000500000000000000" pitchFamily="2" charset="0"/>
                <a:ea typeface="Arial Unicode MS"/>
              </a:rPr>
              <a:t> of each person's own </a:t>
            </a:r>
            <a:r>
              <a:rPr lang="en-GB" sz="1600" dirty="0" smtClean="0">
                <a:solidFill>
                  <a:srgbClr val="1B50FF"/>
                </a:solidFill>
                <a:latin typeface="Chivo" panose="00000500000000000000" pitchFamily="2" charset="0"/>
                <a:ea typeface="Arial Unicode MS"/>
              </a:rPr>
              <a:t>resources.</a:t>
            </a:r>
            <a:endParaRPr lang="fr-FR" sz="1600" dirty="0">
              <a:solidFill>
                <a:srgbClr val="1B50FF"/>
              </a:solidFill>
              <a:latin typeface="Chivo" panose="00000500000000000000" pitchFamily="2" charset="0"/>
              <a:ea typeface="Arial Unicode MS"/>
            </a:endParaRPr>
          </a:p>
          <a:p>
            <a:pPr marL="285750" lvl="0" indent="-285750">
              <a:buFontTx/>
              <a:buChar char="-"/>
            </a:pPr>
            <a:r>
              <a:rPr lang="en-GB" sz="1600" dirty="0" smtClean="0">
                <a:solidFill>
                  <a:srgbClr val="1B50FF"/>
                </a:solidFill>
                <a:latin typeface="Chivo" panose="00000500000000000000" pitchFamily="2" charset="0"/>
                <a:ea typeface="Arial Unicode MS"/>
              </a:rPr>
              <a:t>We </a:t>
            </a:r>
            <a:r>
              <a:rPr lang="en-GB" sz="1600" dirty="0">
                <a:solidFill>
                  <a:srgbClr val="1B50FF"/>
                </a:solidFill>
                <a:latin typeface="Chivo" panose="00000500000000000000" pitchFamily="2" charset="0"/>
                <a:ea typeface="Arial Unicode MS"/>
              </a:rPr>
              <a:t>are aware that, as a coach, empowerment work also applies to oneself and that it is up to us to move in this direction, to pursue a path of work on ourselves.</a:t>
            </a:r>
            <a:endParaRPr lang="fr-FR" sz="1600" dirty="0">
              <a:solidFill>
                <a:srgbClr val="1B50FF"/>
              </a:solidFill>
              <a:latin typeface="Chivo" panose="00000500000000000000" pitchFamily="2" charset="0"/>
              <a:ea typeface="Arial Unicode MS"/>
            </a:endParaRPr>
          </a:p>
          <a:p>
            <a:pPr>
              <a:lnSpc>
                <a:spcPct val="105000"/>
              </a:lnSpc>
              <a:spcAft>
                <a:spcPts val="0"/>
              </a:spcAft>
            </a:pPr>
            <a:endParaRPr lang="fr-FR" sz="1600" dirty="0">
              <a:solidFill>
                <a:srgbClr val="1B50FF"/>
              </a:solidFill>
              <a:latin typeface="Chivo" panose="00000500000000000000" pitchFamily="2" charset="0"/>
              <a:ea typeface="Arial Unicode MS"/>
            </a:endParaRPr>
          </a:p>
          <a:p>
            <a:pPr>
              <a:lnSpc>
                <a:spcPct val="105000"/>
              </a:lnSpc>
              <a:spcAft>
                <a:spcPts val="0"/>
              </a:spcAft>
            </a:pPr>
            <a:endParaRPr lang="fr-FR" sz="1600" dirty="0">
              <a:solidFill>
                <a:srgbClr val="1B50FF"/>
              </a:solidFill>
              <a:latin typeface="Chivo" panose="00000500000000000000" pitchFamily="2" charset="0"/>
              <a:ea typeface="Arial Unicode MS"/>
            </a:endParaRPr>
          </a:p>
        </p:txBody>
      </p:sp>
      <p:sp>
        <p:nvSpPr>
          <p:cNvPr id="6" name="Ellipse 5"/>
          <p:cNvSpPr>
            <a:spLocks noChangeAspect="1"/>
          </p:cNvSpPr>
          <p:nvPr/>
        </p:nvSpPr>
        <p:spPr>
          <a:xfrm>
            <a:off x="361890" y="5618633"/>
            <a:ext cx="1102843" cy="1102843"/>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700" b="1" dirty="0" smtClean="0">
                <a:solidFill>
                  <a:srgbClr val="1B50FF"/>
                </a:solidFill>
                <a:latin typeface="Chivo" panose="00000500000000000000" pitchFamily="2" charset="0"/>
              </a:rPr>
              <a:t>Content</a:t>
            </a:r>
            <a:endParaRPr lang="fr-FR" sz="700" b="1" dirty="0">
              <a:solidFill>
                <a:srgbClr val="1B50FF"/>
              </a:solidFill>
              <a:latin typeface="Chivo" panose="00000500000000000000" pitchFamily="2" charset="0"/>
            </a:endParaRPr>
          </a:p>
        </p:txBody>
      </p:sp>
    </p:spTree>
    <p:extLst>
      <p:ext uri="{BB962C8B-B14F-4D97-AF65-F5344CB8AC3E}">
        <p14:creationId xmlns:p14="http://schemas.microsoft.com/office/powerpoint/2010/main" val="71106867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7DC09696-8782-4BAD-8097-EF151A794B23}" type="slidenum">
              <a:rPr lang="fr-FR" smtClean="0"/>
              <a:t>14</a:t>
            </a:fld>
            <a:endParaRPr lang="fr-FR"/>
          </a:p>
        </p:txBody>
      </p:sp>
      <p:sp>
        <p:nvSpPr>
          <p:cNvPr id="7" name="Rectangle 6"/>
          <p:cNvSpPr/>
          <p:nvPr/>
        </p:nvSpPr>
        <p:spPr>
          <a:xfrm>
            <a:off x="2011680" y="1152823"/>
            <a:ext cx="6860720" cy="3293209"/>
          </a:xfrm>
          <a:prstGeom prst="rect">
            <a:avLst/>
          </a:prstGeom>
        </p:spPr>
        <p:txBody>
          <a:bodyPr wrap="square">
            <a:spAutoFit/>
          </a:bodyPr>
          <a:lstStyle/>
          <a:p>
            <a:pPr algn="just"/>
            <a:r>
              <a:rPr lang="en-GB" b="1" dirty="0" smtClean="0">
                <a:solidFill>
                  <a:srgbClr val="4EFFB0"/>
                </a:solidFill>
                <a:latin typeface="Chivo" panose="00000500000000000000" pitchFamily="2" charset="0"/>
              </a:rPr>
              <a:t>Appropriation </a:t>
            </a:r>
            <a:r>
              <a:rPr lang="en-GB" b="1" dirty="0">
                <a:solidFill>
                  <a:srgbClr val="4EFFB0"/>
                </a:solidFill>
                <a:latin typeface="Chivo" panose="00000500000000000000" pitchFamily="2" charset="0"/>
              </a:rPr>
              <a:t>time</a:t>
            </a:r>
            <a:endParaRPr lang="fr-FR" b="1" dirty="0">
              <a:solidFill>
                <a:srgbClr val="4EFFB0"/>
              </a:solidFill>
              <a:latin typeface="Chivo" panose="00000500000000000000" pitchFamily="2" charset="0"/>
            </a:endParaRPr>
          </a:p>
          <a:p>
            <a:pPr algn="just"/>
            <a:r>
              <a:rPr lang="fr-FR" sz="1600" dirty="0">
                <a:solidFill>
                  <a:srgbClr val="1B50FF"/>
                </a:solidFill>
                <a:latin typeface="Chivo" panose="00000500000000000000" pitchFamily="2" charset="0"/>
              </a:rPr>
              <a:t> </a:t>
            </a:r>
            <a:endParaRPr lang="fr-BE" sz="1600" dirty="0">
              <a:solidFill>
                <a:srgbClr val="1B50FF"/>
              </a:solidFill>
              <a:latin typeface="Chivo" panose="00000500000000000000" pitchFamily="2" charset="0"/>
            </a:endParaRPr>
          </a:p>
          <a:p>
            <a:pPr algn="just"/>
            <a:r>
              <a:rPr lang="en-GB" sz="1600" dirty="0">
                <a:solidFill>
                  <a:srgbClr val="1B50FF"/>
                </a:solidFill>
                <a:latin typeface="Chivo" panose="00000500000000000000" pitchFamily="2" charset="0"/>
              </a:rPr>
              <a:t>Now it's time for the appropriation exercises</a:t>
            </a:r>
            <a:r>
              <a:rPr lang="en-GB" sz="1600" dirty="0" smtClean="0">
                <a:solidFill>
                  <a:srgbClr val="1B50FF"/>
                </a:solidFill>
                <a:latin typeface="Chivo" panose="00000500000000000000" pitchFamily="2" charset="0"/>
              </a:rPr>
              <a:t>!</a:t>
            </a:r>
          </a:p>
          <a:p>
            <a:pPr algn="just"/>
            <a:endParaRPr lang="fr-FR" sz="1600" dirty="0">
              <a:solidFill>
                <a:srgbClr val="1B50FF"/>
              </a:solidFill>
              <a:latin typeface="Chivo" panose="00000500000000000000" pitchFamily="2" charset="0"/>
            </a:endParaRPr>
          </a:p>
          <a:p>
            <a:pPr algn="just"/>
            <a:r>
              <a:rPr lang="en-GB" sz="1600" dirty="0">
                <a:solidFill>
                  <a:srgbClr val="1B50FF"/>
                </a:solidFill>
                <a:latin typeface="Chivo" panose="00000500000000000000" pitchFamily="2" charset="0"/>
              </a:rPr>
              <a:t>Each exercise contains a first slide with the instructions and the statement, and a second slide with the answers explained</a:t>
            </a:r>
            <a:r>
              <a:rPr lang="en-GB" sz="1600" dirty="0" smtClean="0">
                <a:solidFill>
                  <a:srgbClr val="1B50FF"/>
                </a:solidFill>
                <a:latin typeface="Chivo" panose="00000500000000000000" pitchFamily="2" charset="0"/>
              </a:rPr>
              <a:t>.</a:t>
            </a:r>
          </a:p>
          <a:p>
            <a:pPr algn="just"/>
            <a:endParaRPr lang="fr-FR" sz="1600" dirty="0">
              <a:solidFill>
                <a:srgbClr val="1B50FF"/>
              </a:solidFill>
              <a:latin typeface="Chivo" panose="00000500000000000000" pitchFamily="2" charset="0"/>
            </a:endParaRPr>
          </a:p>
          <a:p>
            <a:pPr algn="just"/>
            <a:r>
              <a:rPr lang="en-GB" sz="1600" b="1" dirty="0">
                <a:solidFill>
                  <a:srgbClr val="1B50FF"/>
                </a:solidFill>
                <a:latin typeface="Chivo" panose="00000500000000000000" pitchFamily="2" charset="0"/>
              </a:rPr>
              <a:t>Tips</a:t>
            </a:r>
            <a:r>
              <a:rPr lang="en-GB" sz="1600" dirty="0">
                <a:solidFill>
                  <a:srgbClr val="1B50FF"/>
                </a:solidFill>
                <a:latin typeface="Chivo" panose="00000500000000000000" pitchFamily="2" charset="0"/>
              </a:rPr>
              <a:t>: For each exercise, before moving on to the second slide, make a note of your answer in your CHANGE OF VIEW Logbook first, to avoid seeing the answers too soon. Also, be sure to view the presentation in slide show mode. </a:t>
            </a:r>
            <a:endParaRPr lang="fr-FR" sz="1600" dirty="0">
              <a:solidFill>
                <a:srgbClr val="1B50FF"/>
              </a:solidFill>
              <a:latin typeface="Chivo" panose="00000500000000000000" pitchFamily="2" charset="0"/>
            </a:endParaRPr>
          </a:p>
          <a:p>
            <a:endParaRPr lang="fr-BE" sz="1600" dirty="0">
              <a:solidFill>
                <a:srgbClr val="1B50FF"/>
              </a:solidFill>
              <a:latin typeface="Chivo" panose="00000500000000000000" pitchFamily="2" charset="0"/>
            </a:endParaRPr>
          </a:p>
          <a:p>
            <a:endParaRPr lang="fr-FR" sz="1400" dirty="0">
              <a:solidFill>
                <a:srgbClr val="1B50FF"/>
              </a:solidFill>
              <a:latin typeface="Chivo" panose="00000500000000000000" pitchFamily="2" charset="0"/>
            </a:endParaRPr>
          </a:p>
        </p:txBody>
      </p:sp>
      <p:sp>
        <p:nvSpPr>
          <p:cNvPr id="8" name="Ellipse 7"/>
          <p:cNvSpPr>
            <a:spLocks noChangeAspect="1"/>
          </p:cNvSpPr>
          <p:nvPr/>
        </p:nvSpPr>
        <p:spPr>
          <a:xfrm>
            <a:off x="361890" y="5618633"/>
            <a:ext cx="1102843" cy="1102843"/>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700" b="1" dirty="0" smtClean="0">
                <a:solidFill>
                  <a:srgbClr val="1B50FF"/>
                </a:solidFill>
                <a:latin typeface="Chivo" panose="00000500000000000000" pitchFamily="2" charset="0"/>
              </a:rPr>
              <a:t>Appropriation</a:t>
            </a:r>
            <a:endParaRPr lang="fr-FR" sz="700" b="1" dirty="0">
              <a:solidFill>
                <a:srgbClr val="1B50FF"/>
              </a:solidFill>
              <a:latin typeface="Chivo" panose="00000500000000000000" pitchFamily="2" charset="0"/>
            </a:endParaRPr>
          </a:p>
        </p:txBody>
      </p:sp>
    </p:spTree>
    <p:extLst>
      <p:ext uri="{BB962C8B-B14F-4D97-AF65-F5344CB8AC3E}">
        <p14:creationId xmlns:p14="http://schemas.microsoft.com/office/powerpoint/2010/main" val="2981876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up)">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Effect transition="in" filter="fade">
                                      <p:cBhvr>
                                        <p:cTn id="12" dur="500"/>
                                        <p:tgtEl>
                                          <p:spTgt spid="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4" end="4"/>
                                            </p:txEl>
                                          </p:spTgt>
                                        </p:tgtEl>
                                        <p:attrNameLst>
                                          <p:attrName>style.visibility</p:attrName>
                                        </p:attrNameLst>
                                      </p:cBhvr>
                                      <p:to>
                                        <p:strVal val="visible"/>
                                      </p:to>
                                    </p:set>
                                    <p:animEffect transition="in" filter="fade">
                                      <p:cBhvr>
                                        <p:cTn id="17" dur="500"/>
                                        <p:tgtEl>
                                          <p:spTgt spid="7">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6" end="6"/>
                                            </p:txEl>
                                          </p:spTgt>
                                        </p:tgtEl>
                                        <p:attrNameLst>
                                          <p:attrName>style.visibility</p:attrName>
                                        </p:attrNameLst>
                                      </p:cBhvr>
                                      <p:to>
                                        <p:strVal val="visible"/>
                                      </p:to>
                                    </p:set>
                                    <p:animEffect transition="in" filter="fade">
                                      <p:cBhvr>
                                        <p:cTn id="22" dur="500"/>
                                        <p:tgtEl>
                                          <p:spTgt spid="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7DC09696-8782-4BAD-8097-EF151A794B23}" type="slidenum">
              <a:rPr lang="fr-FR" smtClean="0"/>
              <a:t>15</a:t>
            </a:fld>
            <a:endParaRPr lang="fr-FR"/>
          </a:p>
        </p:txBody>
      </p:sp>
      <p:sp>
        <p:nvSpPr>
          <p:cNvPr id="7" name="Ellipse 6"/>
          <p:cNvSpPr>
            <a:spLocks noChangeAspect="1"/>
          </p:cNvSpPr>
          <p:nvPr/>
        </p:nvSpPr>
        <p:spPr>
          <a:xfrm>
            <a:off x="361890" y="5618633"/>
            <a:ext cx="1102843" cy="1102843"/>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700" b="1" dirty="0" smtClean="0">
                <a:solidFill>
                  <a:srgbClr val="1B50FF"/>
                </a:solidFill>
                <a:latin typeface="Chivo" panose="00000500000000000000" pitchFamily="2" charset="0"/>
              </a:rPr>
              <a:t>Appropriation</a:t>
            </a:r>
            <a:endParaRPr lang="fr-FR" sz="700" b="1" dirty="0">
              <a:solidFill>
                <a:srgbClr val="1B50FF"/>
              </a:solidFill>
              <a:latin typeface="Chivo" panose="00000500000000000000" pitchFamily="2" charset="0"/>
            </a:endParaRPr>
          </a:p>
        </p:txBody>
      </p:sp>
      <p:sp>
        <p:nvSpPr>
          <p:cNvPr id="3" name="Rectangle 2"/>
          <p:cNvSpPr/>
          <p:nvPr/>
        </p:nvSpPr>
        <p:spPr>
          <a:xfrm>
            <a:off x="2053086" y="1168577"/>
            <a:ext cx="6538823" cy="2339102"/>
          </a:xfrm>
          <a:prstGeom prst="rect">
            <a:avLst/>
          </a:prstGeom>
        </p:spPr>
        <p:txBody>
          <a:bodyPr wrap="square">
            <a:spAutoFit/>
          </a:bodyPr>
          <a:lstStyle/>
          <a:p>
            <a:pPr lvl="0"/>
            <a:r>
              <a:rPr lang="fr-FR" b="1" dirty="0" smtClean="0">
                <a:solidFill>
                  <a:srgbClr val="4EFFB0"/>
                </a:solidFill>
                <a:latin typeface="Chivo" panose="00000500000000000000" pitchFamily="2" charset="0"/>
              </a:rPr>
              <a:t>1. </a:t>
            </a:r>
            <a:r>
              <a:rPr lang="en-GB" b="1" dirty="0" smtClean="0">
                <a:solidFill>
                  <a:srgbClr val="4EFFB0"/>
                </a:solidFill>
                <a:latin typeface="Chivo" panose="00000500000000000000" pitchFamily="2" charset="0"/>
              </a:rPr>
              <a:t>Exercise 1</a:t>
            </a:r>
            <a:endParaRPr lang="en-GB" sz="1600" b="1" dirty="0" smtClean="0">
              <a:solidFill>
                <a:srgbClr val="1B50FF"/>
              </a:solidFill>
              <a:latin typeface="Chivo" panose="00000500000000000000" pitchFamily="2" charset="0"/>
            </a:endParaRPr>
          </a:p>
          <a:p>
            <a:pPr algn="just"/>
            <a:endParaRPr lang="en-GB" sz="1600" b="1" dirty="0" smtClean="0">
              <a:solidFill>
                <a:srgbClr val="1B50FF"/>
              </a:solidFill>
              <a:latin typeface="Chivo" panose="00000500000000000000" pitchFamily="2" charset="0"/>
            </a:endParaRPr>
          </a:p>
          <a:p>
            <a:pPr algn="just"/>
            <a:r>
              <a:rPr lang="en-GB" sz="1600" b="1" dirty="0" smtClean="0">
                <a:solidFill>
                  <a:srgbClr val="1B50FF"/>
                </a:solidFill>
                <a:latin typeface="Chivo" panose="00000500000000000000" pitchFamily="2" charset="0"/>
              </a:rPr>
              <a:t>Instructions</a:t>
            </a:r>
            <a:r>
              <a:rPr lang="en-GB" sz="1600" dirty="0" smtClean="0">
                <a:solidFill>
                  <a:srgbClr val="1B50FF"/>
                </a:solidFill>
                <a:latin typeface="Chivo" panose="00000500000000000000" pitchFamily="2" charset="0"/>
              </a:rPr>
              <a:t>: </a:t>
            </a:r>
            <a:r>
              <a:rPr lang="en-GB" sz="1600" dirty="0">
                <a:solidFill>
                  <a:srgbClr val="1B50FF"/>
                </a:solidFill>
                <a:latin typeface="Chivo" panose="00000500000000000000" pitchFamily="2" charset="0"/>
              </a:rPr>
              <a:t>Answer the following question: </a:t>
            </a:r>
            <a:endParaRPr lang="en-GB" sz="1600" dirty="0" smtClean="0">
              <a:solidFill>
                <a:srgbClr val="1B50FF"/>
              </a:solidFill>
              <a:latin typeface="Chivo" panose="00000500000000000000" pitchFamily="2" charset="0"/>
            </a:endParaRPr>
          </a:p>
          <a:p>
            <a:pPr algn="just"/>
            <a:endParaRPr lang="en-GB" sz="1600" dirty="0" smtClean="0">
              <a:solidFill>
                <a:srgbClr val="1B50FF"/>
              </a:solidFill>
              <a:latin typeface="Chivo" panose="00000500000000000000" pitchFamily="2" charset="0"/>
            </a:endParaRPr>
          </a:p>
          <a:p>
            <a:pPr algn="just"/>
            <a:r>
              <a:rPr lang="en-GB" sz="1600" dirty="0" smtClean="0">
                <a:solidFill>
                  <a:srgbClr val="1B50FF"/>
                </a:solidFill>
                <a:latin typeface="Chivo" panose="00000500000000000000" pitchFamily="2" charset="0"/>
              </a:rPr>
              <a:t>Where </a:t>
            </a:r>
            <a:r>
              <a:rPr lang="en-GB" sz="1600" dirty="0">
                <a:solidFill>
                  <a:srgbClr val="1B50FF"/>
                </a:solidFill>
                <a:latin typeface="Chivo" panose="00000500000000000000" pitchFamily="2" charset="0"/>
              </a:rPr>
              <a:t>and in what context did the term empowerment historically emerge in the 1960s-70s?</a:t>
            </a:r>
            <a:endParaRPr lang="fr-FR" sz="1600" dirty="0">
              <a:solidFill>
                <a:srgbClr val="1B50FF"/>
              </a:solidFill>
              <a:latin typeface="Chivo" panose="00000500000000000000" pitchFamily="2" charset="0"/>
            </a:endParaRPr>
          </a:p>
          <a:p>
            <a:pPr algn="just"/>
            <a:endParaRPr lang="fr-FR" sz="1600" dirty="0">
              <a:solidFill>
                <a:srgbClr val="1B50FF"/>
              </a:solidFill>
              <a:latin typeface="Chivo" panose="00000500000000000000" pitchFamily="2" charset="0"/>
            </a:endParaRPr>
          </a:p>
          <a:p>
            <a:pPr algn="just"/>
            <a:endParaRPr lang="fr-FR" sz="1600" dirty="0">
              <a:solidFill>
                <a:srgbClr val="1B50FF"/>
              </a:solidFill>
              <a:latin typeface="Chivo" panose="00000500000000000000" pitchFamily="2" charset="0"/>
            </a:endParaRPr>
          </a:p>
          <a:p>
            <a:endParaRPr lang="fr-FR" sz="1600" dirty="0">
              <a:solidFill>
                <a:srgbClr val="1B50FF"/>
              </a:solidFill>
              <a:latin typeface="Chivo" panose="00000500000000000000" pitchFamily="2" charset="0"/>
            </a:endParaRPr>
          </a:p>
        </p:txBody>
      </p:sp>
    </p:spTree>
    <p:extLst>
      <p:ext uri="{BB962C8B-B14F-4D97-AF65-F5344CB8AC3E}">
        <p14:creationId xmlns:p14="http://schemas.microsoft.com/office/powerpoint/2010/main" val="980345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7DC09696-8782-4BAD-8097-EF151A794B23}" type="slidenum">
              <a:rPr lang="fr-FR" smtClean="0"/>
              <a:t>16</a:t>
            </a:fld>
            <a:endParaRPr lang="fr-FR"/>
          </a:p>
        </p:txBody>
      </p:sp>
      <p:sp>
        <p:nvSpPr>
          <p:cNvPr id="7" name="Ellipse 6"/>
          <p:cNvSpPr>
            <a:spLocks noChangeAspect="1"/>
          </p:cNvSpPr>
          <p:nvPr/>
        </p:nvSpPr>
        <p:spPr>
          <a:xfrm>
            <a:off x="361890" y="5618633"/>
            <a:ext cx="1102843" cy="1102843"/>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700" b="1" dirty="0" smtClean="0">
                <a:solidFill>
                  <a:srgbClr val="1B50FF"/>
                </a:solidFill>
                <a:latin typeface="Chivo" panose="00000500000000000000" pitchFamily="2" charset="0"/>
              </a:rPr>
              <a:t>Appropriation</a:t>
            </a:r>
            <a:endParaRPr lang="fr-FR" sz="700" b="1" dirty="0">
              <a:solidFill>
                <a:srgbClr val="1B50FF"/>
              </a:solidFill>
              <a:latin typeface="Chivo" panose="00000500000000000000" pitchFamily="2" charset="0"/>
            </a:endParaRPr>
          </a:p>
        </p:txBody>
      </p:sp>
      <p:sp>
        <p:nvSpPr>
          <p:cNvPr id="3" name="Rectangle 2"/>
          <p:cNvSpPr/>
          <p:nvPr/>
        </p:nvSpPr>
        <p:spPr>
          <a:xfrm>
            <a:off x="2053086" y="1168577"/>
            <a:ext cx="6538823" cy="3046988"/>
          </a:xfrm>
          <a:prstGeom prst="rect">
            <a:avLst/>
          </a:prstGeom>
        </p:spPr>
        <p:txBody>
          <a:bodyPr wrap="square">
            <a:spAutoFit/>
          </a:bodyPr>
          <a:lstStyle/>
          <a:p>
            <a:pPr algn="just"/>
            <a:r>
              <a:rPr lang="en-GB" sz="1600" b="1" dirty="0" smtClean="0">
                <a:solidFill>
                  <a:srgbClr val="1B50FF"/>
                </a:solidFill>
                <a:latin typeface="Chivo" panose="00000500000000000000" pitchFamily="2" charset="0"/>
              </a:rPr>
              <a:t>Answer</a:t>
            </a:r>
            <a:r>
              <a:rPr lang="fr-FR" sz="1600" dirty="0" smtClean="0">
                <a:solidFill>
                  <a:srgbClr val="1B50FF"/>
                </a:solidFill>
                <a:latin typeface="Chivo" panose="00000500000000000000" pitchFamily="2" charset="0"/>
              </a:rPr>
              <a:t>/</a:t>
            </a:r>
            <a:r>
              <a:rPr lang="fr-FR" sz="1600" b="1" dirty="0" smtClean="0">
                <a:solidFill>
                  <a:srgbClr val="1B50FF"/>
                </a:solidFill>
                <a:latin typeface="Chivo" panose="00000500000000000000" pitchFamily="2" charset="0"/>
              </a:rPr>
              <a:t>Feedback</a:t>
            </a:r>
            <a:r>
              <a:rPr lang="fr-FR" sz="1600" dirty="0" smtClean="0">
                <a:solidFill>
                  <a:srgbClr val="1B50FF"/>
                </a:solidFill>
                <a:latin typeface="Chivo" panose="00000500000000000000" pitchFamily="2" charset="0"/>
              </a:rPr>
              <a:t>:</a:t>
            </a:r>
            <a:r>
              <a:rPr lang="en-GB" sz="1600" dirty="0" smtClean="0">
                <a:solidFill>
                  <a:srgbClr val="1B50FF"/>
                </a:solidFill>
                <a:latin typeface="Chivo" panose="00000500000000000000" pitchFamily="2" charset="0"/>
              </a:rPr>
              <a:t> States </a:t>
            </a:r>
            <a:r>
              <a:rPr lang="en-GB" sz="1600" dirty="0">
                <a:solidFill>
                  <a:srgbClr val="1B50FF"/>
                </a:solidFill>
                <a:latin typeface="Chivo" panose="00000500000000000000" pitchFamily="2" charset="0"/>
              </a:rPr>
              <a:t>and South Asia (feminist and anti-racist struggles) and in Latin America (individual and collective emancipation giving rise to Paulo Freire's popular education movements).</a:t>
            </a:r>
            <a:endParaRPr lang="fr-FR" sz="1600" dirty="0">
              <a:solidFill>
                <a:srgbClr val="1B50FF"/>
              </a:solidFill>
              <a:latin typeface="Chivo" panose="00000500000000000000" pitchFamily="2" charset="0"/>
            </a:endParaRPr>
          </a:p>
          <a:p>
            <a:r>
              <a:rPr lang="en-GB" sz="1600" dirty="0">
                <a:solidFill>
                  <a:srgbClr val="1B50FF"/>
                </a:solidFill>
                <a:latin typeface="Chivo" panose="00000500000000000000" pitchFamily="2" charset="0"/>
              </a:rPr>
              <a:t>Feminists defend the idea that empowerment is a process of acquiring a sense of identity formulated in terms of self-esteem and equality.</a:t>
            </a:r>
            <a:endParaRPr lang="fr-FR" sz="1600" dirty="0">
              <a:solidFill>
                <a:srgbClr val="1B50FF"/>
              </a:solidFill>
              <a:latin typeface="Chivo" panose="00000500000000000000" pitchFamily="2" charset="0"/>
            </a:endParaRPr>
          </a:p>
          <a:p>
            <a:r>
              <a:rPr lang="en-GB" sz="1600" dirty="0">
                <a:solidFill>
                  <a:srgbClr val="1B50FF"/>
                </a:solidFill>
                <a:latin typeface="Chivo" panose="00000500000000000000" pitchFamily="2" charset="0"/>
              </a:rPr>
              <a:t>Social workers in the USA, in their struggles, associate empowerment with (their) ability to construct for themselves the answers to the social questions they face.</a:t>
            </a:r>
            <a:endParaRPr lang="fr-FR" sz="1600" dirty="0">
              <a:solidFill>
                <a:srgbClr val="1B50FF"/>
              </a:solidFill>
              <a:latin typeface="Chivo" panose="00000500000000000000" pitchFamily="2" charset="0"/>
            </a:endParaRPr>
          </a:p>
          <a:p>
            <a:endParaRPr lang="fr-FR" sz="1600" dirty="0">
              <a:solidFill>
                <a:srgbClr val="1B50FF"/>
              </a:solidFill>
              <a:latin typeface="Chivo" panose="00000500000000000000" pitchFamily="2" charset="0"/>
            </a:endParaRPr>
          </a:p>
          <a:p>
            <a:pPr algn="just"/>
            <a:endParaRPr lang="fr-FR" sz="1600" dirty="0">
              <a:solidFill>
                <a:srgbClr val="1B50FF"/>
              </a:solidFill>
              <a:latin typeface="Chivo" panose="00000500000000000000" pitchFamily="2" charset="0"/>
            </a:endParaRPr>
          </a:p>
        </p:txBody>
      </p:sp>
    </p:spTree>
    <p:extLst>
      <p:ext uri="{BB962C8B-B14F-4D97-AF65-F5344CB8AC3E}">
        <p14:creationId xmlns:p14="http://schemas.microsoft.com/office/powerpoint/2010/main" val="3962865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7DC09696-8782-4BAD-8097-EF151A794B23}" type="slidenum">
              <a:rPr lang="fr-FR" smtClean="0"/>
              <a:t>17</a:t>
            </a:fld>
            <a:endParaRPr lang="fr-FR"/>
          </a:p>
        </p:txBody>
      </p:sp>
      <p:sp>
        <p:nvSpPr>
          <p:cNvPr id="7" name="Ellipse 6"/>
          <p:cNvSpPr>
            <a:spLocks noChangeAspect="1"/>
          </p:cNvSpPr>
          <p:nvPr/>
        </p:nvSpPr>
        <p:spPr>
          <a:xfrm>
            <a:off x="361890" y="5618633"/>
            <a:ext cx="1102843" cy="1102843"/>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700" b="1" dirty="0" smtClean="0">
                <a:solidFill>
                  <a:srgbClr val="1B50FF"/>
                </a:solidFill>
                <a:latin typeface="Chivo" panose="00000500000000000000" pitchFamily="2" charset="0"/>
              </a:rPr>
              <a:t>Appropriation</a:t>
            </a:r>
            <a:endParaRPr lang="fr-FR" sz="700" b="1" dirty="0">
              <a:solidFill>
                <a:srgbClr val="1B50FF"/>
              </a:solidFill>
              <a:latin typeface="Chivo" panose="00000500000000000000" pitchFamily="2" charset="0"/>
            </a:endParaRPr>
          </a:p>
        </p:txBody>
      </p:sp>
      <p:sp>
        <p:nvSpPr>
          <p:cNvPr id="3" name="Rectangle 2"/>
          <p:cNvSpPr/>
          <p:nvPr/>
        </p:nvSpPr>
        <p:spPr>
          <a:xfrm>
            <a:off x="2070340" y="1152823"/>
            <a:ext cx="6668218" cy="4308872"/>
          </a:xfrm>
          <a:prstGeom prst="rect">
            <a:avLst/>
          </a:prstGeom>
        </p:spPr>
        <p:txBody>
          <a:bodyPr wrap="square">
            <a:spAutoFit/>
          </a:bodyPr>
          <a:lstStyle/>
          <a:p>
            <a:pPr lvl="0"/>
            <a:r>
              <a:rPr lang="fr-FR" b="1" dirty="0">
                <a:solidFill>
                  <a:srgbClr val="4EFFB0"/>
                </a:solidFill>
                <a:latin typeface="Chivo" panose="00000500000000000000" pitchFamily="2" charset="0"/>
              </a:rPr>
              <a:t>2. </a:t>
            </a:r>
            <a:r>
              <a:rPr lang="en-GB" b="1" dirty="0">
                <a:solidFill>
                  <a:srgbClr val="4EFFB0"/>
                </a:solidFill>
                <a:latin typeface="Chivo" panose="00000500000000000000" pitchFamily="2" charset="0"/>
              </a:rPr>
              <a:t>Exercise </a:t>
            </a:r>
            <a:r>
              <a:rPr lang="en-GB" b="1" dirty="0" smtClean="0">
                <a:solidFill>
                  <a:srgbClr val="4EFFB0"/>
                </a:solidFill>
                <a:latin typeface="Chivo" panose="00000500000000000000" pitchFamily="2" charset="0"/>
              </a:rPr>
              <a:t>2</a:t>
            </a:r>
            <a:endParaRPr lang="fr-FR" sz="1600" dirty="0" smtClean="0">
              <a:solidFill>
                <a:srgbClr val="1B50FF"/>
              </a:solidFill>
              <a:latin typeface="Chivo" panose="00000500000000000000" pitchFamily="2" charset="0"/>
            </a:endParaRPr>
          </a:p>
          <a:p>
            <a:pPr algn="just"/>
            <a:endParaRPr lang="fr-FR" sz="1600" dirty="0">
              <a:solidFill>
                <a:srgbClr val="1B50FF"/>
              </a:solidFill>
              <a:latin typeface="Chivo" panose="00000500000000000000" pitchFamily="2" charset="0"/>
            </a:endParaRPr>
          </a:p>
          <a:p>
            <a:pPr algn="just"/>
            <a:r>
              <a:rPr lang="en-GB" sz="1600" b="1" dirty="0" smtClean="0">
                <a:solidFill>
                  <a:srgbClr val="1B50FF"/>
                </a:solidFill>
                <a:latin typeface="Chivo" panose="00000500000000000000" pitchFamily="2" charset="0"/>
              </a:rPr>
              <a:t>Instructions</a:t>
            </a:r>
            <a:r>
              <a:rPr lang="en-GB" sz="1600" dirty="0">
                <a:solidFill>
                  <a:srgbClr val="1B50FF"/>
                </a:solidFill>
                <a:latin typeface="Chivo" panose="00000500000000000000" pitchFamily="2" charset="0"/>
              </a:rPr>
              <a:t>: </a:t>
            </a:r>
            <a:r>
              <a:rPr lang="en-GB" sz="1600" dirty="0" smtClean="0">
                <a:solidFill>
                  <a:srgbClr val="1B50FF"/>
                </a:solidFill>
                <a:latin typeface="Chivo" panose="00000500000000000000" pitchFamily="2" charset="0"/>
              </a:rPr>
              <a:t>For </a:t>
            </a:r>
            <a:r>
              <a:rPr lang="en-GB" sz="1600" dirty="0">
                <a:solidFill>
                  <a:srgbClr val="1B50FF"/>
                </a:solidFill>
                <a:latin typeface="Chivo" panose="00000500000000000000" pitchFamily="2" charset="0"/>
              </a:rPr>
              <a:t>each of these three statements, choose T for true or F for false.</a:t>
            </a:r>
            <a:endParaRPr lang="fr-FR" sz="1600" dirty="0">
              <a:solidFill>
                <a:srgbClr val="1B50FF"/>
              </a:solidFill>
              <a:latin typeface="Chivo" panose="00000500000000000000" pitchFamily="2" charset="0"/>
            </a:endParaRPr>
          </a:p>
          <a:p>
            <a:endParaRPr lang="en-GB" sz="1600" dirty="0">
              <a:solidFill>
                <a:srgbClr val="1B50FF"/>
              </a:solidFill>
              <a:latin typeface="Chivo" panose="00000500000000000000" pitchFamily="2" charset="0"/>
            </a:endParaRPr>
          </a:p>
          <a:p>
            <a:r>
              <a:rPr lang="en-GB" sz="1600" dirty="0">
                <a:solidFill>
                  <a:srgbClr val="1B50FF"/>
                </a:solidFill>
                <a:latin typeface="Chivo" panose="00000500000000000000" pitchFamily="2" charset="0"/>
              </a:rPr>
              <a:t>1. The collective axis of the empowerment process focuses on improving the external circumstances of individuals, such as defending their rights and freedoms.</a:t>
            </a:r>
            <a:endParaRPr lang="fr-FR" sz="1600" dirty="0">
              <a:solidFill>
                <a:srgbClr val="1B50FF"/>
              </a:solidFill>
              <a:latin typeface="Chivo" panose="00000500000000000000" pitchFamily="2" charset="0"/>
            </a:endParaRPr>
          </a:p>
          <a:p>
            <a:endParaRPr lang="en-GB" sz="1600" dirty="0">
              <a:solidFill>
                <a:srgbClr val="1B50FF"/>
              </a:solidFill>
              <a:latin typeface="Chivo" panose="00000500000000000000" pitchFamily="2" charset="0"/>
            </a:endParaRPr>
          </a:p>
          <a:p>
            <a:r>
              <a:rPr lang="en-GB" sz="1600" dirty="0">
                <a:solidFill>
                  <a:srgbClr val="1B50FF"/>
                </a:solidFill>
                <a:latin typeface="Chivo" panose="00000500000000000000" pitchFamily="2" charset="0"/>
              </a:rPr>
              <a:t>2. Empowerment is a process that goes through empowerment, encompassing one main axis: the individual axis.</a:t>
            </a:r>
            <a:endParaRPr lang="fr-FR" sz="1600" dirty="0">
              <a:solidFill>
                <a:srgbClr val="1B50FF"/>
              </a:solidFill>
              <a:latin typeface="Chivo" panose="00000500000000000000" pitchFamily="2" charset="0"/>
            </a:endParaRPr>
          </a:p>
          <a:p>
            <a:endParaRPr lang="en-GB" sz="1600" dirty="0">
              <a:solidFill>
                <a:srgbClr val="1B50FF"/>
              </a:solidFill>
              <a:latin typeface="Chivo" panose="00000500000000000000" pitchFamily="2" charset="0"/>
            </a:endParaRPr>
          </a:p>
          <a:p>
            <a:r>
              <a:rPr lang="en-GB" sz="1600" dirty="0">
                <a:solidFill>
                  <a:srgbClr val="1B50FF"/>
                </a:solidFill>
                <a:latin typeface="Chivo" panose="00000500000000000000" pitchFamily="2" charset="0"/>
              </a:rPr>
              <a:t>3. The individual axis of the empowerment process focuses on the empowerment of individuals, on the process of awareness raising and empowerment at the individual level.</a:t>
            </a:r>
            <a:endParaRPr lang="fr-FR" sz="1600" dirty="0">
              <a:solidFill>
                <a:srgbClr val="1B50FF"/>
              </a:solidFill>
              <a:latin typeface="Chivo" panose="00000500000000000000" pitchFamily="2" charset="0"/>
            </a:endParaRPr>
          </a:p>
          <a:p>
            <a:endParaRPr lang="fr-FR" sz="1600" dirty="0">
              <a:solidFill>
                <a:srgbClr val="1B50FF"/>
              </a:solidFill>
              <a:latin typeface="Chivo" panose="00000500000000000000" pitchFamily="2" charset="0"/>
            </a:endParaRPr>
          </a:p>
          <a:p>
            <a:endParaRPr lang="fr-FR" sz="1600" dirty="0">
              <a:solidFill>
                <a:srgbClr val="1B50FF"/>
              </a:solidFill>
              <a:latin typeface="Chivo" panose="00000500000000000000" pitchFamily="2" charset="0"/>
            </a:endParaRPr>
          </a:p>
        </p:txBody>
      </p:sp>
    </p:spTree>
    <p:extLst>
      <p:ext uri="{BB962C8B-B14F-4D97-AF65-F5344CB8AC3E}">
        <p14:creationId xmlns:p14="http://schemas.microsoft.com/office/powerpoint/2010/main" val="601916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animEffect transition="in" filter="fade">
                                      <p:cBhvr>
                                        <p:cTn id="2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7DC09696-8782-4BAD-8097-EF151A794B23}" type="slidenum">
              <a:rPr lang="fr-FR" smtClean="0"/>
              <a:t>18</a:t>
            </a:fld>
            <a:endParaRPr lang="fr-FR"/>
          </a:p>
        </p:txBody>
      </p:sp>
      <p:sp>
        <p:nvSpPr>
          <p:cNvPr id="7" name="Ellipse 6"/>
          <p:cNvSpPr>
            <a:spLocks noChangeAspect="1"/>
          </p:cNvSpPr>
          <p:nvPr/>
        </p:nvSpPr>
        <p:spPr>
          <a:xfrm>
            <a:off x="361890" y="5618633"/>
            <a:ext cx="1102843" cy="1102843"/>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700" b="1" dirty="0" smtClean="0">
                <a:solidFill>
                  <a:srgbClr val="1B50FF"/>
                </a:solidFill>
                <a:latin typeface="Chivo" panose="00000500000000000000" pitchFamily="2" charset="0"/>
              </a:rPr>
              <a:t>Appropriation</a:t>
            </a:r>
            <a:endParaRPr lang="fr-FR" sz="700" b="1" dirty="0">
              <a:solidFill>
                <a:srgbClr val="1B50FF"/>
              </a:solidFill>
              <a:latin typeface="Chivo" panose="00000500000000000000" pitchFamily="2" charset="0"/>
            </a:endParaRPr>
          </a:p>
        </p:txBody>
      </p:sp>
      <p:sp>
        <p:nvSpPr>
          <p:cNvPr id="3" name="Rectangle 2"/>
          <p:cNvSpPr/>
          <p:nvPr/>
        </p:nvSpPr>
        <p:spPr>
          <a:xfrm>
            <a:off x="2070340" y="1152823"/>
            <a:ext cx="6668218" cy="5755422"/>
          </a:xfrm>
          <a:prstGeom prst="rect">
            <a:avLst/>
          </a:prstGeom>
        </p:spPr>
        <p:txBody>
          <a:bodyPr wrap="square">
            <a:spAutoFit/>
          </a:bodyPr>
          <a:lstStyle/>
          <a:p>
            <a:pPr algn="just"/>
            <a:r>
              <a:rPr lang="fr-FR" sz="1600" b="1" dirty="0" err="1" smtClean="0">
                <a:solidFill>
                  <a:srgbClr val="1B50FF"/>
                </a:solidFill>
                <a:latin typeface="Chivo" panose="00000500000000000000" pitchFamily="2" charset="0"/>
              </a:rPr>
              <a:t>Answer</a:t>
            </a:r>
            <a:r>
              <a:rPr lang="fr-FR" sz="1600" dirty="0" smtClean="0">
                <a:solidFill>
                  <a:srgbClr val="1B50FF"/>
                </a:solidFill>
                <a:latin typeface="Chivo" panose="00000500000000000000" pitchFamily="2" charset="0"/>
              </a:rPr>
              <a:t>: </a:t>
            </a:r>
            <a:endParaRPr lang="fr-FR" sz="1600" dirty="0">
              <a:solidFill>
                <a:srgbClr val="1B50FF"/>
              </a:solidFill>
              <a:latin typeface="Chivo" panose="00000500000000000000" pitchFamily="2" charset="0"/>
            </a:endParaRPr>
          </a:p>
          <a:p>
            <a:pPr algn="just"/>
            <a:endParaRPr lang="fr-FR" sz="1600" dirty="0">
              <a:solidFill>
                <a:srgbClr val="1B50FF"/>
              </a:solidFill>
              <a:latin typeface="Chivo" panose="00000500000000000000" pitchFamily="2" charset="0"/>
            </a:endParaRPr>
          </a:p>
          <a:p>
            <a:r>
              <a:rPr lang="en-GB" sz="1600" dirty="0" smtClean="0">
                <a:solidFill>
                  <a:srgbClr val="1B50FF"/>
                </a:solidFill>
                <a:latin typeface="Chivo" panose="00000500000000000000" pitchFamily="2" charset="0"/>
              </a:rPr>
              <a:t>1</a:t>
            </a:r>
            <a:r>
              <a:rPr lang="en-GB" sz="1600" dirty="0">
                <a:solidFill>
                  <a:srgbClr val="1B50FF"/>
                </a:solidFill>
                <a:latin typeface="Chivo" panose="00000500000000000000" pitchFamily="2" charset="0"/>
              </a:rPr>
              <a:t>. The collective axis of the empowerment process focuses on improving the external circumstances of individuals, such as defending their rights and freedoms.</a:t>
            </a:r>
            <a:endParaRPr lang="fr-FR" sz="1600" dirty="0">
              <a:solidFill>
                <a:srgbClr val="1B50FF"/>
              </a:solidFill>
              <a:latin typeface="Chivo" panose="00000500000000000000" pitchFamily="2" charset="0"/>
            </a:endParaRPr>
          </a:p>
          <a:p>
            <a:r>
              <a:rPr lang="en-GB" sz="1600" dirty="0">
                <a:solidFill>
                  <a:srgbClr val="1B50FF"/>
                </a:solidFill>
                <a:latin typeface="Chivo" panose="00000500000000000000" pitchFamily="2" charset="0"/>
              </a:rPr>
              <a:t>2. Empowerment is a process that goes through empowerment, encompassing one main axis: the individual axis.</a:t>
            </a:r>
            <a:endParaRPr lang="fr-FR" sz="1600" dirty="0">
              <a:solidFill>
                <a:srgbClr val="1B50FF"/>
              </a:solidFill>
              <a:latin typeface="Chivo" panose="00000500000000000000" pitchFamily="2" charset="0"/>
            </a:endParaRPr>
          </a:p>
          <a:p>
            <a:r>
              <a:rPr lang="en-GB" sz="1600" dirty="0">
                <a:solidFill>
                  <a:srgbClr val="1B50FF"/>
                </a:solidFill>
                <a:latin typeface="Chivo" panose="00000500000000000000" pitchFamily="2" charset="0"/>
              </a:rPr>
              <a:t>3. The individual axis of the empowerment process focuses on the empowerment of individuals, on the process of awareness raising and empowerment at the individual level.</a:t>
            </a:r>
            <a:endParaRPr lang="fr-FR" sz="1600" dirty="0">
              <a:solidFill>
                <a:srgbClr val="1B50FF"/>
              </a:solidFill>
              <a:latin typeface="Chivo" panose="00000500000000000000" pitchFamily="2" charset="0"/>
            </a:endParaRPr>
          </a:p>
          <a:p>
            <a:pPr algn="just"/>
            <a:endParaRPr lang="fr-FR" sz="1600" dirty="0">
              <a:solidFill>
                <a:srgbClr val="1B50FF"/>
              </a:solidFill>
              <a:latin typeface="Chivo" panose="00000500000000000000" pitchFamily="2" charset="0"/>
            </a:endParaRPr>
          </a:p>
          <a:p>
            <a:pPr algn="just"/>
            <a:r>
              <a:rPr lang="en-GB" sz="1600" b="1" dirty="0" smtClean="0">
                <a:solidFill>
                  <a:srgbClr val="1B50FF"/>
                </a:solidFill>
                <a:latin typeface="Chivo" panose="00000500000000000000" pitchFamily="2" charset="0"/>
              </a:rPr>
              <a:t>1 </a:t>
            </a:r>
            <a:r>
              <a:rPr lang="en-GB" sz="1600" b="1" dirty="0">
                <a:solidFill>
                  <a:srgbClr val="1B50FF"/>
                </a:solidFill>
                <a:latin typeface="Chivo" panose="00000500000000000000" pitchFamily="2" charset="0"/>
              </a:rPr>
              <a:t>= </a:t>
            </a:r>
            <a:r>
              <a:rPr lang="en-GB" sz="1600" b="1" dirty="0" smtClean="0">
                <a:solidFill>
                  <a:srgbClr val="1B50FF"/>
                </a:solidFill>
                <a:latin typeface="Chivo" panose="00000500000000000000" pitchFamily="2" charset="0"/>
              </a:rPr>
              <a:t>T </a:t>
            </a:r>
            <a:r>
              <a:rPr lang="en-GB" sz="1600" b="1" dirty="0">
                <a:solidFill>
                  <a:srgbClr val="1B50FF"/>
                </a:solidFill>
                <a:latin typeface="Chivo" panose="00000500000000000000" pitchFamily="2" charset="0"/>
              </a:rPr>
              <a:t>/ 2 = </a:t>
            </a:r>
            <a:r>
              <a:rPr lang="en-GB" sz="1600" b="1" dirty="0" smtClean="0">
                <a:solidFill>
                  <a:srgbClr val="1B50FF"/>
                </a:solidFill>
                <a:latin typeface="Chivo" panose="00000500000000000000" pitchFamily="2" charset="0"/>
              </a:rPr>
              <a:t>F </a:t>
            </a:r>
            <a:r>
              <a:rPr lang="en-GB" sz="1600" b="1" dirty="0">
                <a:solidFill>
                  <a:srgbClr val="1B50FF"/>
                </a:solidFill>
                <a:latin typeface="Chivo" panose="00000500000000000000" pitchFamily="2" charset="0"/>
              </a:rPr>
              <a:t>/ 3 = </a:t>
            </a:r>
            <a:r>
              <a:rPr lang="en-GB" sz="1600" b="1" dirty="0" smtClean="0">
                <a:solidFill>
                  <a:srgbClr val="1B50FF"/>
                </a:solidFill>
                <a:latin typeface="Chivo" panose="00000500000000000000" pitchFamily="2" charset="0"/>
              </a:rPr>
              <a:t>T</a:t>
            </a:r>
            <a:endParaRPr lang="fr-FR" sz="1600" b="1" dirty="0">
              <a:solidFill>
                <a:srgbClr val="1B50FF"/>
              </a:solidFill>
              <a:latin typeface="Chivo" panose="00000500000000000000" pitchFamily="2" charset="0"/>
            </a:endParaRPr>
          </a:p>
          <a:p>
            <a:pPr algn="just"/>
            <a:endParaRPr lang="fr-FR" sz="1600" dirty="0">
              <a:solidFill>
                <a:srgbClr val="1B50FF"/>
              </a:solidFill>
              <a:latin typeface="Chivo" panose="00000500000000000000" pitchFamily="2" charset="0"/>
            </a:endParaRPr>
          </a:p>
          <a:p>
            <a:r>
              <a:rPr lang="fr-FR" sz="1600" b="1" dirty="0" smtClean="0">
                <a:solidFill>
                  <a:srgbClr val="1B50FF"/>
                </a:solidFill>
                <a:latin typeface="Chivo" panose="00000500000000000000" pitchFamily="2" charset="0"/>
              </a:rPr>
              <a:t>Feedback</a:t>
            </a:r>
            <a:r>
              <a:rPr lang="fr-FR" sz="1600" dirty="0" smtClean="0">
                <a:solidFill>
                  <a:srgbClr val="1B50FF"/>
                </a:solidFill>
                <a:latin typeface="Chivo" panose="00000500000000000000" pitchFamily="2" charset="0"/>
              </a:rPr>
              <a:t>: </a:t>
            </a:r>
            <a:r>
              <a:rPr lang="en-GB" sz="1600" dirty="0" smtClean="0">
                <a:solidFill>
                  <a:srgbClr val="1B50FF"/>
                </a:solidFill>
                <a:latin typeface="Chivo" panose="00000500000000000000" pitchFamily="2" charset="0"/>
              </a:rPr>
              <a:t>Empowerment </a:t>
            </a:r>
            <a:r>
              <a:rPr lang="en-GB" sz="1600" dirty="0">
                <a:solidFill>
                  <a:srgbClr val="1B50FF"/>
                </a:solidFill>
                <a:latin typeface="Chivo" panose="00000500000000000000" pitchFamily="2" charset="0"/>
              </a:rPr>
              <a:t>is a whole process that goes through the reinforcement of the power to act, encompassing two main axes:</a:t>
            </a:r>
            <a:endParaRPr lang="fr-FR" sz="1600" dirty="0">
              <a:solidFill>
                <a:srgbClr val="1B50FF"/>
              </a:solidFill>
              <a:latin typeface="Chivo" panose="00000500000000000000" pitchFamily="2" charset="0"/>
            </a:endParaRPr>
          </a:p>
          <a:p>
            <a:pPr marL="285750" lvl="0" indent="-285750">
              <a:buFontTx/>
              <a:buChar char="-"/>
            </a:pPr>
            <a:r>
              <a:rPr lang="en-GB" sz="1600" dirty="0" smtClean="0">
                <a:solidFill>
                  <a:srgbClr val="1B50FF"/>
                </a:solidFill>
                <a:latin typeface="Chivo" panose="00000500000000000000" pitchFamily="2" charset="0"/>
              </a:rPr>
              <a:t>The </a:t>
            </a:r>
            <a:r>
              <a:rPr lang="en-GB" sz="1600" dirty="0">
                <a:solidFill>
                  <a:srgbClr val="1B50FF"/>
                </a:solidFill>
                <a:latin typeface="Chivo" panose="00000500000000000000" pitchFamily="2" charset="0"/>
              </a:rPr>
              <a:t>collective axis focusing on the improvement of the external circumstances of individuals: defence of the rights and freedoms of each individual for </a:t>
            </a:r>
            <a:r>
              <a:rPr lang="en-GB" sz="1600" dirty="0" smtClean="0">
                <a:solidFill>
                  <a:srgbClr val="1B50FF"/>
                </a:solidFill>
                <a:latin typeface="Chivo" panose="00000500000000000000" pitchFamily="2" charset="0"/>
              </a:rPr>
              <a:t>example;</a:t>
            </a:r>
          </a:p>
          <a:p>
            <a:pPr marL="285750" lvl="0" indent="-285750">
              <a:buFontTx/>
              <a:buChar char="-"/>
            </a:pPr>
            <a:r>
              <a:rPr lang="en-GB" sz="1600" dirty="0" smtClean="0">
                <a:solidFill>
                  <a:srgbClr val="1B50FF"/>
                </a:solidFill>
                <a:latin typeface="Chivo" panose="00000500000000000000" pitchFamily="2" charset="0"/>
              </a:rPr>
              <a:t>The </a:t>
            </a:r>
            <a:r>
              <a:rPr lang="en-GB" sz="1600" dirty="0">
                <a:solidFill>
                  <a:srgbClr val="1B50FF"/>
                </a:solidFill>
                <a:latin typeface="Chivo" panose="00000500000000000000" pitchFamily="2" charset="0"/>
              </a:rPr>
              <a:t>individual axis focusing on the empowerment of individuals, on the process of awareness raising and strengthening at the individual level.</a:t>
            </a:r>
            <a:endParaRPr lang="fr-FR" sz="1600" dirty="0">
              <a:solidFill>
                <a:srgbClr val="1B50FF"/>
              </a:solidFill>
              <a:latin typeface="Chivo" panose="00000500000000000000" pitchFamily="2" charset="0"/>
            </a:endParaRPr>
          </a:p>
          <a:p>
            <a:endParaRPr lang="fr-FR" sz="1600" dirty="0">
              <a:solidFill>
                <a:srgbClr val="1B50FF"/>
              </a:solidFill>
              <a:latin typeface="Chivo" panose="00000500000000000000" pitchFamily="2" charset="0"/>
            </a:endParaRPr>
          </a:p>
          <a:p>
            <a:pPr algn="just"/>
            <a:endParaRPr lang="fr-FR" sz="1600" dirty="0">
              <a:solidFill>
                <a:srgbClr val="1B50FF"/>
              </a:solidFill>
              <a:latin typeface="Chivo" panose="00000500000000000000" pitchFamily="2" charset="0"/>
            </a:endParaRPr>
          </a:p>
        </p:txBody>
      </p:sp>
    </p:spTree>
    <p:extLst>
      <p:ext uri="{BB962C8B-B14F-4D97-AF65-F5344CB8AC3E}">
        <p14:creationId xmlns:p14="http://schemas.microsoft.com/office/powerpoint/2010/main" val="823121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mph" presetSubtype="0" nodeType="clickEffect">
                                  <p:stCondLst>
                                    <p:cond delay="0"/>
                                  </p:stCondLst>
                                  <p:iterate type="lt">
                                    <p:tmAbs val="25"/>
                                  </p:iterate>
                                  <p:childTnLst>
                                    <p:set>
                                      <p:cBhvr override="childStyle">
                                        <p:cTn id="6" dur="indefinite"/>
                                        <p:tgtEl>
                                          <p:spTgt spid="3">
                                            <p:txEl>
                                              <p:pRg st="2" end="2"/>
                                            </p:txEl>
                                          </p:spTgt>
                                        </p:tgtEl>
                                        <p:attrNameLst>
                                          <p:attrName>style.fontWeight</p:attrName>
                                        </p:attrNameLst>
                                      </p:cBhvr>
                                      <p:to>
                                        <p:strVal val="bold"/>
                                      </p:to>
                                    </p:set>
                                  </p:childTnLst>
                                </p:cTn>
                              </p:par>
                            </p:childTnLst>
                          </p:cTn>
                        </p:par>
                      </p:childTnLst>
                    </p:cTn>
                  </p:par>
                  <p:par>
                    <p:cTn id="7" fill="hold">
                      <p:stCondLst>
                        <p:cond delay="indefinite"/>
                      </p:stCondLst>
                      <p:childTnLst>
                        <p:par>
                          <p:cTn id="8" fill="hold">
                            <p:stCondLst>
                              <p:cond delay="0"/>
                            </p:stCondLst>
                            <p:childTnLst>
                              <p:par>
                                <p:cTn id="9" presetID="30" presetClass="emph" presetSubtype="0" fill="hold" nodeType="clickEffect">
                                  <p:stCondLst>
                                    <p:cond delay="0"/>
                                  </p:stCondLst>
                                  <p:childTnLst>
                                    <p:animClr clrSpc="hsl" dir="cw">
                                      <p:cBhvr override="childStyle">
                                        <p:cTn id="10" dur="500" fill="hold"/>
                                        <p:tgtEl>
                                          <p:spTgt spid="3">
                                            <p:txEl>
                                              <p:pRg st="3" end="3"/>
                                            </p:txEl>
                                          </p:spTgt>
                                        </p:tgtEl>
                                        <p:attrNameLst>
                                          <p:attrName>style.color</p:attrName>
                                        </p:attrNameLst>
                                      </p:cBhvr>
                                      <p:by>
                                        <p:hsl h="0" s="12549" l="25098"/>
                                      </p:by>
                                    </p:animClr>
                                    <p:animClr clrSpc="hsl" dir="cw">
                                      <p:cBhvr>
                                        <p:cTn id="11" dur="500" fill="hold"/>
                                        <p:tgtEl>
                                          <p:spTgt spid="3">
                                            <p:txEl>
                                              <p:pRg st="3" end="3"/>
                                            </p:txEl>
                                          </p:spTgt>
                                        </p:tgtEl>
                                        <p:attrNameLst>
                                          <p:attrName>fillcolor</p:attrName>
                                        </p:attrNameLst>
                                      </p:cBhvr>
                                      <p:by>
                                        <p:hsl h="0" s="12549" l="25098"/>
                                      </p:by>
                                    </p:animClr>
                                    <p:animClr clrSpc="hsl" dir="cw">
                                      <p:cBhvr>
                                        <p:cTn id="12" dur="500" fill="hold"/>
                                        <p:tgtEl>
                                          <p:spTgt spid="3">
                                            <p:txEl>
                                              <p:pRg st="3" end="3"/>
                                            </p:txEl>
                                          </p:spTgt>
                                        </p:tgtEl>
                                        <p:attrNameLst>
                                          <p:attrName>stroke.color</p:attrName>
                                        </p:attrNameLst>
                                      </p:cBhvr>
                                      <p:by>
                                        <p:hsl h="0" s="12549" l="25098"/>
                                      </p:by>
                                    </p:animClr>
                                    <p:set>
                                      <p:cBhvr>
                                        <p:cTn id="13" dur="500" fill="hold"/>
                                        <p:tgtEl>
                                          <p:spTgt spid="3">
                                            <p:txEl>
                                              <p:pRg st="3" end="3"/>
                                            </p:txEl>
                                          </p:spTgt>
                                        </p:tgtEl>
                                        <p:attrNameLst>
                                          <p:attrName>fill.type</p:attrName>
                                        </p:attrNameLst>
                                      </p:cBhvr>
                                      <p:to>
                                        <p:strVal val="solid"/>
                                      </p:to>
                                    </p:set>
                                  </p:childTnLst>
                                </p:cTn>
                              </p:par>
                            </p:childTnLst>
                          </p:cTn>
                        </p:par>
                      </p:childTnLst>
                    </p:cTn>
                  </p:par>
                  <p:par>
                    <p:cTn id="14" fill="hold">
                      <p:stCondLst>
                        <p:cond delay="indefinite"/>
                      </p:stCondLst>
                      <p:childTnLst>
                        <p:par>
                          <p:cTn id="15" fill="hold">
                            <p:stCondLst>
                              <p:cond delay="0"/>
                            </p:stCondLst>
                            <p:childTnLst>
                              <p:par>
                                <p:cTn id="16" presetID="15" presetClass="emph" presetSubtype="0" nodeType="clickEffect">
                                  <p:stCondLst>
                                    <p:cond delay="0"/>
                                  </p:stCondLst>
                                  <p:iterate type="lt">
                                    <p:tmAbs val="25"/>
                                  </p:iterate>
                                  <p:childTnLst>
                                    <p:set>
                                      <p:cBhvr override="childStyle">
                                        <p:cTn id="17" dur="indefinite"/>
                                        <p:tgtEl>
                                          <p:spTgt spid="3">
                                            <p:txEl>
                                              <p:pRg st="4" end="4"/>
                                            </p:txEl>
                                          </p:spTgt>
                                        </p:tgtEl>
                                        <p:attrNameLst>
                                          <p:attrName>style.fontWeight</p:attrName>
                                        </p:attrNameLst>
                                      </p:cBhvr>
                                      <p:to>
                                        <p:strVal val="bold"/>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animEffect transition="in" filter="fade">
                                      <p:cBhvr>
                                        <p:cTn id="27" dur="500"/>
                                        <p:tgtEl>
                                          <p:spTgt spid="3">
                                            <p:txEl>
                                              <p:pRg st="8" end="8"/>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9" end="9"/>
                                            </p:txEl>
                                          </p:spTgt>
                                        </p:tgtEl>
                                        <p:attrNameLst>
                                          <p:attrName>style.visibility</p:attrName>
                                        </p:attrNameLst>
                                      </p:cBhvr>
                                      <p:to>
                                        <p:strVal val="visible"/>
                                      </p:to>
                                    </p:set>
                                    <p:animEffect transition="in" filter="fade">
                                      <p:cBhvr>
                                        <p:cTn id="32" dur="500"/>
                                        <p:tgtEl>
                                          <p:spTgt spid="3">
                                            <p:txEl>
                                              <p:pRg st="9" end="9"/>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10" end="10"/>
                                            </p:txEl>
                                          </p:spTgt>
                                        </p:tgtEl>
                                        <p:attrNameLst>
                                          <p:attrName>style.visibility</p:attrName>
                                        </p:attrNameLst>
                                      </p:cBhvr>
                                      <p:to>
                                        <p:strVal val="visible"/>
                                      </p:to>
                                    </p:set>
                                    <p:animEffect transition="in" filter="fade">
                                      <p:cBhvr>
                                        <p:cTn id="37"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7DC09696-8782-4BAD-8097-EF151A794B23}" type="slidenum">
              <a:rPr lang="fr-FR" smtClean="0"/>
              <a:t>19</a:t>
            </a:fld>
            <a:endParaRPr lang="fr-FR"/>
          </a:p>
        </p:txBody>
      </p:sp>
      <p:sp>
        <p:nvSpPr>
          <p:cNvPr id="7" name="Ellipse 6"/>
          <p:cNvSpPr>
            <a:spLocks noChangeAspect="1"/>
          </p:cNvSpPr>
          <p:nvPr/>
        </p:nvSpPr>
        <p:spPr>
          <a:xfrm>
            <a:off x="361890" y="5618633"/>
            <a:ext cx="1102843" cy="1102843"/>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700" b="1" dirty="0" smtClean="0">
                <a:solidFill>
                  <a:srgbClr val="1B50FF"/>
                </a:solidFill>
                <a:latin typeface="Chivo" panose="00000500000000000000" pitchFamily="2" charset="0"/>
              </a:rPr>
              <a:t>Appropriation</a:t>
            </a:r>
            <a:endParaRPr lang="fr-FR" sz="700" b="1" dirty="0">
              <a:solidFill>
                <a:srgbClr val="1B50FF"/>
              </a:solidFill>
              <a:latin typeface="Chivo" panose="00000500000000000000" pitchFamily="2" charset="0"/>
            </a:endParaRPr>
          </a:p>
        </p:txBody>
      </p:sp>
      <p:sp>
        <p:nvSpPr>
          <p:cNvPr id="3" name="Rectangle 2"/>
          <p:cNvSpPr/>
          <p:nvPr/>
        </p:nvSpPr>
        <p:spPr>
          <a:xfrm>
            <a:off x="2070340" y="1152823"/>
            <a:ext cx="6668218" cy="3570208"/>
          </a:xfrm>
          <a:prstGeom prst="rect">
            <a:avLst/>
          </a:prstGeom>
        </p:spPr>
        <p:txBody>
          <a:bodyPr wrap="square">
            <a:spAutoFit/>
          </a:bodyPr>
          <a:lstStyle/>
          <a:p>
            <a:pPr lvl="0"/>
            <a:r>
              <a:rPr lang="fr-FR" b="1" dirty="0">
                <a:solidFill>
                  <a:srgbClr val="4EFFB0"/>
                </a:solidFill>
                <a:latin typeface="Chivo" panose="00000500000000000000" pitchFamily="2" charset="0"/>
              </a:rPr>
              <a:t>3</a:t>
            </a:r>
            <a:r>
              <a:rPr lang="fr-FR" b="1" dirty="0" smtClean="0">
                <a:solidFill>
                  <a:srgbClr val="4EFFB0"/>
                </a:solidFill>
                <a:latin typeface="Chivo" panose="00000500000000000000" pitchFamily="2" charset="0"/>
              </a:rPr>
              <a:t>. </a:t>
            </a:r>
            <a:r>
              <a:rPr lang="en-GB" b="1" dirty="0">
                <a:solidFill>
                  <a:srgbClr val="4EFFB0"/>
                </a:solidFill>
                <a:latin typeface="Chivo" panose="00000500000000000000" pitchFamily="2" charset="0"/>
              </a:rPr>
              <a:t>Exercise 3</a:t>
            </a:r>
            <a:endParaRPr lang="fr-FR" sz="1600" dirty="0" smtClean="0">
              <a:solidFill>
                <a:srgbClr val="1B50FF"/>
              </a:solidFill>
              <a:latin typeface="Chivo" panose="00000500000000000000" pitchFamily="2" charset="0"/>
            </a:endParaRPr>
          </a:p>
          <a:p>
            <a:pPr algn="just"/>
            <a:endParaRPr lang="fr-FR" sz="1600" dirty="0">
              <a:solidFill>
                <a:srgbClr val="1B50FF"/>
              </a:solidFill>
              <a:latin typeface="Chivo" panose="00000500000000000000" pitchFamily="2" charset="0"/>
            </a:endParaRPr>
          </a:p>
          <a:p>
            <a:pPr algn="just"/>
            <a:r>
              <a:rPr lang="en-GB" sz="1600" b="1" dirty="0" smtClean="0">
                <a:solidFill>
                  <a:srgbClr val="1B50FF"/>
                </a:solidFill>
                <a:latin typeface="Chivo" panose="00000500000000000000" pitchFamily="2" charset="0"/>
              </a:rPr>
              <a:t>Instructions</a:t>
            </a:r>
            <a:r>
              <a:rPr lang="en-GB" sz="1600" dirty="0">
                <a:solidFill>
                  <a:srgbClr val="1B50FF"/>
                </a:solidFill>
                <a:latin typeface="Chivo" panose="00000500000000000000" pitchFamily="2" charset="0"/>
              </a:rPr>
              <a:t>: </a:t>
            </a:r>
            <a:r>
              <a:rPr lang="en-GB" sz="1600" dirty="0" smtClean="0">
                <a:solidFill>
                  <a:srgbClr val="1B50FF"/>
                </a:solidFill>
                <a:latin typeface="Chivo" panose="00000500000000000000" pitchFamily="2" charset="0"/>
              </a:rPr>
              <a:t>According </a:t>
            </a:r>
            <a:r>
              <a:rPr lang="en-GB" sz="1600" dirty="0">
                <a:solidFill>
                  <a:srgbClr val="1B50FF"/>
                </a:solidFill>
                <a:latin typeface="Chivo" panose="00000500000000000000" pitchFamily="2" charset="0"/>
              </a:rPr>
              <a:t>to CHANGE OF VIEW, can empowerment be defined by the first statement, by the second statement, or by combining the two statements? True or false</a:t>
            </a:r>
            <a:r>
              <a:rPr lang="en-GB" sz="1600" dirty="0" smtClean="0">
                <a:solidFill>
                  <a:srgbClr val="1B50FF"/>
                </a:solidFill>
                <a:latin typeface="Chivo" panose="00000500000000000000" pitchFamily="2" charset="0"/>
              </a:rPr>
              <a:t>?</a:t>
            </a:r>
            <a:endParaRPr lang="fr-FR" sz="1600" dirty="0">
              <a:solidFill>
                <a:srgbClr val="1B50FF"/>
              </a:solidFill>
              <a:latin typeface="Chivo" panose="00000500000000000000" pitchFamily="2" charset="0"/>
            </a:endParaRPr>
          </a:p>
          <a:p>
            <a:endParaRPr lang="en-GB" sz="1600" dirty="0">
              <a:solidFill>
                <a:srgbClr val="1B50FF"/>
              </a:solidFill>
              <a:latin typeface="Chivo" panose="00000500000000000000" pitchFamily="2" charset="0"/>
            </a:endParaRPr>
          </a:p>
          <a:p>
            <a:r>
              <a:rPr lang="en-GB" sz="1600" dirty="0" smtClean="0">
                <a:solidFill>
                  <a:srgbClr val="1B50FF"/>
                </a:solidFill>
                <a:latin typeface="Chivo" panose="00000500000000000000" pitchFamily="2" charset="0"/>
              </a:rPr>
              <a:t>1. It </a:t>
            </a:r>
            <a:r>
              <a:rPr lang="en-GB" sz="1600" dirty="0">
                <a:solidFill>
                  <a:srgbClr val="1B50FF"/>
                </a:solidFill>
                <a:latin typeface="Chivo" panose="00000500000000000000" pitchFamily="2" charset="0"/>
              </a:rPr>
              <a:t>is a process of change in which a person becomes aware of what is important to him or her</a:t>
            </a:r>
            <a:r>
              <a:rPr lang="en-GB" sz="1600" dirty="0" smtClean="0">
                <a:solidFill>
                  <a:srgbClr val="1B50FF"/>
                </a:solidFill>
                <a:latin typeface="Chivo" panose="00000500000000000000" pitchFamily="2" charset="0"/>
              </a:rPr>
              <a:t>.</a:t>
            </a:r>
          </a:p>
          <a:p>
            <a:pPr marL="342900" indent="-342900">
              <a:buAutoNum type="arabicPeriod"/>
            </a:pPr>
            <a:endParaRPr lang="fr-FR" sz="1600" dirty="0">
              <a:solidFill>
                <a:srgbClr val="1B50FF"/>
              </a:solidFill>
              <a:latin typeface="Chivo" panose="00000500000000000000" pitchFamily="2" charset="0"/>
            </a:endParaRPr>
          </a:p>
          <a:p>
            <a:r>
              <a:rPr lang="en-GB" sz="1600" dirty="0">
                <a:solidFill>
                  <a:srgbClr val="1B50FF"/>
                </a:solidFill>
                <a:latin typeface="Chivo" panose="00000500000000000000" pitchFamily="2" charset="0"/>
              </a:rPr>
              <a:t>2. It is the restoration of setting in movement the person's power to act, in his or her best interest and from his or her reality.</a:t>
            </a:r>
            <a:endParaRPr lang="fr-FR" sz="1600" dirty="0">
              <a:solidFill>
                <a:srgbClr val="1B50FF"/>
              </a:solidFill>
              <a:latin typeface="Chivo" panose="00000500000000000000" pitchFamily="2" charset="0"/>
            </a:endParaRPr>
          </a:p>
          <a:p>
            <a:endParaRPr lang="fr-FR" sz="1600" dirty="0">
              <a:solidFill>
                <a:srgbClr val="1B50FF"/>
              </a:solidFill>
              <a:latin typeface="Chivo" panose="00000500000000000000" pitchFamily="2" charset="0"/>
            </a:endParaRPr>
          </a:p>
          <a:p>
            <a:endParaRPr lang="fr-FR" sz="1600" dirty="0">
              <a:solidFill>
                <a:srgbClr val="1B50FF"/>
              </a:solidFill>
              <a:latin typeface="Chivo" panose="00000500000000000000" pitchFamily="2" charset="0"/>
            </a:endParaRPr>
          </a:p>
          <a:p>
            <a:endParaRPr lang="fr-FR" sz="1600" dirty="0">
              <a:solidFill>
                <a:srgbClr val="1B50FF"/>
              </a:solidFill>
              <a:latin typeface="Chivo" panose="00000500000000000000" pitchFamily="2" charset="0"/>
            </a:endParaRPr>
          </a:p>
        </p:txBody>
      </p:sp>
    </p:spTree>
    <p:extLst>
      <p:ext uri="{BB962C8B-B14F-4D97-AF65-F5344CB8AC3E}">
        <p14:creationId xmlns:p14="http://schemas.microsoft.com/office/powerpoint/2010/main" val="3382975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p:txBody>
          <a:bodyPr/>
          <a:lstStyle/>
          <a:p>
            <a:fld id="{7DC09696-8782-4BAD-8097-EF151A794B23}" type="slidenum">
              <a:rPr lang="fr-FR" smtClean="0"/>
              <a:t>2</a:t>
            </a:fld>
            <a:endParaRPr lang="fr-FR"/>
          </a:p>
        </p:txBody>
      </p:sp>
      <p:sp>
        <p:nvSpPr>
          <p:cNvPr id="10" name="ZoneTexte 9"/>
          <p:cNvSpPr txBox="1"/>
          <p:nvPr/>
        </p:nvSpPr>
        <p:spPr>
          <a:xfrm>
            <a:off x="2037806" y="1236616"/>
            <a:ext cx="6609805" cy="400110"/>
          </a:xfrm>
          <a:prstGeom prst="rect">
            <a:avLst/>
          </a:prstGeom>
          <a:noFill/>
        </p:spPr>
        <p:txBody>
          <a:bodyPr wrap="square" rtlCol="0">
            <a:spAutoFit/>
          </a:bodyPr>
          <a:lstStyle/>
          <a:p>
            <a:pPr algn="ctr"/>
            <a:r>
              <a:rPr lang="en-GB" sz="2000" b="1" dirty="0" smtClean="0">
                <a:solidFill>
                  <a:srgbClr val="4EFFB0"/>
                </a:solidFill>
                <a:latin typeface="Chivo" panose="00000500000000000000" pitchFamily="2" charset="0"/>
              </a:rPr>
              <a:t>SUMMARY OF THE PEDAGOGICAL SEQUENCE</a:t>
            </a:r>
            <a:endParaRPr lang="fr-FR" sz="2000" b="1" dirty="0">
              <a:solidFill>
                <a:srgbClr val="4EFFB0"/>
              </a:solidFill>
              <a:latin typeface="Chivo" panose="00000500000000000000" pitchFamily="2" charset="0"/>
            </a:endParaRPr>
          </a:p>
        </p:txBody>
      </p:sp>
      <p:graphicFrame>
        <p:nvGraphicFramePr>
          <p:cNvPr id="17" name="Tableau 16"/>
          <p:cNvGraphicFramePr>
            <a:graphicFrameLocks noGrp="1"/>
          </p:cNvGraphicFramePr>
          <p:nvPr>
            <p:extLst>
              <p:ext uri="{D42A27DB-BD31-4B8C-83A1-F6EECF244321}">
                <p14:modId xmlns:p14="http://schemas.microsoft.com/office/powerpoint/2010/main" val="900827805"/>
              </p:ext>
            </p:extLst>
          </p:nvPr>
        </p:nvGraphicFramePr>
        <p:xfrm>
          <a:off x="2217026" y="2000591"/>
          <a:ext cx="6298324" cy="3200400"/>
        </p:xfrm>
        <a:graphic>
          <a:graphicData uri="http://schemas.openxmlformats.org/drawingml/2006/table">
            <a:tbl>
              <a:tblPr firstRow="1" bandRow="1">
                <a:tableStyleId>{22838BEF-8BB2-4498-84A7-C5851F593DF1}</a:tableStyleId>
              </a:tblPr>
              <a:tblGrid>
                <a:gridCol w="622738">
                  <a:extLst>
                    <a:ext uri="{9D8B030D-6E8A-4147-A177-3AD203B41FA5}">
                      <a16:colId xmlns:a16="http://schemas.microsoft.com/office/drawing/2014/main" val="521946630"/>
                    </a:ext>
                  </a:extLst>
                </a:gridCol>
                <a:gridCol w="5675586">
                  <a:extLst>
                    <a:ext uri="{9D8B030D-6E8A-4147-A177-3AD203B41FA5}">
                      <a16:colId xmlns:a16="http://schemas.microsoft.com/office/drawing/2014/main" val="2522178678"/>
                    </a:ext>
                  </a:extLst>
                </a:gridCol>
              </a:tblGrid>
              <a:tr h="370840">
                <a:tc>
                  <a:txBody>
                    <a:bodyPr/>
                    <a:lstStyle/>
                    <a:p>
                      <a:pPr algn="just"/>
                      <a:endParaRPr lang="fr-FR" sz="2800" b="0" dirty="0">
                        <a:solidFill>
                          <a:srgbClr val="1B50FF"/>
                        </a:solidFill>
                        <a:latin typeface="Chivo" panose="00000500000000000000" pitchFamily="2" charset="0"/>
                      </a:endParaRPr>
                    </a:p>
                  </a:txBody>
                  <a:tcPr>
                    <a:lnL w="12700" cap="flat" cmpd="sng" algn="ctr">
                      <a:solidFill>
                        <a:srgbClr val="1B50FF"/>
                      </a:solidFill>
                      <a:prstDash val="solid"/>
                      <a:round/>
                      <a:headEnd type="none" w="med" len="med"/>
                      <a:tailEnd type="none" w="med" len="med"/>
                    </a:lnL>
                    <a:lnR w="12700" cap="flat" cmpd="sng" algn="ctr">
                      <a:solidFill>
                        <a:srgbClr val="1B50FF"/>
                      </a:solidFill>
                      <a:prstDash val="solid"/>
                      <a:round/>
                      <a:headEnd type="none" w="med" len="med"/>
                      <a:tailEnd type="none" w="med" len="med"/>
                    </a:lnR>
                    <a:lnT w="12700" cap="flat" cmpd="sng" algn="ctr">
                      <a:solidFill>
                        <a:srgbClr val="1B50FF"/>
                      </a:solidFill>
                      <a:prstDash val="solid"/>
                      <a:round/>
                      <a:headEnd type="none" w="med" len="med"/>
                      <a:tailEnd type="none" w="med" len="med"/>
                    </a:lnT>
                    <a:lnB w="12700" cap="flat" cmpd="sng" algn="ctr">
                      <a:solidFill>
                        <a:srgbClr val="1B50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r>
                        <a:rPr lang="en-GB" sz="1600" b="1" u="sng" kern="1200" baseline="0" dirty="0" smtClean="0">
                          <a:solidFill>
                            <a:srgbClr val="1B50FF"/>
                          </a:solidFill>
                          <a:latin typeface="Chivo" panose="00000500000000000000" pitchFamily="2" charset="0"/>
                          <a:ea typeface="+mn-ea"/>
                          <a:cs typeface="+mn-cs"/>
                        </a:rPr>
                        <a:t>Introduction</a:t>
                      </a:r>
                      <a:r>
                        <a:rPr lang="en-GB" sz="1600" b="0" u="none" kern="1200" baseline="0" dirty="0" smtClean="0">
                          <a:solidFill>
                            <a:srgbClr val="1B50FF"/>
                          </a:solidFill>
                          <a:latin typeface="Chivo" panose="00000500000000000000" pitchFamily="2" charset="0"/>
                          <a:ea typeface="+mn-ea"/>
                          <a:cs typeface="+mn-cs"/>
                        </a:rPr>
                        <a:t>:</a:t>
                      </a:r>
                      <a:r>
                        <a:rPr lang="en-GB" sz="1600" b="1" u="none" kern="1200" baseline="0" dirty="0" smtClean="0">
                          <a:solidFill>
                            <a:srgbClr val="1B50FF"/>
                          </a:solidFill>
                          <a:latin typeface="Chivo" panose="00000500000000000000" pitchFamily="2" charset="0"/>
                          <a:ea typeface="+mn-ea"/>
                          <a:cs typeface="+mn-cs"/>
                        </a:rPr>
                        <a:t> </a:t>
                      </a:r>
                      <a:r>
                        <a:rPr lang="en-GB" sz="1600" b="0" kern="1200" baseline="0" dirty="0" smtClean="0">
                          <a:solidFill>
                            <a:srgbClr val="1B50FF"/>
                          </a:solidFill>
                          <a:latin typeface="Chivo" panose="00000500000000000000" pitchFamily="2" charset="0"/>
                          <a:ea typeface="+mn-ea"/>
                          <a:cs typeface="+mn-cs"/>
                        </a:rPr>
                        <a:t>the outline of the sequence</a:t>
                      </a:r>
                      <a:endParaRPr lang="fr-FR" sz="1600" b="0" kern="1200" baseline="0" dirty="0">
                        <a:solidFill>
                          <a:srgbClr val="1B50FF"/>
                        </a:solidFill>
                        <a:latin typeface="Chivo" panose="00000500000000000000" pitchFamily="2" charset="0"/>
                        <a:ea typeface="+mn-ea"/>
                        <a:cs typeface="+mn-cs"/>
                      </a:endParaRPr>
                    </a:p>
                  </a:txBody>
                  <a:tcPr anchor="ctr">
                    <a:lnL w="12700" cap="flat" cmpd="sng" algn="ctr">
                      <a:solidFill>
                        <a:srgbClr val="1B50FF"/>
                      </a:solidFill>
                      <a:prstDash val="solid"/>
                      <a:round/>
                      <a:headEnd type="none" w="med" len="med"/>
                      <a:tailEnd type="none" w="med" len="med"/>
                    </a:lnL>
                    <a:lnR w="12700" cap="flat" cmpd="sng" algn="ctr">
                      <a:solidFill>
                        <a:srgbClr val="1B50FF"/>
                      </a:solidFill>
                      <a:prstDash val="solid"/>
                      <a:round/>
                      <a:headEnd type="none" w="med" len="med"/>
                      <a:tailEnd type="none" w="med" len="med"/>
                    </a:lnR>
                    <a:lnT w="12700" cap="flat" cmpd="sng" algn="ctr">
                      <a:solidFill>
                        <a:srgbClr val="1B50FF"/>
                      </a:solidFill>
                      <a:prstDash val="solid"/>
                      <a:round/>
                      <a:headEnd type="none" w="med" len="med"/>
                      <a:tailEnd type="none" w="med" len="med"/>
                    </a:lnT>
                    <a:lnB w="12700" cap="flat" cmpd="sng" algn="ctr">
                      <a:solidFill>
                        <a:srgbClr val="1B50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28759538"/>
                  </a:ext>
                </a:extLst>
              </a:tr>
              <a:tr h="370840">
                <a:tc>
                  <a:txBody>
                    <a:bodyPr/>
                    <a:lstStyle/>
                    <a:p>
                      <a:pPr algn="just"/>
                      <a:endParaRPr lang="fr-FR" sz="2800" b="0" dirty="0">
                        <a:solidFill>
                          <a:srgbClr val="1B50FF"/>
                        </a:solidFill>
                        <a:latin typeface="Chivo" panose="00000500000000000000" pitchFamily="2" charset="0"/>
                      </a:endParaRPr>
                    </a:p>
                  </a:txBody>
                  <a:tcPr>
                    <a:lnL w="12700" cap="flat" cmpd="sng" algn="ctr">
                      <a:solidFill>
                        <a:srgbClr val="1B50FF"/>
                      </a:solidFill>
                      <a:prstDash val="solid"/>
                      <a:round/>
                      <a:headEnd type="none" w="med" len="med"/>
                      <a:tailEnd type="none" w="med" len="med"/>
                    </a:lnL>
                    <a:lnR w="12700" cap="flat" cmpd="sng" algn="ctr">
                      <a:solidFill>
                        <a:srgbClr val="1B50FF"/>
                      </a:solidFill>
                      <a:prstDash val="solid"/>
                      <a:round/>
                      <a:headEnd type="none" w="med" len="med"/>
                      <a:tailEnd type="none" w="med" len="med"/>
                    </a:lnR>
                    <a:lnT w="12700" cap="flat" cmpd="sng" algn="ctr">
                      <a:solidFill>
                        <a:srgbClr val="1B50FF"/>
                      </a:solidFill>
                      <a:prstDash val="solid"/>
                      <a:round/>
                      <a:headEnd type="none" w="med" len="med"/>
                      <a:tailEnd type="none" w="med" len="med"/>
                    </a:lnT>
                    <a:lnB w="12700" cap="flat" cmpd="sng" algn="ctr">
                      <a:solidFill>
                        <a:srgbClr val="1B50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r>
                        <a:rPr lang="en-GB" sz="1600" b="1" u="sng" kern="1200" dirty="0" smtClean="0">
                          <a:solidFill>
                            <a:srgbClr val="1B50FF"/>
                          </a:solidFill>
                          <a:latin typeface="Chivo" panose="00000500000000000000" pitchFamily="2" charset="0"/>
                          <a:ea typeface="+mn-ea"/>
                          <a:cs typeface="+mn-cs"/>
                        </a:rPr>
                        <a:t>Reflective practice</a:t>
                      </a:r>
                      <a:r>
                        <a:rPr lang="en-GB" sz="1600" b="0" u="none" kern="1200" dirty="0" smtClean="0">
                          <a:solidFill>
                            <a:srgbClr val="1B50FF"/>
                          </a:solidFill>
                          <a:latin typeface="Chivo" panose="00000500000000000000" pitchFamily="2" charset="0"/>
                          <a:ea typeface="+mn-ea"/>
                          <a:cs typeface="+mn-cs"/>
                        </a:rPr>
                        <a:t>:</a:t>
                      </a:r>
                      <a:r>
                        <a:rPr lang="en-GB" sz="1600" b="1" u="none" kern="1200" dirty="0" smtClean="0">
                          <a:solidFill>
                            <a:srgbClr val="1B50FF"/>
                          </a:solidFill>
                          <a:latin typeface="Chivo" panose="00000500000000000000" pitchFamily="2" charset="0"/>
                          <a:ea typeface="+mn-ea"/>
                          <a:cs typeface="+mn-cs"/>
                        </a:rPr>
                        <a:t> </a:t>
                      </a:r>
                      <a:r>
                        <a:rPr lang="en-GB" sz="1600" b="0" u="none" kern="1200" dirty="0" smtClean="0">
                          <a:solidFill>
                            <a:srgbClr val="1B50FF"/>
                          </a:solidFill>
                          <a:latin typeface="Chivo" panose="00000500000000000000" pitchFamily="2" charset="0"/>
                          <a:ea typeface="+mn-ea"/>
                          <a:cs typeface="+mn-cs"/>
                        </a:rPr>
                        <a:t>a few exercises or a teaser to help you look at the sequence </a:t>
                      </a:r>
                      <a:r>
                        <a:rPr lang="en-GB" sz="1600" b="0" u="sng" kern="1200" dirty="0" smtClean="0">
                          <a:solidFill>
                            <a:srgbClr val="1B50FF"/>
                          </a:solidFill>
                          <a:latin typeface="Chivo" panose="00000500000000000000" pitchFamily="2" charset="0"/>
                          <a:ea typeface="+mn-ea"/>
                          <a:cs typeface="+mn-cs"/>
                        </a:rPr>
                        <a:t>before</a:t>
                      </a:r>
                      <a:r>
                        <a:rPr lang="en-GB" sz="1600" b="0" u="none" kern="1200" dirty="0" smtClean="0">
                          <a:solidFill>
                            <a:srgbClr val="1B50FF"/>
                          </a:solidFill>
                          <a:latin typeface="Chivo" panose="00000500000000000000" pitchFamily="2" charset="0"/>
                          <a:ea typeface="+mn-ea"/>
                          <a:cs typeface="+mn-cs"/>
                        </a:rPr>
                        <a:t> you discover it (your pre-representations) </a:t>
                      </a:r>
                      <a:r>
                        <a:rPr lang="en-GB" sz="1600" b="0" u="sng" kern="1200" dirty="0" smtClean="0">
                          <a:solidFill>
                            <a:srgbClr val="1B50FF"/>
                          </a:solidFill>
                          <a:latin typeface="Chivo" panose="00000500000000000000" pitchFamily="2" charset="0"/>
                          <a:ea typeface="+mn-ea"/>
                          <a:cs typeface="+mn-cs"/>
                        </a:rPr>
                        <a:t>and</a:t>
                      </a:r>
                      <a:r>
                        <a:rPr lang="en-GB" sz="1600" b="0" u="none" kern="1200" dirty="0" smtClean="0">
                          <a:solidFill>
                            <a:srgbClr val="1B50FF"/>
                          </a:solidFill>
                          <a:latin typeface="Chivo" panose="00000500000000000000" pitchFamily="2" charset="0"/>
                          <a:ea typeface="+mn-ea"/>
                          <a:cs typeface="+mn-cs"/>
                        </a:rPr>
                        <a:t> a time for reflection </a:t>
                      </a:r>
                      <a:r>
                        <a:rPr lang="en-GB" sz="1600" b="0" u="sng" kern="1200" dirty="0" smtClean="0">
                          <a:solidFill>
                            <a:srgbClr val="1B50FF"/>
                          </a:solidFill>
                          <a:latin typeface="Chivo" panose="00000500000000000000" pitchFamily="2" charset="0"/>
                          <a:ea typeface="+mn-ea"/>
                          <a:cs typeface="+mn-cs"/>
                        </a:rPr>
                        <a:t>after</a:t>
                      </a:r>
                      <a:r>
                        <a:rPr lang="en-GB" sz="1600" b="0" u="none" kern="1200" dirty="0" smtClean="0">
                          <a:solidFill>
                            <a:srgbClr val="1B50FF"/>
                          </a:solidFill>
                          <a:latin typeface="Chivo" panose="00000500000000000000" pitchFamily="2" charset="0"/>
                          <a:ea typeface="+mn-ea"/>
                          <a:cs typeface="+mn-cs"/>
                        </a:rPr>
                        <a:t> learning the content (what did you feel, learn?)</a:t>
                      </a:r>
                      <a:endParaRPr lang="fr-FR" sz="1600" b="0" u="none" kern="1200" dirty="0">
                        <a:solidFill>
                          <a:srgbClr val="1B50FF"/>
                        </a:solidFill>
                        <a:latin typeface="Chivo" panose="00000500000000000000" pitchFamily="2" charset="0"/>
                        <a:ea typeface="+mn-ea"/>
                        <a:cs typeface="+mn-cs"/>
                      </a:endParaRPr>
                    </a:p>
                  </a:txBody>
                  <a:tcPr anchor="ctr">
                    <a:lnL w="12700" cap="flat" cmpd="sng" algn="ctr">
                      <a:solidFill>
                        <a:srgbClr val="1B50FF"/>
                      </a:solidFill>
                      <a:prstDash val="solid"/>
                      <a:round/>
                      <a:headEnd type="none" w="med" len="med"/>
                      <a:tailEnd type="none" w="med" len="med"/>
                    </a:lnL>
                    <a:lnR w="12700" cap="flat" cmpd="sng" algn="ctr">
                      <a:solidFill>
                        <a:srgbClr val="1B50FF"/>
                      </a:solidFill>
                      <a:prstDash val="solid"/>
                      <a:round/>
                      <a:headEnd type="none" w="med" len="med"/>
                      <a:tailEnd type="none" w="med" len="med"/>
                    </a:lnR>
                    <a:lnT w="12700" cap="flat" cmpd="sng" algn="ctr">
                      <a:solidFill>
                        <a:srgbClr val="1B50FF"/>
                      </a:solidFill>
                      <a:prstDash val="solid"/>
                      <a:round/>
                      <a:headEnd type="none" w="med" len="med"/>
                      <a:tailEnd type="none" w="med" len="med"/>
                    </a:lnT>
                    <a:lnB w="12700" cap="flat" cmpd="sng" algn="ctr">
                      <a:solidFill>
                        <a:srgbClr val="1B50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49846763"/>
                  </a:ext>
                </a:extLst>
              </a:tr>
              <a:tr h="370840">
                <a:tc>
                  <a:txBody>
                    <a:bodyPr/>
                    <a:lstStyle/>
                    <a:p>
                      <a:pPr algn="just"/>
                      <a:endParaRPr lang="fr-FR" sz="2800" b="0" dirty="0">
                        <a:solidFill>
                          <a:srgbClr val="1B50FF"/>
                        </a:solidFill>
                        <a:latin typeface="Chivo" panose="00000500000000000000" pitchFamily="2" charset="0"/>
                      </a:endParaRPr>
                    </a:p>
                  </a:txBody>
                  <a:tcPr>
                    <a:lnL w="12700" cap="flat" cmpd="sng" algn="ctr">
                      <a:solidFill>
                        <a:srgbClr val="1B50FF"/>
                      </a:solidFill>
                      <a:prstDash val="solid"/>
                      <a:round/>
                      <a:headEnd type="none" w="med" len="med"/>
                      <a:tailEnd type="none" w="med" len="med"/>
                    </a:lnL>
                    <a:lnR w="12700" cap="flat" cmpd="sng" algn="ctr">
                      <a:solidFill>
                        <a:srgbClr val="1B50FF"/>
                      </a:solidFill>
                      <a:prstDash val="solid"/>
                      <a:round/>
                      <a:headEnd type="none" w="med" len="med"/>
                      <a:tailEnd type="none" w="med" len="med"/>
                    </a:lnR>
                    <a:lnT w="12700" cap="flat" cmpd="sng" algn="ctr">
                      <a:solidFill>
                        <a:srgbClr val="1B50FF"/>
                      </a:solidFill>
                      <a:prstDash val="solid"/>
                      <a:round/>
                      <a:headEnd type="none" w="med" len="med"/>
                      <a:tailEnd type="none" w="med" len="med"/>
                    </a:lnT>
                    <a:lnB w="12700" cap="flat" cmpd="sng" algn="ctr">
                      <a:solidFill>
                        <a:srgbClr val="1B50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GB" sz="1600" b="1" u="sng" kern="1200" baseline="0" dirty="0" smtClean="0">
                          <a:solidFill>
                            <a:srgbClr val="1B50FF"/>
                          </a:solidFill>
                          <a:latin typeface="Chivo" panose="00000500000000000000" pitchFamily="2" charset="0"/>
                          <a:ea typeface="+mn-ea"/>
                          <a:cs typeface="+mn-cs"/>
                        </a:rPr>
                        <a:t>Emotion/Body</a:t>
                      </a:r>
                      <a:r>
                        <a:rPr lang="en-GB" sz="1600" b="0" kern="1200" baseline="0" dirty="0" smtClean="0">
                          <a:solidFill>
                            <a:srgbClr val="1B50FF"/>
                          </a:solidFill>
                          <a:latin typeface="Chivo" panose="00000500000000000000" pitchFamily="2" charset="0"/>
                          <a:ea typeface="+mn-ea"/>
                          <a:cs typeface="+mn-cs"/>
                        </a:rPr>
                        <a:t>:</a:t>
                      </a:r>
                      <a:r>
                        <a:rPr lang="en-GB" sz="1600" b="1" kern="1200" baseline="0" dirty="0" smtClean="0">
                          <a:solidFill>
                            <a:srgbClr val="1B50FF"/>
                          </a:solidFill>
                          <a:latin typeface="Chivo" panose="00000500000000000000" pitchFamily="2" charset="0"/>
                          <a:ea typeface="+mn-ea"/>
                          <a:cs typeface="+mn-cs"/>
                        </a:rPr>
                        <a:t> </a:t>
                      </a:r>
                      <a:r>
                        <a:rPr lang="en-GB" sz="1600" b="0" kern="1200" baseline="0" dirty="0" smtClean="0">
                          <a:solidFill>
                            <a:srgbClr val="1B50FF"/>
                          </a:solidFill>
                          <a:latin typeface="Chivo" panose="00000500000000000000" pitchFamily="2" charset="0"/>
                          <a:ea typeface="+mn-ea"/>
                          <a:cs typeface="+mn-cs"/>
                        </a:rPr>
                        <a:t>for a nice conditioning, a time of breathing exercises proposed before and after the learning</a:t>
                      </a:r>
                      <a:endParaRPr lang="fr-FR" sz="1600" b="0" kern="1200" baseline="0" dirty="0">
                        <a:solidFill>
                          <a:srgbClr val="1B50FF"/>
                        </a:solidFill>
                        <a:latin typeface="Chivo" panose="00000500000000000000" pitchFamily="2" charset="0"/>
                        <a:ea typeface="+mn-ea"/>
                        <a:cs typeface="+mn-cs"/>
                      </a:endParaRPr>
                    </a:p>
                  </a:txBody>
                  <a:tcPr anchor="ctr">
                    <a:lnL w="12700" cap="flat" cmpd="sng" algn="ctr">
                      <a:solidFill>
                        <a:srgbClr val="1B50FF"/>
                      </a:solidFill>
                      <a:prstDash val="solid"/>
                      <a:round/>
                      <a:headEnd type="none" w="med" len="med"/>
                      <a:tailEnd type="none" w="med" len="med"/>
                    </a:lnL>
                    <a:lnR w="12700" cap="flat" cmpd="sng" algn="ctr">
                      <a:solidFill>
                        <a:srgbClr val="1B50FF"/>
                      </a:solidFill>
                      <a:prstDash val="solid"/>
                      <a:round/>
                      <a:headEnd type="none" w="med" len="med"/>
                      <a:tailEnd type="none" w="med" len="med"/>
                    </a:lnR>
                    <a:lnT w="12700" cap="flat" cmpd="sng" algn="ctr">
                      <a:solidFill>
                        <a:srgbClr val="1B50FF"/>
                      </a:solidFill>
                      <a:prstDash val="solid"/>
                      <a:round/>
                      <a:headEnd type="none" w="med" len="med"/>
                      <a:tailEnd type="none" w="med" len="med"/>
                    </a:lnT>
                    <a:lnB w="12700" cap="flat" cmpd="sng" algn="ctr">
                      <a:solidFill>
                        <a:srgbClr val="1B50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90190545"/>
                  </a:ext>
                </a:extLst>
              </a:tr>
              <a:tr h="370840">
                <a:tc>
                  <a:txBody>
                    <a:bodyPr/>
                    <a:lstStyle/>
                    <a:p>
                      <a:pPr algn="just"/>
                      <a:endParaRPr lang="fr-FR" sz="2800" b="0" dirty="0">
                        <a:solidFill>
                          <a:srgbClr val="1B50FF"/>
                        </a:solidFill>
                        <a:latin typeface="Chivo" panose="00000500000000000000" pitchFamily="2" charset="0"/>
                      </a:endParaRPr>
                    </a:p>
                  </a:txBody>
                  <a:tcPr>
                    <a:lnL w="12700" cap="flat" cmpd="sng" algn="ctr">
                      <a:solidFill>
                        <a:srgbClr val="1B50FF"/>
                      </a:solidFill>
                      <a:prstDash val="solid"/>
                      <a:round/>
                      <a:headEnd type="none" w="med" len="med"/>
                      <a:tailEnd type="none" w="med" len="med"/>
                    </a:lnL>
                    <a:lnR w="12700" cap="flat" cmpd="sng" algn="ctr">
                      <a:solidFill>
                        <a:srgbClr val="1B50FF"/>
                      </a:solidFill>
                      <a:prstDash val="solid"/>
                      <a:round/>
                      <a:headEnd type="none" w="med" len="med"/>
                      <a:tailEnd type="none" w="med" len="med"/>
                    </a:lnR>
                    <a:lnT w="12700" cap="flat" cmpd="sng" algn="ctr">
                      <a:solidFill>
                        <a:srgbClr val="1B50FF"/>
                      </a:solidFill>
                      <a:prstDash val="solid"/>
                      <a:round/>
                      <a:headEnd type="none" w="med" len="med"/>
                      <a:tailEnd type="none" w="med" len="med"/>
                    </a:lnT>
                    <a:lnB w="12700" cap="flat" cmpd="sng" algn="ctr">
                      <a:solidFill>
                        <a:srgbClr val="1B50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r>
                        <a:rPr lang="en-GB" sz="1600" b="1" u="sng" kern="1200" dirty="0" smtClean="0">
                          <a:solidFill>
                            <a:srgbClr val="1B50FF"/>
                          </a:solidFill>
                          <a:latin typeface="Chivo" panose="00000500000000000000" pitchFamily="2" charset="0"/>
                          <a:ea typeface="+mn-ea"/>
                          <a:cs typeface="+mn-cs"/>
                        </a:rPr>
                        <a:t>Content</a:t>
                      </a:r>
                      <a:r>
                        <a:rPr lang="en-GB" sz="1600" b="0" kern="1200" dirty="0" smtClean="0">
                          <a:solidFill>
                            <a:srgbClr val="1B50FF"/>
                          </a:solidFill>
                          <a:latin typeface="Chivo" panose="00000500000000000000" pitchFamily="2" charset="0"/>
                          <a:ea typeface="+mn-ea"/>
                          <a:cs typeface="+mn-cs"/>
                        </a:rPr>
                        <a:t>: the content of the sequence</a:t>
                      </a:r>
                      <a:endParaRPr lang="fr-FR" sz="1600" b="0" kern="1200" dirty="0">
                        <a:solidFill>
                          <a:srgbClr val="1B50FF"/>
                        </a:solidFill>
                        <a:latin typeface="Chivo" panose="00000500000000000000" pitchFamily="2" charset="0"/>
                        <a:ea typeface="+mn-ea"/>
                        <a:cs typeface="+mn-cs"/>
                      </a:endParaRPr>
                    </a:p>
                  </a:txBody>
                  <a:tcPr anchor="ctr">
                    <a:lnL w="12700" cap="flat" cmpd="sng" algn="ctr">
                      <a:solidFill>
                        <a:srgbClr val="1B50FF"/>
                      </a:solidFill>
                      <a:prstDash val="solid"/>
                      <a:round/>
                      <a:headEnd type="none" w="med" len="med"/>
                      <a:tailEnd type="none" w="med" len="med"/>
                    </a:lnL>
                    <a:lnR w="12700" cap="flat" cmpd="sng" algn="ctr">
                      <a:solidFill>
                        <a:srgbClr val="1B50FF"/>
                      </a:solidFill>
                      <a:prstDash val="solid"/>
                      <a:round/>
                      <a:headEnd type="none" w="med" len="med"/>
                      <a:tailEnd type="none" w="med" len="med"/>
                    </a:lnR>
                    <a:lnT w="12700" cap="flat" cmpd="sng" algn="ctr">
                      <a:solidFill>
                        <a:srgbClr val="1B50FF"/>
                      </a:solidFill>
                      <a:prstDash val="solid"/>
                      <a:round/>
                      <a:headEnd type="none" w="med" len="med"/>
                      <a:tailEnd type="none" w="med" len="med"/>
                    </a:lnT>
                    <a:lnB w="12700" cap="flat" cmpd="sng" algn="ctr">
                      <a:solidFill>
                        <a:srgbClr val="1B50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641062"/>
                  </a:ext>
                </a:extLst>
              </a:tr>
              <a:tr h="370840">
                <a:tc>
                  <a:txBody>
                    <a:bodyPr/>
                    <a:lstStyle/>
                    <a:p>
                      <a:pPr algn="just"/>
                      <a:endParaRPr lang="fr-FR" sz="2800" b="0" dirty="0">
                        <a:solidFill>
                          <a:srgbClr val="1B50FF"/>
                        </a:solidFill>
                        <a:latin typeface="Chivo" panose="00000500000000000000" pitchFamily="2" charset="0"/>
                      </a:endParaRPr>
                    </a:p>
                  </a:txBody>
                  <a:tcPr>
                    <a:lnL w="12700" cap="flat" cmpd="sng" algn="ctr">
                      <a:solidFill>
                        <a:srgbClr val="1B50FF"/>
                      </a:solidFill>
                      <a:prstDash val="solid"/>
                      <a:round/>
                      <a:headEnd type="none" w="med" len="med"/>
                      <a:tailEnd type="none" w="med" len="med"/>
                    </a:lnL>
                    <a:lnR w="12700" cap="flat" cmpd="sng" algn="ctr">
                      <a:solidFill>
                        <a:srgbClr val="1B50FF"/>
                      </a:solidFill>
                      <a:prstDash val="solid"/>
                      <a:round/>
                      <a:headEnd type="none" w="med" len="med"/>
                      <a:tailEnd type="none" w="med" len="med"/>
                    </a:lnR>
                    <a:lnT w="12700" cap="flat" cmpd="sng" algn="ctr">
                      <a:solidFill>
                        <a:srgbClr val="1B50FF"/>
                      </a:solidFill>
                      <a:prstDash val="solid"/>
                      <a:round/>
                      <a:headEnd type="none" w="med" len="med"/>
                      <a:tailEnd type="none" w="med" len="med"/>
                    </a:lnT>
                    <a:lnB w="12700" cap="flat" cmpd="sng" algn="ctr">
                      <a:solidFill>
                        <a:srgbClr val="1B50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r>
                        <a:rPr lang="en-GB" sz="1600" b="1" u="sng" kern="1200" dirty="0" smtClean="0">
                          <a:solidFill>
                            <a:srgbClr val="1B50FF"/>
                          </a:solidFill>
                          <a:latin typeface="Chivo" panose="00000500000000000000" pitchFamily="2" charset="0"/>
                          <a:ea typeface="+mn-ea"/>
                          <a:cs typeface="+mn-cs"/>
                        </a:rPr>
                        <a:t>Appropriation time</a:t>
                      </a:r>
                      <a:r>
                        <a:rPr lang="en-GB" sz="1600" b="0" kern="1200" dirty="0" smtClean="0">
                          <a:solidFill>
                            <a:srgbClr val="1B50FF"/>
                          </a:solidFill>
                          <a:latin typeface="Chivo" panose="00000500000000000000" pitchFamily="2" charset="0"/>
                          <a:ea typeface="+mn-ea"/>
                          <a:cs typeface="+mn-cs"/>
                        </a:rPr>
                        <a:t>: the exercises and their answers</a:t>
                      </a:r>
                      <a:endParaRPr lang="fr-FR" sz="1600" b="0" kern="1200" dirty="0">
                        <a:solidFill>
                          <a:srgbClr val="1B50FF"/>
                        </a:solidFill>
                        <a:latin typeface="Chivo" panose="00000500000000000000" pitchFamily="2" charset="0"/>
                        <a:ea typeface="+mn-ea"/>
                        <a:cs typeface="+mn-cs"/>
                      </a:endParaRPr>
                    </a:p>
                  </a:txBody>
                  <a:tcPr anchor="ctr">
                    <a:lnL w="12700" cap="flat" cmpd="sng" algn="ctr">
                      <a:solidFill>
                        <a:srgbClr val="1B50FF"/>
                      </a:solidFill>
                      <a:prstDash val="solid"/>
                      <a:round/>
                      <a:headEnd type="none" w="med" len="med"/>
                      <a:tailEnd type="none" w="med" len="med"/>
                    </a:lnL>
                    <a:lnR w="12700" cap="flat" cmpd="sng" algn="ctr">
                      <a:solidFill>
                        <a:srgbClr val="1B50FF"/>
                      </a:solidFill>
                      <a:prstDash val="solid"/>
                      <a:round/>
                      <a:headEnd type="none" w="med" len="med"/>
                      <a:tailEnd type="none" w="med" len="med"/>
                    </a:lnR>
                    <a:lnT w="12700" cap="flat" cmpd="sng" algn="ctr">
                      <a:solidFill>
                        <a:srgbClr val="1B50FF"/>
                      </a:solidFill>
                      <a:prstDash val="solid"/>
                      <a:round/>
                      <a:headEnd type="none" w="med" len="med"/>
                      <a:tailEnd type="none" w="med" len="med"/>
                    </a:lnT>
                    <a:lnB w="12700" cap="flat" cmpd="sng" algn="ctr">
                      <a:solidFill>
                        <a:srgbClr val="1B50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71055140"/>
                  </a:ext>
                </a:extLst>
              </a:tr>
            </a:tbl>
          </a:graphicData>
        </a:graphic>
      </p:graphicFrame>
      <p:sp>
        <p:nvSpPr>
          <p:cNvPr id="18" name="Ellipse 17"/>
          <p:cNvSpPr/>
          <p:nvPr/>
        </p:nvSpPr>
        <p:spPr>
          <a:xfrm>
            <a:off x="2340178" y="2046237"/>
            <a:ext cx="357051" cy="3570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Ellipse 18"/>
          <p:cNvSpPr/>
          <p:nvPr/>
        </p:nvSpPr>
        <p:spPr>
          <a:xfrm>
            <a:off x="2340177" y="2601010"/>
            <a:ext cx="357051" cy="357051"/>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Ellipse 19"/>
          <p:cNvSpPr/>
          <p:nvPr/>
        </p:nvSpPr>
        <p:spPr>
          <a:xfrm>
            <a:off x="2336038" y="3659477"/>
            <a:ext cx="357051" cy="357051"/>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Ellipse 20"/>
          <p:cNvSpPr/>
          <p:nvPr/>
        </p:nvSpPr>
        <p:spPr>
          <a:xfrm>
            <a:off x="2336038" y="4237156"/>
            <a:ext cx="357051" cy="357051"/>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Ellipse 21"/>
          <p:cNvSpPr/>
          <p:nvPr/>
        </p:nvSpPr>
        <p:spPr>
          <a:xfrm>
            <a:off x="2336038" y="4763675"/>
            <a:ext cx="357051" cy="357051"/>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573519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1000"/>
                                        <p:tgtEl>
                                          <p:spTgt spid="20"/>
                                        </p:tgtEl>
                                      </p:cBhvr>
                                    </p:animEffect>
                                    <p:anim calcmode="lin" valueType="num">
                                      <p:cBhvr>
                                        <p:cTn id="23" dur="1000" fill="hold"/>
                                        <p:tgtEl>
                                          <p:spTgt spid="20"/>
                                        </p:tgtEl>
                                        <p:attrNameLst>
                                          <p:attrName>ppt_x</p:attrName>
                                        </p:attrNameLst>
                                      </p:cBhvr>
                                      <p:tavLst>
                                        <p:tav tm="0">
                                          <p:val>
                                            <p:strVal val="#ppt_x"/>
                                          </p:val>
                                        </p:tav>
                                        <p:tav tm="100000">
                                          <p:val>
                                            <p:strVal val="#ppt_x"/>
                                          </p:val>
                                        </p:tav>
                                      </p:tavLst>
                                    </p:anim>
                                    <p:anim calcmode="lin" valueType="num">
                                      <p:cBhvr>
                                        <p:cTn id="24" dur="1000" fill="hold"/>
                                        <p:tgtEl>
                                          <p:spTgt spid="20"/>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1000"/>
                                        <p:tgtEl>
                                          <p:spTgt spid="21"/>
                                        </p:tgtEl>
                                      </p:cBhvr>
                                    </p:animEffect>
                                    <p:anim calcmode="lin" valueType="num">
                                      <p:cBhvr>
                                        <p:cTn id="28" dur="1000" fill="hold"/>
                                        <p:tgtEl>
                                          <p:spTgt spid="21"/>
                                        </p:tgtEl>
                                        <p:attrNameLst>
                                          <p:attrName>ppt_x</p:attrName>
                                        </p:attrNameLst>
                                      </p:cBhvr>
                                      <p:tavLst>
                                        <p:tav tm="0">
                                          <p:val>
                                            <p:strVal val="#ppt_x"/>
                                          </p:val>
                                        </p:tav>
                                        <p:tav tm="100000">
                                          <p:val>
                                            <p:strVal val="#ppt_x"/>
                                          </p:val>
                                        </p:tav>
                                      </p:tavLst>
                                    </p:anim>
                                    <p:anim calcmode="lin" valueType="num">
                                      <p:cBhvr>
                                        <p:cTn id="29" dur="1000" fill="hold"/>
                                        <p:tgtEl>
                                          <p:spTgt spid="21"/>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1000"/>
                                        <p:tgtEl>
                                          <p:spTgt spid="22"/>
                                        </p:tgtEl>
                                      </p:cBhvr>
                                    </p:animEffect>
                                    <p:anim calcmode="lin" valueType="num">
                                      <p:cBhvr>
                                        <p:cTn id="33" dur="1000" fill="hold"/>
                                        <p:tgtEl>
                                          <p:spTgt spid="22"/>
                                        </p:tgtEl>
                                        <p:attrNameLst>
                                          <p:attrName>ppt_x</p:attrName>
                                        </p:attrNameLst>
                                      </p:cBhvr>
                                      <p:tavLst>
                                        <p:tav tm="0">
                                          <p:val>
                                            <p:strVal val="#ppt_x"/>
                                          </p:val>
                                        </p:tav>
                                        <p:tav tm="100000">
                                          <p:val>
                                            <p:strVal val="#ppt_x"/>
                                          </p:val>
                                        </p:tav>
                                      </p:tavLst>
                                    </p:anim>
                                    <p:anim calcmode="lin" valueType="num">
                                      <p:cBhvr>
                                        <p:cTn id="3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1" grpId="0" animBg="1"/>
      <p:bldP spid="2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7DC09696-8782-4BAD-8097-EF151A794B23}" type="slidenum">
              <a:rPr lang="fr-FR" smtClean="0"/>
              <a:t>20</a:t>
            </a:fld>
            <a:endParaRPr lang="fr-FR"/>
          </a:p>
        </p:txBody>
      </p:sp>
      <p:sp>
        <p:nvSpPr>
          <p:cNvPr id="7" name="Ellipse 6"/>
          <p:cNvSpPr>
            <a:spLocks noChangeAspect="1"/>
          </p:cNvSpPr>
          <p:nvPr/>
        </p:nvSpPr>
        <p:spPr>
          <a:xfrm>
            <a:off x="361890" y="5618633"/>
            <a:ext cx="1102843" cy="1102843"/>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700" b="1" dirty="0" smtClean="0">
                <a:solidFill>
                  <a:srgbClr val="1B50FF"/>
                </a:solidFill>
                <a:latin typeface="Chivo" panose="00000500000000000000" pitchFamily="2" charset="0"/>
              </a:rPr>
              <a:t>Appropriation</a:t>
            </a:r>
            <a:endParaRPr lang="fr-FR" sz="700" b="1" dirty="0">
              <a:solidFill>
                <a:srgbClr val="1B50FF"/>
              </a:solidFill>
              <a:latin typeface="Chivo" panose="00000500000000000000" pitchFamily="2" charset="0"/>
            </a:endParaRPr>
          </a:p>
        </p:txBody>
      </p:sp>
      <p:sp>
        <p:nvSpPr>
          <p:cNvPr id="3" name="Rectangle 2"/>
          <p:cNvSpPr/>
          <p:nvPr/>
        </p:nvSpPr>
        <p:spPr>
          <a:xfrm>
            <a:off x="2070340" y="1152823"/>
            <a:ext cx="6668218" cy="4278094"/>
          </a:xfrm>
          <a:prstGeom prst="rect">
            <a:avLst/>
          </a:prstGeom>
        </p:spPr>
        <p:txBody>
          <a:bodyPr wrap="square">
            <a:spAutoFit/>
          </a:bodyPr>
          <a:lstStyle/>
          <a:p>
            <a:pPr algn="just"/>
            <a:r>
              <a:rPr lang="fr-FR" sz="1600" b="1" dirty="0" err="1" smtClean="0">
                <a:solidFill>
                  <a:srgbClr val="1B50FF"/>
                </a:solidFill>
                <a:latin typeface="Chivo" panose="00000500000000000000" pitchFamily="2" charset="0"/>
              </a:rPr>
              <a:t>Answer</a:t>
            </a:r>
            <a:r>
              <a:rPr lang="fr-FR" sz="1600" dirty="0" smtClean="0">
                <a:solidFill>
                  <a:srgbClr val="1B50FF"/>
                </a:solidFill>
                <a:latin typeface="Chivo" panose="00000500000000000000" pitchFamily="2" charset="0"/>
              </a:rPr>
              <a:t>: </a:t>
            </a:r>
            <a:endParaRPr lang="fr-FR" sz="1600" dirty="0">
              <a:solidFill>
                <a:srgbClr val="1B50FF"/>
              </a:solidFill>
              <a:latin typeface="Chivo" panose="00000500000000000000" pitchFamily="2" charset="0"/>
            </a:endParaRPr>
          </a:p>
          <a:p>
            <a:pPr algn="just"/>
            <a:r>
              <a:rPr lang="en-GB" sz="1600" dirty="0">
                <a:solidFill>
                  <a:srgbClr val="1B50FF"/>
                </a:solidFill>
                <a:latin typeface="Chivo" panose="00000500000000000000" pitchFamily="2" charset="0"/>
              </a:rPr>
              <a:t>Empowerment, it is:</a:t>
            </a:r>
            <a:endParaRPr lang="fr-FR" sz="1600" dirty="0">
              <a:solidFill>
                <a:srgbClr val="1B50FF"/>
              </a:solidFill>
              <a:latin typeface="Chivo" panose="00000500000000000000" pitchFamily="2" charset="0"/>
            </a:endParaRPr>
          </a:p>
          <a:p>
            <a:r>
              <a:rPr lang="en-GB" sz="1600" dirty="0" smtClean="0">
                <a:solidFill>
                  <a:srgbClr val="1B50FF"/>
                </a:solidFill>
                <a:latin typeface="Chivo" panose="00000500000000000000" pitchFamily="2" charset="0"/>
              </a:rPr>
              <a:t>1</a:t>
            </a:r>
            <a:r>
              <a:rPr lang="en-GB" sz="1600" dirty="0">
                <a:solidFill>
                  <a:srgbClr val="1B50FF"/>
                </a:solidFill>
                <a:latin typeface="Chivo" panose="00000500000000000000" pitchFamily="2" charset="0"/>
              </a:rPr>
              <a:t>. It is a process of change in which a person becomes aware of what is important to him or her</a:t>
            </a:r>
            <a:r>
              <a:rPr lang="en-GB" sz="1600" dirty="0" smtClean="0">
                <a:solidFill>
                  <a:srgbClr val="1B50FF"/>
                </a:solidFill>
                <a:latin typeface="Chivo" panose="00000500000000000000" pitchFamily="2" charset="0"/>
              </a:rPr>
              <a:t>.</a:t>
            </a:r>
            <a:endParaRPr lang="fr-FR" sz="1600" dirty="0">
              <a:solidFill>
                <a:srgbClr val="1B50FF"/>
              </a:solidFill>
              <a:latin typeface="Chivo" panose="00000500000000000000" pitchFamily="2" charset="0"/>
            </a:endParaRPr>
          </a:p>
          <a:p>
            <a:r>
              <a:rPr lang="en-GB" sz="1600" dirty="0">
                <a:solidFill>
                  <a:srgbClr val="1B50FF"/>
                </a:solidFill>
                <a:latin typeface="Chivo" panose="00000500000000000000" pitchFamily="2" charset="0"/>
              </a:rPr>
              <a:t>2. It is the restoration of setting in movement the person's power to act, in his or her best interest and from his or her reality</a:t>
            </a:r>
            <a:r>
              <a:rPr lang="en-GB" sz="1600" dirty="0" smtClean="0">
                <a:solidFill>
                  <a:srgbClr val="1B50FF"/>
                </a:solidFill>
                <a:latin typeface="Chivo" panose="00000500000000000000" pitchFamily="2" charset="0"/>
              </a:rPr>
              <a:t>.</a:t>
            </a:r>
            <a:endParaRPr lang="fr-FR" sz="1600" dirty="0">
              <a:solidFill>
                <a:srgbClr val="1B50FF"/>
              </a:solidFill>
              <a:latin typeface="Chivo" panose="00000500000000000000" pitchFamily="2" charset="0"/>
            </a:endParaRPr>
          </a:p>
          <a:p>
            <a:pPr algn="just"/>
            <a:endParaRPr lang="fr-FR" sz="1600" dirty="0">
              <a:solidFill>
                <a:srgbClr val="1B50FF"/>
              </a:solidFill>
              <a:latin typeface="Chivo" panose="00000500000000000000" pitchFamily="2" charset="0"/>
            </a:endParaRPr>
          </a:p>
          <a:p>
            <a:pPr algn="just"/>
            <a:r>
              <a:rPr lang="en-GB" sz="1600" b="1" dirty="0" smtClean="0">
                <a:solidFill>
                  <a:srgbClr val="1B50FF"/>
                </a:solidFill>
                <a:latin typeface="Chivo" panose="00000500000000000000" pitchFamily="2" charset="0"/>
              </a:rPr>
              <a:t>1 </a:t>
            </a:r>
            <a:r>
              <a:rPr lang="en-GB" sz="1600" b="1" dirty="0">
                <a:solidFill>
                  <a:srgbClr val="1B50FF"/>
                </a:solidFill>
                <a:latin typeface="Chivo" panose="00000500000000000000" pitchFamily="2" charset="0"/>
              </a:rPr>
              <a:t>= </a:t>
            </a:r>
            <a:r>
              <a:rPr lang="en-GB" sz="1600" b="1" dirty="0" smtClean="0">
                <a:solidFill>
                  <a:srgbClr val="1B50FF"/>
                </a:solidFill>
                <a:latin typeface="Chivo" panose="00000500000000000000" pitchFamily="2" charset="0"/>
              </a:rPr>
              <a:t>T </a:t>
            </a:r>
            <a:r>
              <a:rPr lang="en-GB" sz="1600" b="1" dirty="0">
                <a:solidFill>
                  <a:srgbClr val="1B50FF"/>
                </a:solidFill>
                <a:latin typeface="Chivo" panose="00000500000000000000" pitchFamily="2" charset="0"/>
              </a:rPr>
              <a:t>/ 2 = </a:t>
            </a:r>
            <a:r>
              <a:rPr lang="en-GB" sz="1600" b="1" dirty="0" smtClean="0">
                <a:solidFill>
                  <a:srgbClr val="1B50FF"/>
                </a:solidFill>
                <a:latin typeface="Chivo" panose="00000500000000000000" pitchFamily="2" charset="0"/>
              </a:rPr>
              <a:t>T</a:t>
            </a:r>
          </a:p>
          <a:p>
            <a:pPr algn="just"/>
            <a:endParaRPr lang="fr-FR" sz="1600" dirty="0">
              <a:solidFill>
                <a:srgbClr val="1B50FF"/>
              </a:solidFill>
              <a:latin typeface="Chivo" panose="00000500000000000000" pitchFamily="2" charset="0"/>
            </a:endParaRPr>
          </a:p>
          <a:p>
            <a:r>
              <a:rPr lang="fr-FR" sz="1600" b="1" dirty="0" smtClean="0">
                <a:solidFill>
                  <a:srgbClr val="1B50FF"/>
                </a:solidFill>
                <a:latin typeface="Chivo" panose="00000500000000000000" pitchFamily="2" charset="0"/>
              </a:rPr>
              <a:t>Feedback</a:t>
            </a:r>
            <a:r>
              <a:rPr lang="fr-FR" sz="1600" dirty="0" smtClean="0">
                <a:solidFill>
                  <a:srgbClr val="1B50FF"/>
                </a:solidFill>
                <a:latin typeface="Chivo" panose="00000500000000000000" pitchFamily="2" charset="0"/>
              </a:rPr>
              <a:t>: </a:t>
            </a:r>
            <a:r>
              <a:rPr lang="en-GB" sz="1600" dirty="0" smtClean="0">
                <a:solidFill>
                  <a:srgbClr val="1B50FF"/>
                </a:solidFill>
                <a:latin typeface="Chivo" panose="00000500000000000000" pitchFamily="2" charset="0"/>
              </a:rPr>
              <a:t>Empowerment </a:t>
            </a:r>
            <a:r>
              <a:rPr lang="en-GB" sz="1600" dirty="0">
                <a:solidFill>
                  <a:srgbClr val="1B50FF"/>
                </a:solidFill>
                <a:latin typeface="Chivo" panose="00000500000000000000" pitchFamily="2" charset="0"/>
              </a:rPr>
              <a:t>according to CHANGE OF VIEW brings these two statements together. Empowerment is a process of change in which a person becomes aware of what is important to him or her and restores the setting in movement of his or her power to act, in his or her best interest and from his or her reality.</a:t>
            </a:r>
            <a:endParaRPr lang="fr-FR" sz="1600" dirty="0">
              <a:solidFill>
                <a:srgbClr val="1B50FF"/>
              </a:solidFill>
              <a:latin typeface="Chivo" panose="00000500000000000000" pitchFamily="2" charset="0"/>
            </a:endParaRPr>
          </a:p>
          <a:p>
            <a:pPr lvl="0"/>
            <a:endParaRPr lang="fr-FR" sz="1600" dirty="0">
              <a:solidFill>
                <a:srgbClr val="1B50FF"/>
              </a:solidFill>
              <a:latin typeface="Chivo" panose="00000500000000000000" pitchFamily="2" charset="0"/>
            </a:endParaRPr>
          </a:p>
          <a:p>
            <a:endParaRPr lang="fr-FR" sz="1600" dirty="0">
              <a:solidFill>
                <a:srgbClr val="1B50FF"/>
              </a:solidFill>
              <a:latin typeface="Chivo" panose="00000500000000000000" pitchFamily="2" charset="0"/>
            </a:endParaRPr>
          </a:p>
          <a:p>
            <a:pPr algn="just"/>
            <a:endParaRPr lang="fr-FR" sz="1600" dirty="0">
              <a:solidFill>
                <a:srgbClr val="1B50FF"/>
              </a:solidFill>
              <a:latin typeface="Chivo" panose="00000500000000000000" pitchFamily="2" charset="0"/>
            </a:endParaRPr>
          </a:p>
        </p:txBody>
      </p:sp>
    </p:spTree>
    <p:extLst>
      <p:ext uri="{BB962C8B-B14F-4D97-AF65-F5344CB8AC3E}">
        <p14:creationId xmlns:p14="http://schemas.microsoft.com/office/powerpoint/2010/main" val="3650172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mph" presetSubtype="0" nodeType="clickEffect">
                                  <p:stCondLst>
                                    <p:cond delay="0"/>
                                  </p:stCondLst>
                                  <p:iterate type="lt">
                                    <p:tmAbs val="25"/>
                                  </p:iterate>
                                  <p:childTnLst>
                                    <p:set>
                                      <p:cBhvr override="childStyle">
                                        <p:cTn id="6" dur="indefinite"/>
                                        <p:tgtEl>
                                          <p:spTgt spid="3">
                                            <p:txEl>
                                              <p:pRg st="2" end="2"/>
                                            </p:txEl>
                                          </p:spTgt>
                                        </p:tgtEl>
                                        <p:attrNameLst>
                                          <p:attrName>style.fontWeight</p:attrName>
                                        </p:attrNameLst>
                                      </p:cBhvr>
                                      <p:to>
                                        <p:strVal val="bold"/>
                                      </p:to>
                                    </p:set>
                                  </p:childTnLst>
                                </p:cTn>
                              </p:par>
                            </p:childTnLst>
                          </p:cTn>
                        </p:par>
                      </p:childTnLst>
                    </p:cTn>
                  </p:par>
                  <p:par>
                    <p:cTn id="7" fill="hold">
                      <p:stCondLst>
                        <p:cond delay="indefinite"/>
                      </p:stCondLst>
                      <p:childTnLst>
                        <p:par>
                          <p:cTn id="8" fill="hold">
                            <p:stCondLst>
                              <p:cond delay="0"/>
                            </p:stCondLst>
                            <p:childTnLst>
                              <p:par>
                                <p:cTn id="9" presetID="15" presetClass="emph" presetSubtype="0" nodeType="clickEffect">
                                  <p:stCondLst>
                                    <p:cond delay="0"/>
                                  </p:stCondLst>
                                  <p:iterate type="lt">
                                    <p:tmAbs val="25"/>
                                  </p:iterate>
                                  <p:childTnLst>
                                    <p:set>
                                      <p:cBhvr override="childStyle">
                                        <p:cTn id="10" dur="indefinite"/>
                                        <p:tgtEl>
                                          <p:spTgt spid="3">
                                            <p:txEl>
                                              <p:pRg st="3" end="3"/>
                                            </p:txEl>
                                          </p:spTgt>
                                        </p:tgtEl>
                                        <p:attrNameLst>
                                          <p:attrName>style.fontWeight</p:attrName>
                                        </p:attrNameLst>
                                      </p:cBhvr>
                                      <p:to>
                                        <p:strVal val="bold"/>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animEffect transition="in" filter="fade">
                                      <p:cBhvr>
                                        <p:cTn id="15" dur="500"/>
                                        <p:tgtEl>
                                          <p:spTgt spid="3">
                                            <p:txEl>
                                              <p:pRg st="5" end="5"/>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7" end="7"/>
                                            </p:txEl>
                                          </p:spTgt>
                                        </p:tgtEl>
                                        <p:attrNameLst>
                                          <p:attrName>style.visibility</p:attrName>
                                        </p:attrNameLst>
                                      </p:cBhvr>
                                      <p:to>
                                        <p:strVal val="visible"/>
                                      </p:to>
                                    </p:set>
                                    <p:animEffect transition="in" filter="fade">
                                      <p:cBhvr>
                                        <p:cTn id="20"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7DC09696-8782-4BAD-8097-EF151A794B23}" type="slidenum">
              <a:rPr lang="fr-FR" smtClean="0"/>
              <a:t>21</a:t>
            </a:fld>
            <a:endParaRPr lang="fr-FR"/>
          </a:p>
        </p:txBody>
      </p:sp>
      <p:sp>
        <p:nvSpPr>
          <p:cNvPr id="7" name="Ellipse 6"/>
          <p:cNvSpPr>
            <a:spLocks noChangeAspect="1"/>
          </p:cNvSpPr>
          <p:nvPr/>
        </p:nvSpPr>
        <p:spPr>
          <a:xfrm>
            <a:off x="361890" y="5618633"/>
            <a:ext cx="1102843" cy="1102843"/>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700" b="1" dirty="0" smtClean="0">
                <a:solidFill>
                  <a:srgbClr val="1B50FF"/>
                </a:solidFill>
                <a:latin typeface="Chivo" panose="00000500000000000000" pitchFamily="2" charset="0"/>
              </a:rPr>
              <a:t>Appropriation</a:t>
            </a:r>
            <a:endParaRPr lang="fr-FR" sz="700" b="1" dirty="0">
              <a:solidFill>
                <a:srgbClr val="1B50FF"/>
              </a:solidFill>
              <a:latin typeface="Chivo" panose="00000500000000000000" pitchFamily="2" charset="0"/>
            </a:endParaRPr>
          </a:p>
        </p:txBody>
      </p:sp>
      <p:sp>
        <p:nvSpPr>
          <p:cNvPr id="3" name="Rectangle 2"/>
          <p:cNvSpPr/>
          <p:nvPr/>
        </p:nvSpPr>
        <p:spPr>
          <a:xfrm>
            <a:off x="2070340" y="1152823"/>
            <a:ext cx="6668218" cy="6278642"/>
          </a:xfrm>
          <a:prstGeom prst="rect">
            <a:avLst/>
          </a:prstGeom>
        </p:spPr>
        <p:txBody>
          <a:bodyPr wrap="square">
            <a:spAutoFit/>
          </a:bodyPr>
          <a:lstStyle/>
          <a:p>
            <a:pPr lvl="0"/>
            <a:r>
              <a:rPr lang="fr-FR" b="1" dirty="0">
                <a:solidFill>
                  <a:srgbClr val="4EFFB0"/>
                </a:solidFill>
                <a:latin typeface="Chivo" panose="00000500000000000000" pitchFamily="2" charset="0"/>
              </a:rPr>
              <a:t>4</a:t>
            </a:r>
            <a:r>
              <a:rPr lang="fr-FR" b="1" dirty="0" smtClean="0">
                <a:solidFill>
                  <a:srgbClr val="4EFFB0"/>
                </a:solidFill>
                <a:latin typeface="Chivo" panose="00000500000000000000" pitchFamily="2" charset="0"/>
              </a:rPr>
              <a:t>. </a:t>
            </a:r>
            <a:r>
              <a:rPr lang="en-GB" b="1" dirty="0">
                <a:solidFill>
                  <a:srgbClr val="4EFFB0"/>
                </a:solidFill>
                <a:latin typeface="Chivo" panose="00000500000000000000" pitchFamily="2" charset="0"/>
              </a:rPr>
              <a:t>Exercise </a:t>
            </a:r>
            <a:r>
              <a:rPr lang="en-GB" b="1" dirty="0" smtClean="0">
                <a:solidFill>
                  <a:srgbClr val="4EFFB0"/>
                </a:solidFill>
                <a:latin typeface="Chivo" panose="00000500000000000000" pitchFamily="2" charset="0"/>
              </a:rPr>
              <a:t>4</a:t>
            </a:r>
            <a:endParaRPr lang="fr-FR" sz="1600" dirty="0" smtClean="0">
              <a:solidFill>
                <a:srgbClr val="1B50FF"/>
              </a:solidFill>
              <a:latin typeface="Chivo" panose="00000500000000000000" pitchFamily="2" charset="0"/>
            </a:endParaRPr>
          </a:p>
          <a:p>
            <a:pPr algn="just"/>
            <a:endParaRPr lang="fr-FR" sz="1600" dirty="0">
              <a:solidFill>
                <a:srgbClr val="1B50FF"/>
              </a:solidFill>
              <a:latin typeface="Chivo" panose="00000500000000000000" pitchFamily="2" charset="0"/>
            </a:endParaRPr>
          </a:p>
          <a:p>
            <a:pPr algn="just"/>
            <a:r>
              <a:rPr lang="en-GB" sz="1600" b="1" dirty="0" smtClean="0">
                <a:solidFill>
                  <a:srgbClr val="1B50FF"/>
                </a:solidFill>
                <a:latin typeface="Chivo" panose="00000500000000000000" pitchFamily="2" charset="0"/>
              </a:rPr>
              <a:t>Instructions</a:t>
            </a:r>
            <a:r>
              <a:rPr lang="en-GB" sz="1600" dirty="0">
                <a:solidFill>
                  <a:srgbClr val="1B50FF"/>
                </a:solidFill>
                <a:latin typeface="Chivo" panose="00000500000000000000" pitchFamily="2" charset="0"/>
              </a:rPr>
              <a:t>: </a:t>
            </a:r>
            <a:r>
              <a:rPr lang="en-GB" sz="1600" dirty="0" smtClean="0">
                <a:solidFill>
                  <a:srgbClr val="1B50FF"/>
                </a:solidFill>
                <a:latin typeface="Chivo" panose="00000500000000000000" pitchFamily="2" charset="0"/>
              </a:rPr>
              <a:t>Link </a:t>
            </a:r>
            <a:r>
              <a:rPr lang="en-GB" sz="1600" dirty="0">
                <a:solidFill>
                  <a:srgbClr val="1B50FF"/>
                </a:solidFill>
                <a:latin typeface="Chivo" panose="00000500000000000000" pitchFamily="2" charset="0"/>
              </a:rPr>
              <a:t>each of the three stages of awareness through which the person's inner journey towards transformative action passes (1, 2, 3), with the appropriate action that the accompanying person could take towards the accompanied </a:t>
            </a:r>
            <a:r>
              <a:rPr lang="en-GB" sz="1600" dirty="0" smtClean="0">
                <a:solidFill>
                  <a:srgbClr val="1B50FF"/>
                </a:solidFill>
                <a:latin typeface="Chivo" panose="00000500000000000000" pitchFamily="2" charset="0"/>
              </a:rPr>
              <a:t>person (</a:t>
            </a:r>
            <a:r>
              <a:rPr lang="en-GB" sz="1600" dirty="0">
                <a:solidFill>
                  <a:srgbClr val="1B50FF"/>
                </a:solidFill>
                <a:latin typeface="Chivo" panose="00000500000000000000" pitchFamily="2" charset="0"/>
              </a:rPr>
              <a:t>A, B, C</a:t>
            </a:r>
            <a:r>
              <a:rPr lang="en-GB" sz="1600" dirty="0" smtClean="0">
                <a:solidFill>
                  <a:srgbClr val="1B50FF"/>
                </a:solidFill>
                <a:latin typeface="Chivo" panose="00000500000000000000" pitchFamily="2" charset="0"/>
              </a:rPr>
              <a:t>).</a:t>
            </a:r>
            <a:endParaRPr lang="fr-FR" sz="1600" dirty="0">
              <a:solidFill>
                <a:srgbClr val="1B50FF"/>
              </a:solidFill>
              <a:latin typeface="Chivo" panose="00000500000000000000" pitchFamily="2" charset="0"/>
            </a:endParaRPr>
          </a:p>
          <a:p>
            <a:pPr algn="just"/>
            <a:endParaRPr lang="en-GB" sz="1600" dirty="0" smtClean="0">
              <a:solidFill>
                <a:srgbClr val="1B50FF"/>
              </a:solidFill>
              <a:latin typeface="Chivo" panose="00000500000000000000" pitchFamily="2" charset="0"/>
            </a:endParaRPr>
          </a:p>
          <a:p>
            <a:r>
              <a:rPr lang="en-GB" sz="1600" dirty="0" smtClean="0">
                <a:solidFill>
                  <a:srgbClr val="1B50FF"/>
                </a:solidFill>
                <a:latin typeface="Chivo" panose="00000500000000000000" pitchFamily="2" charset="0"/>
              </a:rPr>
              <a:t>Stages </a:t>
            </a:r>
            <a:r>
              <a:rPr lang="en-GB" sz="1600" dirty="0">
                <a:solidFill>
                  <a:srgbClr val="1B50FF"/>
                </a:solidFill>
                <a:latin typeface="Chivo" panose="00000500000000000000" pitchFamily="2" charset="0"/>
              </a:rPr>
              <a:t>:</a:t>
            </a:r>
            <a:endParaRPr lang="fr-FR" sz="1600" dirty="0">
              <a:solidFill>
                <a:srgbClr val="1B50FF"/>
              </a:solidFill>
              <a:latin typeface="Chivo" panose="00000500000000000000" pitchFamily="2" charset="0"/>
            </a:endParaRPr>
          </a:p>
          <a:p>
            <a:r>
              <a:rPr lang="en-GB" sz="1600" dirty="0" smtClean="0">
                <a:solidFill>
                  <a:srgbClr val="1B50FF"/>
                </a:solidFill>
                <a:latin typeface="Chivo" panose="00000500000000000000" pitchFamily="2" charset="0"/>
              </a:rPr>
              <a:t>  1</a:t>
            </a:r>
            <a:r>
              <a:rPr lang="en-GB" sz="1600" dirty="0">
                <a:solidFill>
                  <a:srgbClr val="1B50FF"/>
                </a:solidFill>
                <a:latin typeface="Chivo" panose="00000500000000000000" pitchFamily="2" charset="0"/>
              </a:rPr>
              <a:t>. the "finding" stage</a:t>
            </a:r>
            <a:endParaRPr lang="fr-FR" sz="1600" dirty="0">
              <a:solidFill>
                <a:srgbClr val="1B50FF"/>
              </a:solidFill>
              <a:latin typeface="Chivo" panose="00000500000000000000" pitchFamily="2" charset="0"/>
            </a:endParaRPr>
          </a:p>
          <a:p>
            <a:r>
              <a:rPr lang="en-GB" sz="1600" dirty="0" smtClean="0">
                <a:solidFill>
                  <a:srgbClr val="1B50FF"/>
                </a:solidFill>
                <a:latin typeface="Chivo" panose="00000500000000000000" pitchFamily="2" charset="0"/>
              </a:rPr>
              <a:t>  2</a:t>
            </a:r>
            <a:r>
              <a:rPr lang="en-GB" sz="1600" dirty="0">
                <a:solidFill>
                  <a:srgbClr val="1B50FF"/>
                </a:solidFill>
                <a:latin typeface="Chivo" panose="00000500000000000000" pitchFamily="2" charset="0"/>
              </a:rPr>
              <a:t>. the "choice" stage</a:t>
            </a:r>
            <a:endParaRPr lang="fr-FR" sz="1600" dirty="0">
              <a:solidFill>
                <a:srgbClr val="1B50FF"/>
              </a:solidFill>
              <a:latin typeface="Chivo" panose="00000500000000000000" pitchFamily="2" charset="0"/>
            </a:endParaRPr>
          </a:p>
          <a:p>
            <a:r>
              <a:rPr lang="en-GB" sz="1600" dirty="0" smtClean="0">
                <a:solidFill>
                  <a:srgbClr val="1B50FF"/>
                </a:solidFill>
                <a:latin typeface="Chivo" panose="00000500000000000000" pitchFamily="2" charset="0"/>
              </a:rPr>
              <a:t>  3</a:t>
            </a:r>
            <a:r>
              <a:rPr lang="en-GB" sz="1600" dirty="0">
                <a:solidFill>
                  <a:srgbClr val="1B50FF"/>
                </a:solidFill>
                <a:latin typeface="Chivo" panose="00000500000000000000" pitchFamily="2" charset="0"/>
              </a:rPr>
              <a:t>. the "action" </a:t>
            </a:r>
            <a:r>
              <a:rPr lang="en-GB" sz="1600" dirty="0" smtClean="0">
                <a:solidFill>
                  <a:srgbClr val="1B50FF"/>
                </a:solidFill>
                <a:latin typeface="Chivo" panose="00000500000000000000" pitchFamily="2" charset="0"/>
              </a:rPr>
              <a:t>stage</a:t>
            </a:r>
            <a:endParaRPr lang="fr-FR" sz="1600" dirty="0">
              <a:solidFill>
                <a:srgbClr val="1B50FF"/>
              </a:solidFill>
              <a:latin typeface="Chivo" panose="00000500000000000000" pitchFamily="2" charset="0"/>
            </a:endParaRPr>
          </a:p>
          <a:p>
            <a:endParaRPr lang="fr-FR" sz="1600" dirty="0">
              <a:solidFill>
                <a:srgbClr val="1B50FF"/>
              </a:solidFill>
              <a:latin typeface="Chivo" panose="00000500000000000000" pitchFamily="2" charset="0"/>
            </a:endParaRPr>
          </a:p>
          <a:p>
            <a:r>
              <a:rPr lang="en-GB" sz="1600" dirty="0">
                <a:solidFill>
                  <a:srgbClr val="1B50FF"/>
                </a:solidFill>
                <a:latin typeface="Chivo" panose="00000500000000000000" pitchFamily="2" charset="0"/>
              </a:rPr>
              <a:t>Actions of the accompanying person:</a:t>
            </a:r>
            <a:endParaRPr lang="fr-FR" sz="1600" dirty="0">
              <a:solidFill>
                <a:srgbClr val="1B50FF"/>
              </a:solidFill>
              <a:latin typeface="Chivo" panose="00000500000000000000" pitchFamily="2" charset="0"/>
            </a:endParaRPr>
          </a:p>
          <a:p>
            <a:r>
              <a:rPr lang="en-GB" sz="1600" dirty="0">
                <a:solidFill>
                  <a:srgbClr val="1B50FF"/>
                </a:solidFill>
                <a:latin typeface="Chivo" panose="00000500000000000000" pitchFamily="2" charset="0"/>
              </a:rPr>
              <a:t> </a:t>
            </a:r>
            <a:r>
              <a:rPr lang="en-GB" sz="1600" dirty="0" smtClean="0">
                <a:solidFill>
                  <a:srgbClr val="1B50FF"/>
                </a:solidFill>
                <a:latin typeface="Chivo" panose="00000500000000000000" pitchFamily="2" charset="0"/>
              </a:rPr>
              <a:t> A</a:t>
            </a:r>
            <a:r>
              <a:rPr lang="en-GB" sz="1600" dirty="0">
                <a:solidFill>
                  <a:srgbClr val="1B50FF"/>
                </a:solidFill>
                <a:latin typeface="Chivo" panose="00000500000000000000" pitchFamily="2" charset="0"/>
              </a:rPr>
              <a:t> </a:t>
            </a:r>
            <a:r>
              <a:rPr lang="en-GB" sz="1600" dirty="0" smtClean="0">
                <a:solidFill>
                  <a:srgbClr val="1B50FF"/>
                </a:solidFill>
                <a:latin typeface="Chivo" panose="00000500000000000000" pitchFamily="2" charset="0"/>
              </a:rPr>
              <a:t>= </a:t>
            </a:r>
            <a:r>
              <a:rPr lang="en-GB" sz="1600" dirty="0">
                <a:solidFill>
                  <a:srgbClr val="1B50FF"/>
                </a:solidFill>
                <a:latin typeface="Chivo" panose="00000500000000000000" pitchFamily="2" charset="0"/>
              </a:rPr>
              <a:t>During this stage, the accompanying person can help the accompanied person to position him/herself and to become aware of this faculty of choice by identifying new outcomes.</a:t>
            </a:r>
            <a:endParaRPr lang="fr-FR" sz="1600" dirty="0">
              <a:solidFill>
                <a:srgbClr val="1B50FF"/>
              </a:solidFill>
              <a:latin typeface="Chivo" panose="00000500000000000000" pitchFamily="2" charset="0"/>
            </a:endParaRPr>
          </a:p>
          <a:p>
            <a:r>
              <a:rPr lang="en-GB" sz="1600" dirty="0" smtClean="0">
                <a:solidFill>
                  <a:srgbClr val="1B50FF"/>
                </a:solidFill>
                <a:latin typeface="Chivo" panose="00000500000000000000" pitchFamily="2" charset="0"/>
              </a:rPr>
              <a:t>  B = During </a:t>
            </a:r>
            <a:r>
              <a:rPr lang="en-GB" sz="1600" dirty="0">
                <a:solidFill>
                  <a:srgbClr val="1B50FF"/>
                </a:solidFill>
                <a:latin typeface="Chivo" panose="00000500000000000000" pitchFamily="2" charset="0"/>
              </a:rPr>
              <a:t>this stage, the accompanying person can help the accompanied person to recognise his/her resources, capacities, talents and knowledge from his/her experience, in order to bring out the desired movement.</a:t>
            </a:r>
            <a:endParaRPr lang="fr-FR" sz="1600" dirty="0">
              <a:solidFill>
                <a:srgbClr val="1B50FF"/>
              </a:solidFill>
              <a:latin typeface="Chivo" panose="00000500000000000000" pitchFamily="2" charset="0"/>
            </a:endParaRPr>
          </a:p>
          <a:p>
            <a:r>
              <a:rPr lang="en-GB" sz="1600" dirty="0" smtClean="0">
                <a:solidFill>
                  <a:srgbClr val="1B50FF"/>
                </a:solidFill>
                <a:latin typeface="Chivo" panose="00000500000000000000" pitchFamily="2" charset="0"/>
              </a:rPr>
              <a:t>  C = During </a:t>
            </a:r>
            <a:r>
              <a:rPr lang="en-GB" sz="1600" dirty="0">
                <a:solidFill>
                  <a:srgbClr val="1B50FF"/>
                </a:solidFill>
                <a:latin typeface="Chivo" panose="00000500000000000000" pitchFamily="2" charset="0"/>
              </a:rPr>
              <a:t>this stage, the accompanying person may, if necessary, lead the accompanied person to take stock of him or herself.</a:t>
            </a:r>
            <a:endParaRPr lang="fr-FR" sz="1600" dirty="0">
              <a:solidFill>
                <a:srgbClr val="1B50FF"/>
              </a:solidFill>
              <a:latin typeface="Chivo" panose="00000500000000000000" pitchFamily="2" charset="0"/>
            </a:endParaRPr>
          </a:p>
          <a:p>
            <a:endParaRPr lang="fr-FR" sz="1600" dirty="0">
              <a:solidFill>
                <a:srgbClr val="1B50FF"/>
              </a:solidFill>
              <a:latin typeface="Chivo" panose="00000500000000000000" pitchFamily="2" charset="0"/>
            </a:endParaRPr>
          </a:p>
          <a:p>
            <a:endParaRPr lang="fr-FR" sz="1600" dirty="0">
              <a:solidFill>
                <a:srgbClr val="1B50FF"/>
              </a:solidFill>
              <a:latin typeface="Chivo" panose="00000500000000000000" pitchFamily="2" charset="0"/>
            </a:endParaRPr>
          </a:p>
          <a:p>
            <a:endParaRPr lang="fr-FR" sz="1600" dirty="0">
              <a:solidFill>
                <a:srgbClr val="1B50FF"/>
              </a:solidFill>
              <a:latin typeface="Chivo" panose="00000500000000000000" pitchFamily="2" charset="0"/>
            </a:endParaRPr>
          </a:p>
        </p:txBody>
      </p:sp>
    </p:spTree>
    <p:extLst>
      <p:ext uri="{BB962C8B-B14F-4D97-AF65-F5344CB8AC3E}">
        <p14:creationId xmlns:p14="http://schemas.microsoft.com/office/powerpoint/2010/main" val="1560953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fade">
                                      <p:cBhvr>
                                        <p:cTn id="32" dur="500"/>
                                        <p:tgtEl>
                                          <p:spTgt spid="3">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9" end="9"/>
                                            </p:txEl>
                                          </p:spTgt>
                                        </p:tgtEl>
                                        <p:attrNameLst>
                                          <p:attrName>style.visibility</p:attrName>
                                        </p:attrNameLst>
                                      </p:cBhvr>
                                      <p:to>
                                        <p:strVal val="visible"/>
                                      </p:to>
                                    </p:set>
                                    <p:animEffect transition="in" filter="fade">
                                      <p:cBhvr>
                                        <p:cTn id="37" dur="500"/>
                                        <p:tgtEl>
                                          <p:spTgt spid="3">
                                            <p:txEl>
                                              <p:pRg st="9" end="9"/>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10" end="10"/>
                                            </p:txEl>
                                          </p:spTgt>
                                        </p:tgtEl>
                                        <p:attrNameLst>
                                          <p:attrName>style.visibility</p:attrName>
                                        </p:attrNameLst>
                                      </p:cBhvr>
                                      <p:to>
                                        <p:strVal val="visible"/>
                                      </p:to>
                                    </p:set>
                                    <p:animEffect transition="in" filter="fade">
                                      <p:cBhvr>
                                        <p:cTn id="42" dur="500"/>
                                        <p:tgtEl>
                                          <p:spTgt spid="3">
                                            <p:txEl>
                                              <p:pRg st="10" end="1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
                                            <p:txEl>
                                              <p:pRg st="11" end="11"/>
                                            </p:txEl>
                                          </p:spTgt>
                                        </p:tgtEl>
                                        <p:attrNameLst>
                                          <p:attrName>style.visibility</p:attrName>
                                        </p:attrNameLst>
                                      </p:cBhvr>
                                      <p:to>
                                        <p:strVal val="visible"/>
                                      </p:to>
                                    </p:set>
                                    <p:animEffect transition="in" filter="fade">
                                      <p:cBhvr>
                                        <p:cTn id="47" dur="500"/>
                                        <p:tgtEl>
                                          <p:spTgt spid="3">
                                            <p:txEl>
                                              <p:pRg st="11" end="11"/>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
                                            <p:txEl>
                                              <p:pRg st="12" end="12"/>
                                            </p:txEl>
                                          </p:spTgt>
                                        </p:tgtEl>
                                        <p:attrNameLst>
                                          <p:attrName>style.visibility</p:attrName>
                                        </p:attrNameLst>
                                      </p:cBhvr>
                                      <p:to>
                                        <p:strVal val="visible"/>
                                      </p:to>
                                    </p:set>
                                    <p:animEffect transition="in" filter="fade">
                                      <p:cBhvr>
                                        <p:cTn id="52" dur="500"/>
                                        <p:tgtEl>
                                          <p:spTgt spid="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7DC09696-8782-4BAD-8097-EF151A794B23}" type="slidenum">
              <a:rPr lang="fr-FR" smtClean="0"/>
              <a:t>22</a:t>
            </a:fld>
            <a:endParaRPr lang="fr-FR"/>
          </a:p>
        </p:txBody>
      </p:sp>
      <p:sp>
        <p:nvSpPr>
          <p:cNvPr id="7" name="Ellipse 6"/>
          <p:cNvSpPr>
            <a:spLocks noChangeAspect="1"/>
          </p:cNvSpPr>
          <p:nvPr/>
        </p:nvSpPr>
        <p:spPr>
          <a:xfrm>
            <a:off x="361890" y="5618633"/>
            <a:ext cx="1102843" cy="1102843"/>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700" b="1" dirty="0" smtClean="0">
                <a:solidFill>
                  <a:srgbClr val="1B50FF"/>
                </a:solidFill>
                <a:latin typeface="Chivo" panose="00000500000000000000" pitchFamily="2" charset="0"/>
              </a:rPr>
              <a:t>Appropriation</a:t>
            </a:r>
            <a:endParaRPr lang="fr-FR" sz="700" b="1" dirty="0">
              <a:solidFill>
                <a:srgbClr val="1B50FF"/>
              </a:solidFill>
              <a:latin typeface="Chivo" panose="00000500000000000000" pitchFamily="2" charset="0"/>
            </a:endParaRPr>
          </a:p>
        </p:txBody>
      </p:sp>
      <p:sp>
        <p:nvSpPr>
          <p:cNvPr id="3" name="Rectangle 2"/>
          <p:cNvSpPr/>
          <p:nvPr/>
        </p:nvSpPr>
        <p:spPr>
          <a:xfrm>
            <a:off x="2070340" y="1152823"/>
            <a:ext cx="6668218" cy="5016758"/>
          </a:xfrm>
          <a:prstGeom prst="rect">
            <a:avLst/>
          </a:prstGeom>
        </p:spPr>
        <p:txBody>
          <a:bodyPr wrap="square">
            <a:spAutoFit/>
          </a:bodyPr>
          <a:lstStyle/>
          <a:p>
            <a:pPr algn="just"/>
            <a:r>
              <a:rPr lang="fr-FR" sz="1600" b="1" dirty="0" err="1" smtClean="0">
                <a:solidFill>
                  <a:srgbClr val="1B50FF"/>
                </a:solidFill>
                <a:latin typeface="Chivo" panose="00000500000000000000" pitchFamily="2" charset="0"/>
              </a:rPr>
              <a:t>Answer</a:t>
            </a:r>
            <a:r>
              <a:rPr lang="fr-FR" sz="1600" dirty="0" smtClean="0">
                <a:solidFill>
                  <a:srgbClr val="1B50FF"/>
                </a:solidFill>
                <a:latin typeface="Chivo" panose="00000500000000000000" pitchFamily="2" charset="0"/>
              </a:rPr>
              <a:t>: </a:t>
            </a:r>
            <a:endParaRPr lang="fr-FR" sz="1600" dirty="0">
              <a:solidFill>
                <a:srgbClr val="1B50FF"/>
              </a:solidFill>
              <a:latin typeface="Chivo" panose="00000500000000000000" pitchFamily="2" charset="0"/>
            </a:endParaRPr>
          </a:p>
          <a:p>
            <a:endParaRPr lang="en-GB" sz="1600" dirty="0" smtClean="0">
              <a:solidFill>
                <a:srgbClr val="1B50FF"/>
              </a:solidFill>
              <a:latin typeface="Chivo" panose="00000500000000000000" pitchFamily="2" charset="0"/>
            </a:endParaRPr>
          </a:p>
          <a:p>
            <a:r>
              <a:rPr lang="en-GB" sz="1600" dirty="0" smtClean="0">
                <a:solidFill>
                  <a:srgbClr val="1B50FF"/>
                </a:solidFill>
                <a:latin typeface="Chivo" panose="00000500000000000000" pitchFamily="2" charset="0"/>
              </a:rPr>
              <a:t>A </a:t>
            </a:r>
            <a:r>
              <a:rPr lang="en-GB" sz="1600" dirty="0">
                <a:solidFill>
                  <a:srgbClr val="1B50FF"/>
                </a:solidFill>
                <a:latin typeface="Chivo" panose="00000500000000000000" pitchFamily="2" charset="0"/>
              </a:rPr>
              <a:t>= During this stage, the accompanying person can help the accompanied person to position him/herself and to become aware of this faculty of choice by identifying new outcomes.</a:t>
            </a:r>
            <a:endParaRPr lang="fr-FR" sz="1600" dirty="0">
              <a:solidFill>
                <a:srgbClr val="1B50FF"/>
              </a:solidFill>
              <a:latin typeface="Chivo" panose="00000500000000000000" pitchFamily="2" charset="0"/>
            </a:endParaRPr>
          </a:p>
          <a:p>
            <a:endParaRPr lang="en-GB" sz="1600" dirty="0" smtClean="0">
              <a:solidFill>
                <a:srgbClr val="1B50FF"/>
              </a:solidFill>
              <a:latin typeface="Chivo" panose="00000500000000000000" pitchFamily="2" charset="0"/>
            </a:endParaRPr>
          </a:p>
          <a:p>
            <a:r>
              <a:rPr lang="en-GB" sz="1600" dirty="0" smtClean="0">
                <a:solidFill>
                  <a:srgbClr val="1B50FF"/>
                </a:solidFill>
                <a:latin typeface="Chivo" panose="00000500000000000000" pitchFamily="2" charset="0"/>
              </a:rPr>
              <a:t>B </a:t>
            </a:r>
            <a:r>
              <a:rPr lang="en-GB" sz="1600" dirty="0">
                <a:solidFill>
                  <a:srgbClr val="1B50FF"/>
                </a:solidFill>
                <a:latin typeface="Chivo" panose="00000500000000000000" pitchFamily="2" charset="0"/>
              </a:rPr>
              <a:t>= During this stage, the accompanying person can help the accompanied person to recognise his/her resources, capacities, talents and knowledge from his/her experience, in order to bring out the desired movement.</a:t>
            </a:r>
            <a:endParaRPr lang="fr-FR" sz="1600" dirty="0">
              <a:solidFill>
                <a:srgbClr val="1B50FF"/>
              </a:solidFill>
              <a:latin typeface="Chivo" panose="00000500000000000000" pitchFamily="2" charset="0"/>
            </a:endParaRPr>
          </a:p>
          <a:p>
            <a:endParaRPr lang="en-GB" sz="1600" dirty="0" smtClean="0">
              <a:solidFill>
                <a:srgbClr val="1B50FF"/>
              </a:solidFill>
              <a:latin typeface="Chivo" panose="00000500000000000000" pitchFamily="2" charset="0"/>
            </a:endParaRPr>
          </a:p>
          <a:p>
            <a:r>
              <a:rPr lang="en-GB" sz="1600" dirty="0" smtClean="0">
                <a:solidFill>
                  <a:srgbClr val="1B50FF"/>
                </a:solidFill>
                <a:latin typeface="Chivo" panose="00000500000000000000" pitchFamily="2" charset="0"/>
              </a:rPr>
              <a:t>C </a:t>
            </a:r>
            <a:r>
              <a:rPr lang="en-GB" sz="1600" dirty="0">
                <a:solidFill>
                  <a:srgbClr val="1B50FF"/>
                </a:solidFill>
                <a:latin typeface="Chivo" panose="00000500000000000000" pitchFamily="2" charset="0"/>
              </a:rPr>
              <a:t>= During this stage, the accompanying person may, if necessary, lead the accompanied person to take stock of him or herself.</a:t>
            </a:r>
            <a:endParaRPr lang="fr-FR" sz="1600" dirty="0">
              <a:solidFill>
                <a:srgbClr val="1B50FF"/>
              </a:solidFill>
              <a:latin typeface="Chivo" panose="00000500000000000000" pitchFamily="2" charset="0"/>
            </a:endParaRPr>
          </a:p>
          <a:p>
            <a:pPr algn="just"/>
            <a:endParaRPr lang="fr-FR" sz="1600" dirty="0">
              <a:solidFill>
                <a:srgbClr val="1B50FF"/>
              </a:solidFill>
              <a:latin typeface="Chivo" panose="00000500000000000000" pitchFamily="2" charset="0"/>
            </a:endParaRPr>
          </a:p>
          <a:p>
            <a:pPr algn="just"/>
            <a:endParaRPr lang="fr-FR" sz="1600" dirty="0">
              <a:solidFill>
                <a:srgbClr val="1B50FF"/>
              </a:solidFill>
              <a:latin typeface="Chivo" panose="00000500000000000000" pitchFamily="2" charset="0"/>
            </a:endParaRPr>
          </a:p>
          <a:p>
            <a:pPr algn="just"/>
            <a:r>
              <a:rPr lang="en-GB" sz="1600" b="1" dirty="0" smtClean="0">
                <a:solidFill>
                  <a:srgbClr val="1B50FF"/>
                </a:solidFill>
                <a:latin typeface="Chivo" panose="00000500000000000000" pitchFamily="2" charset="0"/>
              </a:rPr>
              <a:t>1 </a:t>
            </a:r>
            <a:r>
              <a:rPr lang="en-GB" sz="1600" b="1" dirty="0">
                <a:solidFill>
                  <a:srgbClr val="1B50FF"/>
                </a:solidFill>
                <a:latin typeface="Chivo" panose="00000500000000000000" pitchFamily="2" charset="0"/>
              </a:rPr>
              <a:t>= C</a:t>
            </a:r>
            <a:r>
              <a:rPr lang="en-GB" sz="1600" b="1" dirty="0" smtClean="0">
                <a:solidFill>
                  <a:srgbClr val="1B50FF"/>
                </a:solidFill>
                <a:latin typeface="Chivo" panose="00000500000000000000" pitchFamily="2" charset="0"/>
              </a:rPr>
              <a:t> </a:t>
            </a:r>
            <a:r>
              <a:rPr lang="en-GB" sz="1600" b="1" dirty="0">
                <a:solidFill>
                  <a:srgbClr val="1B50FF"/>
                </a:solidFill>
                <a:latin typeface="Chivo" panose="00000500000000000000" pitchFamily="2" charset="0"/>
              </a:rPr>
              <a:t>/ 2 = </a:t>
            </a:r>
            <a:r>
              <a:rPr lang="en-GB" sz="1600" b="1" dirty="0" smtClean="0">
                <a:solidFill>
                  <a:srgbClr val="1B50FF"/>
                </a:solidFill>
                <a:latin typeface="Chivo" panose="00000500000000000000" pitchFamily="2" charset="0"/>
              </a:rPr>
              <a:t>A / 3 = B</a:t>
            </a:r>
          </a:p>
          <a:p>
            <a:pPr algn="just"/>
            <a:endParaRPr lang="fr-FR" sz="1600" dirty="0">
              <a:solidFill>
                <a:srgbClr val="1B50FF"/>
              </a:solidFill>
              <a:latin typeface="Chivo" panose="00000500000000000000" pitchFamily="2" charset="0"/>
            </a:endParaRPr>
          </a:p>
          <a:p>
            <a:pPr lvl="0"/>
            <a:endParaRPr lang="fr-FR" sz="1600" dirty="0">
              <a:solidFill>
                <a:srgbClr val="1B50FF"/>
              </a:solidFill>
              <a:latin typeface="Chivo" panose="00000500000000000000" pitchFamily="2" charset="0"/>
            </a:endParaRPr>
          </a:p>
          <a:p>
            <a:endParaRPr lang="fr-FR" sz="1600" dirty="0">
              <a:solidFill>
                <a:srgbClr val="1B50FF"/>
              </a:solidFill>
              <a:latin typeface="Chivo" panose="00000500000000000000" pitchFamily="2" charset="0"/>
            </a:endParaRPr>
          </a:p>
          <a:p>
            <a:pPr algn="just"/>
            <a:endParaRPr lang="fr-FR" sz="1600" dirty="0">
              <a:solidFill>
                <a:srgbClr val="1B50FF"/>
              </a:solidFill>
              <a:latin typeface="Chivo" panose="00000500000000000000" pitchFamily="2" charset="0"/>
            </a:endParaRPr>
          </a:p>
        </p:txBody>
      </p:sp>
      <p:sp>
        <p:nvSpPr>
          <p:cNvPr id="4" name="Rectangle 3"/>
          <p:cNvSpPr/>
          <p:nvPr/>
        </p:nvSpPr>
        <p:spPr>
          <a:xfrm>
            <a:off x="7934053" y="4170680"/>
            <a:ext cx="960120" cy="306977"/>
          </a:xfrm>
          <a:prstGeom prst="rect">
            <a:avLst/>
          </a:prstGeom>
          <a:solidFill>
            <a:srgbClr val="4EFF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smtClean="0">
                <a:solidFill>
                  <a:srgbClr val="1B50FF"/>
                </a:solidFill>
                <a:latin typeface="Chivo" panose="00000500000000000000" pitchFamily="2" charset="0"/>
              </a:rPr>
              <a:t>Stage 1</a:t>
            </a:r>
            <a:endParaRPr lang="fr-FR" sz="1400" dirty="0">
              <a:solidFill>
                <a:srgbClr val="1B50FF"/>
              </a:solidFill>
              <a:latin typeface="Chivo" panose="00000500000000000000" pitchFamily="2" charset="0"/>
            </a:endParaRPr>
          </a:p>
        </p:txBody>
      </p:sp>
      <p:sp>
        <p:nvSpPr>
          <p:cNvPr id="6" name="Rectangle 5"/>
          <p:cNvSpPr/>
          <p:nvPr/>
        </p:nvSpPr>
        <p:spPr>
          <a:xfrm>
            <a:off x="4770120" y="3393273"/>
            <a:ext cx="960120" cy="306977"/>
          </a:xfrm>
          <a:prstGeom prst="rect">
            <a:avLst/>
          </a:prstGeom>
          <a:solidFill>
            <a:srgbClr val="4EFF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smtClean="0">
                <a:solidFill>
                  <a:srgbClr val="1B50FF"/>
                </a:solidFill>
                <a:latin typeface="Chivo" panose="00000500000000000000" pitchFamily="2" charset="0"/>
              </a:rPr>
              <a:t>Stage 3</a:t>
            </a:r>
            <a:endParaRPr lang="fr-FR" sz="1400" dirty="0">
              <a:solidFill>
                <a:srgbClr val="1B50FF"/>
              </a:solidFill>
              <a:latin typeface="Chivo" panose="00000500000000000000" pitchFamily="2" charset="0"/>
            </a:endParaRPr>
          </a:p>
        </p:txBody>
      </p:sp>
      <p:sp>
        <p:nvSpPr>
          <p:cNvPr id="8" name="Rectangle 7"/>
          <p:cNvSpPr/>
          <p:nvPr/>
        </p:nvSpPr>
        <p:spPr>
          <a:xfrm>
            <a:off x="7230045" y="2183557"/>
            <a:ext cx="960120" cy="306977"/>
          </a:xfrm>
          <a:prstGeom prst="rect">
            <a:avLst/>
          </a:prstGeom>
          <a:solidFill>
            <a:srgbClr val="4EFF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smtClean="0">
                <a:solidFill>
                  <a:srgbClr val="1B50FF"/>
                </a:solidFill>
                <a:latin typeface="Chivo" panose="00000500000000000000" pitchFamily="2" charset="0"/>
              </a:rPr>
              <a:t>Stage 2</a:t>
            </a:r>
            <a:endParaRPr lang="fr-FR" sz="1400" dirty="0">
              <a:solidFill>
                <a:srgbClr val="1B50FF"/>
              </a:solidFill>
              <a:latin typeface="Chivo" panose="00000500000000000000" pitchFamily="2" charset="0"/>
            </a:endParaRPr>
          </a:p>
        </p:txBody>
      </p:sp>
    </p:spTree>
    <p:extLst>
      <p:ext uri="{BB962C8B-B14F-4D97-AF65-F5344CB8AC3E}">
        <p14:creationId xmlns:p14="http://schemas.microsoft.com/office/powerpoint/2010/main" val="815669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
                                            <p:txEl>
                                              <p:pRg st="9" end="9"/>
                                            </p:txEl>
                                          </p:spTgt>
                                        </p:tgtEl>
                                        <p:attrNameLst>
                                          <p:attrName>style.visibility</p:attrName>
                                        </p:attrNameLst>
                                      </p:cBhvr>
                                      <p:to>
                                        <p:strVal val="visible"/>
                                      </p:to>
                                    </p:set>
                                    <p:animEffect transition="in" filter="fade">
                                      <p:cBhvr>
                                        <p:cTn id="28"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7DC09696-8782-4BAD-8097-EF151A794B23}" type="slidenum">
              <a:rPr lang="fr-FR" smtClean="0"/>
              <a:t>23</a:t>
            </a:fld>
            <a:endParaRPr lang="fr-FR"/>
          </a:p>
        </p:txBody>
      </p:sp>
      <p:sp>
        <p:nvSpPr>
          <p:cNvPr id="7" name="Ellipse 6"/>
          <p:cNvSpPr>
            <a:spLocks noChangeAspect="1"/>
          </p:cNvSpPr>
          <p:nvPr/>
        </p:nvSpPr>
        <p:spPr>
          <a:xfrm>
            <a:off x="361890" y="5618633"/>
            <a:ext cx="1102843" cy="1102843"/>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700" b="1" dirty="0" smtClean="0">
                <a:solidFill>
                  <a:srgbClr val="1B50FF"/>
                </a:solidFill>
                <a:latin typeface="Chivo" panose="00000500000000000000" pitchFamily="2" charset="0"/>
              </a:rPr>
              <a:t>Appropriation</a:t>
            </a:r>
            <a:endParaRPr lang="fr-FR" sz="700" b="1" dirty="0">
              <a:solidFill>
                <a:srgbClr val="1B50FF"/>
              </a:solidFill>
              <a:latin typeface="Chivo" panose="00000500000000000000" pitchFamily="2" charset="0"/>
            </a:endParaRPr>
          </a:p>
        </p:txBody>
      </p:sp>
      <p:sp>
        <p:nvSpPr>
          <p:cNvPr id="3" name="Rectangle 2"/>
          <p:cNvSpPr/>
          <p:nvPr/>
        </p:nvSpPr>
        <p:spPr>
          <a:xfrm>
            <a:off x="2070340" y="1152823"/>
            <a:ext cx="6668218" cy="6001643"/>
          </a:xfrm>
          <a:prstGeom prst="rect">
            <a:avLst/>
          </a:prstGeom>
        </p:spPr>
        <p:txBody>
          <a:bodyPr wrap="square">
            <a:spAutoFit/>
          </a:bodyPr>
          <a:lstStyle/>
          <a:p>
            <a:pPr algn="just"/>
            <a:endParaRPr lang="fr-FR" sz="1600" dirty="0">
              <a:solidFill>
                <a:srgbClr val="1B50FF"/>
              </a:solidFill>
              <a:latin typeface="Chivo" panose="00000500000000000000" pitchFamily="2" charset="0"/>
            </a:endParaRPr>
          </a:p>
          <a:p>
            <a:r>
              <a:rPr lang="fr-FR" sz="1600" b="1" dirty="0" smtClean="0">
                <a:solidFill>
                  <a:srgbClr val="1B50FF"/>
                </a:solidFill>
                <a:latin typeface="Chivo" panose="00000500000000000000" pitchFamily="2" charset="0"/>
              </a:rPr>
              <a:t>Feedback</a:t>
            </a:r>
            <a:r>
              <a:rPr lang="fr-FR" sz="1600" dirty="0" smtClean="0">
                <a:solidFill>
                  <a:srgbClr val="1B50FF"/>
                </a:solidFill>
                <a:latin typeface="Chivo" panose="00000500000000000000" pitchFamily="2" charset="0"/>
              </a:rPr>
              <a:t>: </a:t>
            </a:r>
            <a:r>
              <a:rPr lang="en-GB" sz="1600" dirty="0" smtClean="0">
                <a:solidFill>
                  <a:srgbClr val="1B50FF"/>
                </a:solidFill>
                <a:latin typeface="Chivo" panose="00000500000000000000" pitchFamily="2" charset="0"/>
              </a:rPr>
              <a:t>The </a:t>
            </a:r>
            <a:r>
              <a:rPr lang="en-GB" sz="1600" dirty="0">
                <a:solidFill>
                  <a:srgbClr val="1B50FF"/>
                </a:solidFill>
                <a:latin typeface="Chivo" panose="00000500000000000000" pitchFamily="2" charset="0"/>
              </a:rPr>
              <a:t>three stages are: the finding, the choice and the action</a:t>
            </a:r>
            <a:r>
              <a:rPr lang="en-GB" sz="1600" dirty="0" smtClean="0">
                <a:solidFill>
                  <a:srgbClr val="1B50FF"/>
                </a:solidFill>
                <a:latin typeface="Chivo" panose="00000500000000000000" pitchFamily="2" charset="0"/>
              </a:rPr>
              <a:t>.</a:t>
            </a:r>
          </a:p>
          <a:p>
            <a:endParaRPr lang="fr-FR" sz="1600" dirty="0">
              <a:solidFill>
                <a:srgbClr val="1B50FF"/>
              </a:solidFill>
              <a:latin typeface="Chivo" panose="00000500000000000000" pitchFamily="2" charset="0"/>
            </a:endParaRPr>
          </a:p>
          <a:p>
            <a:r>
              <a:rPr lang="en-GB" sz="1600" dirty="0" smtClean="0">
                <a:solidFill>
                  <a:srgbClr val="1B50FF"/>
                </a:solidFill>
                <a:latin typeface="Chivo" panose="00000500000000000000" pitchFamily="2" charset="0"/>
              </a:rPr>
              <a:t>1. The </a:t>
            </a:r>
            <a:r>
              <a:rPr lang="en-GB" sz="1600" dirty="0">
                <a:solidFill>
                  <a:srgbClr val="1B50FF"/>
                </a:solidFill>
                <a:latin typeface="Chivo" panose="00000500000000000000" pitchFamily="2" charset="0"/>
              </a:rPr>
              <a:t>Finding: to become more aware of one's situation, the context and the external and internal obstacles one faces. At this stage, the accompanying person can, if necessary, help the accompanied person to take stock of his or her situation</a:t>
            </a:r>
            <a:r>
              <a:rPr lang="en-GB" sz="1600" dirty="0" smtClean="0">
                <a:solidFill>
                  <a:srgbClr val="1B50FF"/>
                </a:solidFill>
                <a:latin typeface="Chivo" panose="00000500000000000000" pitchFamily="2" charset="0"/>
              </a:rPr>
              <a:t>.</a:t>
            </a:r>
          </a:p>
          <a:p>
            <a:endParaRPr lang="fr-FR" sz="1600" dirty="0">
              <a:solidFill>
                <a:srgbClr val="1B50FF"/>
              </a:solidFill>
              <a:latin typeface="Chivo" panose="00000500000000000000" pitchFamily="2" charset="0"/>
            </a:endParaRPr>
          </a:p>
          <a:p>
            <a:r>
              <a:rPr lang="en-GB" sz="1600" dirty="0">
                <a:solidFill>
                  <a:srgbClr val="1B50FF"/>
                </a:solidFill>
                <a:latin typeface="Chivo" panose="00000500000000000000" pitchFamily="2" charset="0"/>
              </a:rPr>
              <a:t>2. The Choice: to become aware, in the face of the situation, of the choice that presents itself, by asking oneself, in particular, if the situation suits us or not. At this stage, the accompanying person can help the accompanied person to position him or herself and to become aware of this ability to choose by identifying new options.</a:t>
            </a:r>
            <a:endParaRPr lang="fr-FR" sz="1600" dirty="0">
              <a:solidFill>
                <a:srgbClr val="1B50FF"/>
              </a:solidFill>
              <a:latin typeface="Chivo" panose="00000500000000000000" pitchFamily="2" charset="0"/>
            </a:endParaRPr>
          </a:p>
          <a:p>
            <a:endParaRPr lang="en-GB" sz="1600" dirty="0" smtClean="0">
              <a:solidFill>
                <a:srgbClr val="1B50FF"/>
              </a:solidFill>
              <a:latin typeface="Chivo" panose="00000500000000000000" pitchFamily="2" charset="0"/>
            </a:endParaRPr>
          </a:p>
          <a:p>
            <a:r>
              <a:rPr lang="en-GB" sz="1600" dirty="0" smtClean="0">
                <a:solidFill>
                  <a:srgbClr val="1B50FF"/>
                </a:solidFill>
                <a:latin typeface="Chivo" panose="00000500000000000000" pitchFamily="2" charset="0"/>
              </a:rPr>
              <a:t>3</a:t>
            </a:r>
            <a:r>
              <a:rPr lang="en-GB" sz="1600" dirty="0">
                <a:solidFill>
                  <a:srgbClr val="1B50FF"/>
                </a:solidFill>
                <a:latin typeface="Chivo" panose="00000500000000000000" pitchFamily="2" charset="0"/>
              </a:rPr>
              <a:t>. The Action: taking concrete actions that reflect the expressed choice. During this stage, the accompanying person can help the accompanied person to recognise his or her resources, capacities, talents and the knowledge gained from experience, in order to bring out the desired movement.</a:t>
            </a:r>
            <a:endParaRPr lang="fr-FR" sz="1600" dirty="0">
              <a:solidFill>
                <a:srgbClr val="1B50FF"/>
              </a:solidFill>
              <a:latin typeface="Chivo" panose="00000500000000000000" pitchFamily="2" charset="0"/>
            </a:endParaRPr>
          </a:p>
          <a:p>
            <a:endParaRPr lang="fr-FR" sz="1600" dirty="0">
              <a:solidFill>
                <a:srgbClr val="1B50FF"/>
              </a:solidFill>
              <a:latin typeface="Chivo" panose="00000500000000000000" pitchFamily="2" charset="0"/>
            </a:endParaRPr>
          </a:p>
          <a:p>
            <a:pPr lvl="0"/>
            <a:endParaRPr lang="fr-FR" sz="1600" dirty="0">
              <a:solidFill>
                <a:srgbClr val="1B50FF"/>
              </a:solidFill>
              <a:latin typeface="Chivo" panose="00000500000000000000" pitchFamily="2" charset="0"/>
            </a:endParaRPr>
          </a:p>
          <a:p>
            <a:endParaRPr lang="fr-FR" sz="1600" dirty="0">
              <a:solidFill>
                <a:srgbClr val="1B50FF"/>
              </a:solidFill>
              <a:latin typeface="Chivo" panose="00000500000000000000" pitchFamily="2" charset="0"/>
            </a:endParaRPr>
          </a:p>
          <a:p>
            <a:pPr algn="just"/>
            <a:endParaRPr lang="fr-FR" sz="1600" dirty="0">
              <a:solidFill>
                <a:srgbClr val="1B50FF"/>
              </a:solidFill>
              <a:latin typeface="Chivo" panose="00000500000000000000" pitchFamily="2" charset="0"/>
            </a:endParaRPr>
          </a:p>
        </p:txBody>
      </p:sp>
    </p:spTree>
    <p:extLst>
      <p:ext uri="{BB962C8B-B14F-4D97-AF65-F5344CB8AC3E}">
        <p14:creationId xmlns:p14="http://schemas.microsoft.com/office/powerpoint/2010/main" val="3859253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fade">
                                      <p:cBhvr>
                                        <p:cTn id="17" dur="500"/>
                                        <p:tgtEl>
                                          <p:spTgt spid="3">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7" end="7"/>
                                            </p:txEl>
                                          </p:spTgt>
                                        </p:tgtEl>
                                        <p:attrNameLst>
                                          <p:attrName>style.visibility</p:attrName>
                                        </p:attrNameLst>
                                      </p:cBhvr>
                                      <p:to>
                                        <p:strVal val="visible"/>
                                      </p:to>
                                    </p:set>
                                    <p:animEffect transition="in" filter="fade">
                                      <p:cBhvr>
                                        <p:cTn id="2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7DC09696-8782-4BAD-8097-EF151A794B23}" type="slidenum">
              <a:rPr lang="fr-FR" smtClean="0"/>
              <a:t>24</a:t>
            </a:fld>
            <a:endParaRPr lang="fr-FR"/>
          </a:p>
        </p:txBody>
      </p:sp>
      <p:sp>
        <p:nvSpPr>
          <p:cNvPr id="3" name="Rectangle 2"/>
          <p:cNvSpPr/>
          <p:nvPr/>
        </p:nvSpPr>
        <p:spPr>
          <a:xfrm>
            <a:off x="2037806" y="1271451"/>
            <a:ext cx="6834594" cy="2585323"/>
          </a:xfrm>
          <a:prstGeom prst="rect">
            <a:avLst/>
          </a:prstGeom>
        </p:spPr>
        <p:txBody>
          <a:bodyPr wrap="square">
            <a:spAutoFit/>
          </a:bodyPr>
          <a:lstStyle/>
          <a:p>
            <a:pPr algn="just"/>
            <a:r>
              <a:rPr lang="en-GB" b="1" dirty="0" smtClean="0">
                <a:solidFill>
                  <a:srgbClr val="4EFFB0"/>
                </a:solidFill>
                <a:latin typeface="Chivo" panose="00000500000000000000" pitchFamily="2" charset="0"/>
              </a:rPr>
              <a:t>Reflective </a:t>
            </a:r>
            <a:r>
              <a:rPr lang="en-GB" b="1" dirty="0">
                <a:solidFill>
                  <a:srgbClr val="4EFFB0"/>
                </a:solidFill>
                <a:latin typeface="Chivo" panose="00000500000000000000" pitchFamily="2" charset="0"/>
              </a:rPr>
              <a:t>practice</a:t>
            </a:r>
            <a:endParaRPr lang="fr-FR" b="1" dirty="0">
              <a:solidFill>
                <a:srgbClr val="4EFFB0"/>
              </a:solidFill>
              <a:latin typeface="Chivo" panose="00000500000000000000" pitchFamily="2" charset="0"/>
            </a:endParaRPr>
          </a:p>
          <a:p>
            <a:pPr algn="just"/>
            <a:endParaRPr lang="fr-FR" sz="1600" dirty="0">
              <a:solidFill>
                <a:srgbClr val="1B50FF"/>
              </a:solidFill>
              <a:latin typeface="Chivo" panose="00000500000000000000" pitchFamily="2" charset="0"/>
            </a:endParaRPr>
          </a:p>
          <a:p>
            <a:pPr algn="just"/>
            <a:r>
              <a:rPr lang="en-GB" sz="1600" dirty="0">
                <a:solidFill>
                  <a:srgbClr val="1B50FF"/>
                </a:solidFill>
                <a:latin typeface="Chivo" panose="00000500000000000000" pitchFamily="2" charset="0"/>
              </a:rPr>
              <a:t>Now, if you wish, you can make the link with your professional practices, by completing the other sections of your CHANGE OF VIEW Learning Logbook</a:t>
            </a:r>
            <a:r>
              <a:rPr lang="en-GB" sz="1600" dirty="0" smtClean="0">
                <a:solidFill>
                  <a:srgbClr val="1B50FF"/>
                </a:solidFill>
                <a:latin typeface="Chivo" panose="00000500000000000000" pitchFamily="2" charset="0"/>
              </a:rPr>
              <a:t>:</a:t>
            </a:r>
          </a:p>
          <a:p>
            <a:pPr algn="just"/>
            <a:endParaRPr lang="fr-FR" sz="1600" dirty="0">
              <a:solidFill>
                <a:srgbClr val="1B50FF"/>
              </a:solidFill>
              <a:latin typeface="Chivo" panose="00000500000000000000" pitchFamily="2" charset="0"/>
            </a:endParaRPr>
          </a:p>
          <a:p>
            <a:pPr algn="just"/>
            <a:r>
              <a:rPr lang="en-GB" sz="1600" dirty="0">
                <a:solidFill>
                  <a:srgbClr val="1B50FF"/>
                </a:solidFill>
                <a:latin typeface="Chivo" panose="00000500000000000000" pitchFamily="2" charset="0"/>
              </a:rPr>
              <a:t>- The section </a:t>
            </a:r>
            <a:r>
              <a:rPr lang="en-GB" sz="1600" i="1" dirty="0">
                <a:solidFill>
                  <a:srgbClr val="1B50FF"/>
                </a:solidFill>
                <a:latin typeface="Chivo" panose="00000500000000000000" pitchFamily="2" charset="0"/>
              </a:rPr>
              <a:t>“How do I feel?”</a:t>
            </a:r>
            <a:endParaRPr lang="fr-FR" sz="1600" i="1" dirty="0">
              <a:solidFill>
                <a:srgbClr val="1B50FF"/>
              </a:solidFill>
              <a:latin typeface="Chivo" panose="00000500000000000000" pitchFamily="2" charset="0"/>
            </a:endParaRPr>
          </a:p>
          <a:p>
            <a:pPr algn="just"/>
            <a:r>
              <a:rPr lang="en-GB" sz="1600" dirty="0">
                <a:solidFill>
                  <a:srgbClr val="1B50FF"/>
                </a:solidFill>
                <a:latin typeface="Chivo" panose="00000500000000000000" pitchFamily="2" charset="0"/>
              </a:rPr>
              <a:t>- The section </a:t>
            </a:r>
            <a:r>
              <a:rPr lang="en-GB" sz="1600" i="1" dirty="0">
                <a:solidFill>
                  <a:srgbClr val="1B50FF"/>
                </a:solidFill>
                <a:latin typeface="Chivo" panose="00000500000000000000" pitchFamily="2" charset="0"/>
              </a:rPr>
              <a:t>“What has changed in my view?”</a:t>
            </a:r>
            <a:endParaRPr lang="fr-FR" sz="1600" i="1" dirty="0">
              <a:solidFill>
                <a:srgbClr val="1B50FF"/>
              </a:solidFill>
              <a:latin typeface="Chivo" panose="00000500000000000000" pitchFamily="2" charset="0"/>
            </a:endParaRPr>
          </a:p>
          <a:p>
            <a:pPr algn="just"/>
            <a:r>
              <a:rPr lang="en-GB" sz="1600" dirty="0">
                <a:solidFill>
                  <a:srgbClr val="1B50FF"/>
                </a:solidFill>
                <a:latin typeface="Chivo" panose="00000500000000000000" pitchFamily="2" charset="0"/>
              </a:rPr>
              <a:t>- The section </a:t>
            </a:r>
            <a:r>
              <a:rPr lang="en-GB" sz="1600" i="1" dirty="0">
                <a:solidFill>
                  <a:srgbClr val="1B50FF"/>
                </a:solidFill>
                <a:latin typeface="Chivo" panose="00000500000000000000" pitchFamily="2" charset="0"/>
              </a:rPr>
              <a:t>“How do I plan to put it into practice?”</a:t>
            </a:r>
            <a:endParaRPr lang="fr-FR" sz="1600" i="1" dirty="0">
              <a:solidFill>
                <a:srgbClr val="1B50FF"/>
              </a:solidFill>
              <a:latin typeface="Chivo" panose="00000500000000000000" pitchFamily="2" charset="0"/>
            </a:endParaRPr>
          </a:p>
          <a:p>
            <a:pPr algn="just"/>
            <a:r>
              <a:rPr lang="en-GB" sz="1600" dirty="0">
                <a:solidFill>
                  <a:srgbClr val="1B50FF"/>
                </a:solidFill>
                <a:latin typeface="Chivo" panose="00000500000000000000" pitchFamily="2" charset="0"/>
              </a:rPr>
              <a:t>- The section </a:t>
            </a:r>
            <a:r>
              <a:rPr lang="en-GB" sz="1600" i="1" dirty="0">
                <a:solidFill>
                  <a:srgbClr val="1B50FF"/>
                </a:solidFill>
                <a:latin typeface="Chivo" panose="00000500000000000000" pitchFamily="2" charset="0"/>
              </a:rPr>
              <a:t>“What would I like to know more about?”</a:t>
            </a:r>
            <a:endParaRPr lang="fr-FR" sz="1600" i="1" dirty="0">
              <a:solidFill>
                <a:srgbClr val="1B50FF"/>
              </a:solidFill>
              <a:latin typeface="Chivo" panose="00000500000000000000" pitchFamily="2" charset="0"/>
            </a:endParaRPr>
          </a:p>
        </p:txBody>
      </p:sp>
      <p:sp>
        <p:nvSpPr>
          <p:cNvPr id="5" name="Ellipse 4"/>
          <p:cNvSpPr>
            <a:spLocks noChangeAspect="1"/>
          </p:cNvSpPr>
          <p:nvPr/>
        </p:nvSpPr>
        <p:spPr>
          <a:xfrm>
            <a:off x="361890" y="5618633"/>
            <a:ext cx="1102843" cy="1102843"/>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700" b="1" dirty="0" err="1" smtClean="0">
                <a:solidFill>
                  <a:srgbClr val="1B50FF"/>
                </a:solidFill>
                <a:latin typeface="Chivo" panose="00000500000000000000" pitchFamily="2" charset="0"/>
              </a:rPr>
              <a:t>Reflective</a:t>
            </a:r>
            <a:r>
              <a:rPr lang="fr-FR" sz="700" b="1" dirty="0" smtClean="0">
                <a:solidFill>
                  <a:srgbClr val="1B50FF"/>
                </a:solidFill>
                <a:latin typeface="Chivo" panose="00000500000000000000" pitchFamily="2" charset="0"/>
              </a:rPr>
              <a:t> practice</a:t>
            </a:r>
            <a:endParaRPr lang="fr-FR" sz="700" b="1" dirty="0">
              <a:solidFill>
                <a:srgbClr val="1B50FF"/>
              </a:solidFill>
              <a:latin typeface="Chivo" panose="00000500000000000000" pitchFamily="2" charset="0"/>
            </a:endParaRPr>
          </a:p>
        </p:txBody>
      </p:sp>
    </p:spTree>
    <p:extLst>
      <p:ext uri="{BB962C8B-B14F-4D97-AF65-F5344CB8AC3E}">
        <p14:creationId xmlns:p14="http://schemas.microsoft.com/office/powerpoint/2010/main" val="1284273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7" end="7"/>
                                            </p:txEl>
                                          </p:spTgt>
                                        </p:tgtEl>
                                        <p:attrNameLst>
                                          <p:attrName>style.visibility</p:attrName>
                                        </p:attrNameLst>
                                      </p:cBhvr>
                                      <p:to>
                                        <p:strVal val="visible"/>
                                      </p:to>
                                    </p:set>
                                    <p:animEffect transition="in" filter="fade">
                                      <p:cBhvr>
                                        <p:cTn id="12" dur="500"/>
                                        <p:tgtEl>
                                          <p:spTgt spid="3">
                                            <p:txEl>
                                              <p:pRg st="7" end="7"/>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7DC09696-8782-4BAD-8097-EF151A794B23}" type="slidenum">
              <a:rPr lang="fr-FR" smtClean="0"/>
              <a:t>25</a:t>
            </a:fld>
            <a:endParaRPr lang="fr-FR"/>
          </a:p>
        </p:txBody>
      </p:sp>
      <p:sp>
        <p:nvSpPr>
          <p:cNvPr id="3" name="Rectangle 2"/>
          <p:cNvSpPr/>
          <p:nvPr/>
        </p:nvSpPr>
        <p:spPr>
          <a:xfrm>
            <a:off x="2020389" y="1436914"/>
            <a:ext cx="6852011" cy="1846659"/>
          </a:xfrm>
          <a:prstGeom prst="rect">
            <a:avLst/>
          </a:prstGeom>
        </p:spPr>
        <p:txBody>
          <a:bodyPr wrap="square">
            <a:spAutoFit/>
          </a:bodyPr>
          <a:lstStyle/>
          <a:p>
            <a:r>
              <a:rPr lang="en-GB" b="1" dirty="0" smtClean="0">
                <a:solidFill>
                  <a:srgbClr val="4EFFB0"/>
                </a:solidFill>
                <a:latin typeface="Chivo" panose="00000500000000000000" pitchFamily="2" charset="0"/>
              </a:rPr>
              <a:t>Breathing </a:t>
            </a:r>
            <a:r>
              <a:rPr lang="en-GB" b="1" dirty="0">
                <a:solidFill>
                  <a:srgbClr val="4EFFB0"/>
                </a:solidFill>
                <a:latin typeface="Chivo" panose="00000500000000000000" pitchFamily="2" charset="0"/>
              </a:rPr>
              <a:t>time</a:t>
            </a:r>
            <a:endParaRPr lang="fr-FR" b="1" dirty="0">
              <a:solidFill>
                <a:srgbClr val="4EFFB0"/>
              </a:solidFill>
              <a:latin typeface="Chivo" panose="00000500000000000000" pitchFamily="2" charset="0"/>
            </a:endParaRPr>
          </a:p>
          <a:p>
            <a:endParaRPr lang="fr-BE" sz="1600" dirty="0">
              <a:solidFill>
                <a:srgbClr val="1B50FF"/>
              </a:solidFill>
              <a:latin typeface="Chivo" panose="00000500000000000000" pitchFamily="2" charset="0"/>
            </a:endParaRPr>
          </a:p>
          <a:p>
            <a:r>
              <a:rPr lang="en-GB" sz="1600" dirty="0">
                <a:solidFill>
                  <a:srgbClr val="1B50FF"/>
                </a:solidFill>
                <a:latin typeface="Chivo" panose="00000500000000000000" pitchFamily="2" charset="0"/>
              </a:rPr>
              <a:t>To conclude this teaching sequence, we suggest that you take another 5-10 minutes of breathing time, following the </a:t>
            </a:r>
            <a:r>
              <a:rPr lang="en-GB" sz="1600" dirty="0" smtClean="0">
                <a:solidFill>
                  <a:srgbClr val="1B50FF"/>
                </a:solidFill>
                <a:latin typeface="Chivo" panose="00000500000000000000" pitchFamily="2" charset="0"/>
              </a:rPr>
              <a:t>instructions.</a:t>
            </a:r>
          </a:p>
          <a:p>
            <a:endParaRPr lang="en-GB" sz="1600" dirty="0">
              <a:solidFill>
                <a:srgbClr val="1B50FF"/>
              </a:solidFill>
              <a:latin typeface="Chivo" panose="00000500000000000000" pitchFamily="2" charset="0"/>
            </a:endParaRPr>
          </a:p>
          <a:p>
            <a:r>
              <a:rPr lang="en-GB" sz="1600" dirty="0" smtClean="0">
                <a:solidFill>
                  <a:srgbClr val="1B50FF"/>
                </a:solidFill>
                <a:latin typeface="Chivo" panose="00000500000000000000" pitchFamily="2" charset="0"/>
              </a:rPr>
              <a:t>To </a:t>
            </a:r>
            <a:r>
              <a:rPr lang="en-GB" sz="1600" dirty="0">
                <a:solidFill>
                  <a:srgbClr val="1B50FF"/>
                </a:solidFill>
                <a:latin typeface="Chivo" panose="00000500000000000000" pitchFamily="2" charset="0"/>
              </a:rPr>
              <a:t>find out the instructions</a:t>
            </a:r>
            <a:r>
              <a:rPr lang="en-GB" sz="1600" dirty="0" smtClean="0">
                <a:solidFill>
                  <a:srgbClr val="1B50FF"/>
                </a:solidFill>
                <a:latin typeface="Chivo" panose="00000500000000000000" pitchFamily="2" charset="0"/>
              </a:rPr>
              <a:t>, click here:</a:t>
            </a:r>
          </a:p>
          <a:p>
            <a:endParaRPr lang="en-GB" sz="1600" dirty="0" smtClean="0">
              <a:solidFill>
                <a:srgbClr val="1B50FF"/>
              </a:solidFill>
              <a:latin typeface="Chivo" panose="00000500000000000000" pitchFamily="2" charset="0"/>
            </a:endParaRPr>
          </a:p>
        </p:txBody>
      </p:sp>
      <p:sp>
        <p:nvSpPr>
          <p:cNvPr id="5" name="Ellipse 4"/>
          <p:cNvSpPr>
            <a:spLocks noChangeAspect="1"/>
          </p:cNvSpPr>
          <p:nvPr/>
        </p:nvSpPr>
        <p:spPr>
          <a:xfrm>
            <a:off x="361890" y="5618633"/>
            <a:ext cx="1102843" cy="1102843"/>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700" b="1" dirty="0">
                <a:solidFill>
                  <a:srgbClr val="1B50FF"/>
                </a:solidFill>
                <a:latin typeface="Chivo" panose="00000500000000000000" pitchFamily="2" charset="0"/>
              </a:rPr>
              <a:t>E</a:t>
            </a:r>
            <a:r>
              <a:rPr lang="fr-FR" sz="700" b="1" dirty="0" smtClean="0">
                <a:solidFill>
                  <a:srgbClr val="1B50FF"/>
                </a:solidFill>
                <a:latin typeface="Chivo" panose="00000500000000000000" pitchFamily="2" charset="0"/>
              </a:rPr>
              <a:t>motion / Body </a:t>
            </a:r>
            <a:endParaRPr lang="fr-FR" sz="700" b="1" dirty="0">
              <a:solidFill>
                <a:srgbClr val="1B50FF"/>
              </a:solidFill>
              <a:latin typeface="Chivo" panose="00000500000000000000" pitchFamily="2" charset="0"/>
            </a:endParaRPr>
          </a:p>
        </p:txBody>
      </p:sp>
      <p:pic>
        <p:nvPicPr>
          <p:cNvPr id="4" name="4.Mindfulness_E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970587" y="2655479"/>
            <a:ext cx="487363" cy="487363"/>
          </a:xfrm>
          <a:prstGeom prst="rect">
            <a:avLst/>
          </a:prstGeom>
        </p:spPr>
      </p:pic>
    </p:spTree>
    <p:extLst>
      <p:ext uri="{BB962C8B-B14F-4D97-AF65-F5344CB8AC3E}">
        <p14:creationId xmlns:p14="http://schemas.microsoft.com/office/powerpoint/2010/main" val="3844783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7DC09696-8782-4BAD-8097-EF151A794B23}" type="slidenum">
              <a:rPr lang="fr-FR" smtClean="0"/>
              <a:t>3</a:t>
            </a:fld>
            <a:endParaRPr lang="fr-FR"/>
          </a:p>
        </p:txBody>
      </p:sp>
      <p:sp>
        <p:nvSpPr>
          <p:cNvPr id="7" name="Rectangle 6"/>
          <p:cNvSpPr/>
          <p:nvPr/>
        </p:nvSpPr>
        <p:spPr>
          <a:xfrm>
            <a:off x="2040527" y="1401468"/>
            <a:ext cx="6831874" cy="3970318"/>
          </a:xfrm>
          <a:prstGeom prst="rect">
            <a:avLst/>
          </a:prstGeom>
        </p:spPr>
        <p:txBody>
          <a:bodyPr wrap="square">
            <a:spAutoFit/>
          </a:bodyPr>
          <a:lstStyle/>
          <a:p>
            <a:pPr algn="just"/>
            <a:r>
              <a:rPr lang="en-GB" dirty="0" smtClean="0">
                <a:solidFill>
                  <a:srgbClr val="1B50FF"/>
                </a:solidFill>
                <a:latin typeface="Chivo" panose="00000500000000000000" pitchFamily="2" charset="0"/>
              </a:rPr>
              <a:t>And </a:t>
            </a:r>
            <a:r>
              <a:rPr lang="en-GB" dirty="0">
                <a:solidFill>
                  <a:srgbClr val="1B50FF"/>
                </a:solidFill>
                <a:latin typeface="Chivo" panose="00000500000000000000" pitchFamily="2" charset="0"/>
              </a:rPr>
              <a:t>now</a:t>
            </a:r>
            <a:r>
              <a:rPr lang="en-GB" dirty="0" smtClean="0">
                <a:solidFill>
                  <a:srgbClr val="1B50FF"/>
                </a:solidFill>
                <a:latin typeface="Chivo" panose="00000500000000000000" pitchFamily="2" charset="0"/>
              </a:rPr>
              <a:t>,</a:t>
            </a:r>
          </a:p>
          <a:p>
            <a:pPr algn="just"/>
            <a:endParaRPr lang="fr-FR" dirty="0">
              <a:solidFill>
                <a:srgbClr val="1B50FF"/>
              </a:solidFill>
              <a:latin typeface="Chivo" panose="00000500000000000000" pitchFamily="2" charset="0"/>
            </a:endParaRPr>
          </a:p>
          <a:p>
            <a:pPr algn="just"/>
            <a:r>
              <a:rPr lang="en-GB" dirty="0">
                <a:solidFill>
                  <a:srgbClr val="1B50FF"/>
                </a:solidFill>
                <a:latin typeface="Chivo" panose="00000500000000000000" pitchFamily="2" charset="0"/>
              </a:rPr>
              <a:t>Get your </a:t>
            </a:r>
            <a:r>
              <a:rPr lang="en-GB" b="1" dirty="0">
                <a:solidFill>
                  <a:srgbClr val="1B50FF"/>
                </a:solidFill>
                <a:latin typeface="Chivo" panose="00000500000000000000" pitchFamily="2" charset="0"/>
              </a:rPr>
              <a:t>CHANGE OF VIEW Learning </a:t>
            </a:r>
            <a:r>
              <a:rPr lang="en-GB" b="1" dirty="0" smtClean="0">
                <a:solidFill>
                  <a:srgbClr val="1B50FF"/>
                </a:solidFill>
                <a:latin typeface="Chivo" panose="00000500000000000000" pitchFamily="2" charset="0"/>
              </a:rPr>
              <a:t>Logbook</a:t>
            </a:r>
            <a:r>
              <a:rPr lang="en-GB" dirty="0" smtClean="0">
                <a:solidFill>
                  <a:srgbClr val="1B50FF"/>
                </a:solidFill>
                <a:latin typeface="Chivo" panose="00000500000000000000" pitchFamily="2" charset="0"/>
              </a:rPr>
              <a:t>.</a:t>
            </a:r>
            <a:endParaRPr lang="en-GB" dirty="0" smtClean="0">
              <a:solidFill>
                <a:srgbClr val="1B50FF"/>
              </a:solidFill>
              <a:latin typeface="Chivo" panose="00000500000000000000" pitchFamily="2" charset="0"/>
            </a:endParaRPr>
          </a:p>
          <a:p>
            <a:pPr algn="just"/>
            <a:endParaRPr lang="fr-FR" dirty="0">
              <a:solidFill>
                <a:srgbClr val="1B50FF"/>
              </a:solidFill>
              <a:latin typeface="Chivo" panose="00000500000000000000" pitchFamily="2" charset="0"/>
            </a:endParaRPr>
          </a:p>
          <a:p>
            <a:pPr algn="just"/>
            <a:r>
              <a:rPr lang="en-GB" b="1" dirty="0">
                <a:solidFill>
                  <a:srgbClr val="1B50FF"/>
                </a:solidFill>
                <a:latin typeface="Chivo" panose="00000500000000000000" pitchFamily="2" charset="0"/>
              </a:rPr>
              <a:t>What is the CHANGE OF VIEW Logbook</a:t>
            </a:r>
            <a:r>
              <a:rPr lang="en-GB" b="1" dirty="0" smtClean="0">
                <a:solidFill>
                  <a:srgbClr val="1B50FF"/>
                </a:solidFill>
                <a:latin typeface="Chivo" panose="00000500000000000000" pitchFamily="2" charset="0"/>
              </a:rPr>
              <a:t>?</a:t>
            </a:r>
          </a:p>
          <a:p>
            <a:pPr algn="just"/>
            <a:endParaRPr lang="fr-FR" dirty="0">
              <a:solidFill>
                <a:srgbClr val="1B50FF"/>
              </a:solidFill>
              <a:latin typeface="Chivo" panose="00000500000000000000" pitchFamily="2" charset="0"/>
            </a:endParaRPr>
          </a:p>
          <a:p>
            <a:pPr algn="just"/>
            <a:r>
              <a:rPr lang="en-GB" dirty="0">
                <a:solidFill>
                  <a:srgbClr val="1B50FF"/>
                </a:solidFill>
                <a:latin typeface="Chivo" panose="00000500000000000000" pitchFamily="2" charset="0"/>
              </a:rPr>
              <a:t>It is your companion throughout your discovery of the Reference frame on empowerment. It contains sections that permit you to structure your notetaking: your pre-representations of the themes covered, your notes taken while reading the content, your solutions to the exercises, your feelings and your conclusions.</a:t>
            </a:r>
            <a:endParaRPr lang="fr-FR" dirty="0">
              <a:solidFill>
                <a:srgbClr val="1B50FF"/>
              </a:solidFill>
              <a:latin typeface="Chivo" panose="00000500000000000000" pitchFamily="2" charset="0"/>
            </a:endParaRPr>
          </a:p>
          <a:p>
            <a:endParaRPr lang="fr-BE" dirty="0" smtClean="0">
              <a:solidFill>
                <a:srgbClr val="1B50FF"/>
              </a:solidFill>
              <a:latin typeface="Chivo" panose="00000500000000000000" pitchFamily="2" charset="0"/>
            </a:endParaRPr>
          </a:p>
          <a:p>
            <a:endParaRPr lang="fr-BE" dirty="0" smtClean="0">
              <a:solidFill>
                <a:srgbClr val="C00000"/>
              </a:solidFill>
              <a:latin typeface="Chivo" panose="00000500000000000000" pitchFamily="2" charset="0"/>
            </a:endParaRPr>
          </a:p>
        </p:txBody>
      </p:sp>
    </p:spTree>
    <p:extLst>
      <p:ext uri="{BB962C8B-B14F-4D97-AF65-F5344CB8AC3E}">
        <p14:creationId xmlns:p14="http://schemas.microsoft.com/office/powerpoint/2010/main" val="770997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Effect transition="in" filter="fade">
                                      <p:cBhvr>
                                        <p:cTn id="12" dur="500"/>
                                        <p:tgtEl>
                                          <p:spTgt spid="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4" end="4"/>
                                            </p:txEl>
                                          </p:spTgt>
                                        </p:tgtEl>
                                        <p:attrNameLst>
                                          <p:attrName>style.visibility</p:attrName>
                                        </p:attrNameLst>
                                      </p:cBhvr>
                                      <p:to>
                                        <p:strVal val="visible"/>
                                      </p:to>
                                    </p:set>
                                    <p:animEffect transition="in" filter="fade">
                                      <p:cBhvr>
                                        <p:cTn id="17" dur="500"/>
                                        <p:tgtEl>
                                          <p:spTgt spid="7">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6" end="6"/>
                                            </p:txEl>
                                          </p:spTgt>
                                        </p:tgtEl>
                                        <p:attrNameLst>
                                          <p:attrName>style.visibility</p:attrName>
                                        </p:attrNameLst>
                                      </p:cBhvr>
                                      <p:to>
                                        <p:strVal val="visible"/>
                                      </p:to>
                                    </p:set>
                                    <p:animEffect transition="in" filter="fade">
                                      <p:cBhvr>
                                        <p:cTn id="22" dur="500"/>
                                        <p:tgtEl>
                                          <p:spTgt spid="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7DC09696-8782-4BAD-8097-EF151A794B23}" type="slidenum">
              <a:rPr lang="fr-FR" smtClean="0"/>
              <a:t>4</a:t>
            </a:fld>
            <a:endParaRPr lang="fr-FR"/>
          </a:p>
        </p:txBody>
      </p:sp>
      <p:sp>
        <p:nvSpPr>
          <p:cNvPr id="3" name="Rectangle 2"/>
          <p:cNvSpPr/>
          <p:nvPr/>
        </p:nvSpPr>
        <p:spPr>
          <a:xfrm>
            <a:off x="2010529" y="1360456"/>
            <a:ext cx="6978769" cy="3416320"/>
          </a:xfrm>
          <a:prstGeom prst="rect">
            <a:avLst/>
          </a:prstGeom>
        </p:spPr>
        <p:txBody>
          <a:bodyPr wrap="square">
            <a:spAutoFit/>
          </a:bodyPr>
          <a:lstStyle/>
          <a:p>
            <a:pPr fontAlgn="base"/>
            <a:r>
              <a:rPr lang="en-GB" dirty="0" smtClean="0">
                <a:solidFill>
                  <a:srgbClr val="1B50FF"/>
                </a:solidFill>
                <a:latin typeface="Chivo" panose="00000500000000000000" pitchFamily="2" charset="0"/>
              </a:rPr>
              <a:t>In </a:t>
            </a:r>
            <a:r>
              <a:rPr lang="en-GB" dirty="0">
                <a:solidFill>
                  <a:srgbClr val="1B50FF"/>
                </a:solidFill>
                <a:latin typeface="Chivo" panose="00000500000000000000" pitchFamily="2" charset="0"/>
              </a:rPr>
              <a:t>this sequence on the notion of empowerment, we invite you to </a:t>
            </a:r>
            <a:r>
              <a:rPr lang="en-GB" dirty="0" smtClean="0">
                <a:solidFill>
                  <a:srgbClr val="1B50FF"/>
                </a:solidFill>
                <a:latin typeface="Chivo" panose="00000500000000000000" pitchFamily="2" charset="0"/>
              </a:rPr>
              <a:t>discover:  </a:t>
            </a:r>
          </a:p>
          <a:p>
            <a:pPr fontAlgn="base"/>
            <a:endParaRPr lang="fr-FR" dirty="0">
              <a:solidFill>
                <a:srgbClr val="1B50FF"/>
              </a:solidFill>
              <a:latin typeface="Chivo" panose="00000500000000000000" pitchFamily="2" charset="0"/>
            </a:endParaRPr>
          </a:p>
          <a:p>
            <a:pPr marL="285750" lvl="0" indent="-285750" fontAlgn="base">
              <a:buFontTx/>
              <a:buChar char="-"/>
            </a:pPr>
            <a:r>
              <a:rPr lang="en-GB" dirty="0" smtClean="0">
                <a:solidFill>
                  <a:srgbClr val="1B50FF"/>
                </a:solidFill>
                <a:latin typeface="Chivo" panose="00000500000000000000" pitchFamily="2" charset="0"/>
              </a:rPr>
              <a:t>how </a:t>
            </a:r>
            <a:r>
              <a:rPr lang="en-GB" dirty="0">
                <a:solidFill>
                  <a:srgbClr val="1B50FF"/>
                </a:solidFill>
                <a:latin typeface="Chivo" panose="00000500000000000000" pitchFamily="2" charset="0"/>
              </a:rPr>
              <a:t>the concept has emerged in social </a:t>
            </a:r>
            <a:r>
              <a:rPr lang="en-GB" dirty="0" smtClean="0">
                <a:solidFill>
                  <a:srgbClr val="1B50FF"/>
                </a:solidFill>
                <a:latin typeface="Chivo" panose="00000500000000000000" pitchFamily="2" charset="0"/>
              </a:rPr>
              <a:t>practices</a:t>
            </a:r>
          </a:p>
          <a:p>
            <a:pPr lvl="0" fontAlgn="base"/>
            <a:endParaRPr lang="fr-FR" dirty="0">
              <a:solidFill>
                <a:srgbClr val="1B50FF"/>
              </a:solidFill>
              <a:latin typeface="Chivo" panose="00000500000000000000" pitchFamily="2" charset="0"/>
            </a:endParaRPr>
          </a:p>
          <a:p>
            <a:pPr marL="285750" lvl="0" indent="-285750" fontAlgn="base">
              <a:buFontTx/>
              <a:buChar char="-"/>
            </a:pPr>
            <a:r>
              <a:rPr lang="en-GB" dirty="0" smtClean="0">
                <a:solidFill>
                  <a:srgbClr val="1B50FF"/>
                </a:solidFill>
                <a:latin typeface="Chivo" panose="00000500000000000000" pitchFamily="2" charset="0"/>
              </a:rPr>
              <a:t>the </a:t>
            </a:r>
            <a:r>
              <a:rPr lang="en-GB" dirty="0">
                <a:solidFill>
                  <a:srgbClr val="1B50FF"/>
                </a:solidFill>
                <a:latin typeface="Chivo" panose="00000500000000000000" pitchFamily="2" charset="0"/>
              </a:rPr>
              <a:t>integration of the concept in our accompaniment </a:t>
            </a:r>
            <a:r>
              <a:rPr lang="en-GB" dirty="0" smtClean="0">
                <a:solidFill>
                  <a:srgbClr val="1B50FF"/>
                </a:solidFill>
                <a:latin typeface="Chivo" panose="00000500000000000000" pitchFamily="2" charset="0"/>
              </a:rPr>
              <a:t>practices</a:t>
            </a:r>
          </a:p>
          <a:p>
            <a:pPr lvl="0" fontAlgn="base"/>
            <a:endParaRPr lang="fr-FR" dirty="0">
              <a:solidFill>
                <a:srgbClr val="1B50FF"/>
              </a:solidFill>
              <a:latin typeface="Chivo" panose="00000500000000000000" pitchFamily="2" charset="0"/>
            </a:endParaRPr>
          </a:p>
          <a:p>
            <a:pPr lvl="0" fontAlgn="base"/>
            <a:r>
              <a:rPr lang="en-GB" dirty="0" smtClean="0">
                <a:solidFill>
                  <a:srgbClr val="1B50FF"/>
                </a:solidFill>
                <a:latin typeface="Chivo" panose="00000500000000000000" pitchFamily="2" charset="0"/>
              </a:rPr>
              <a:t>- the </a:t>
            </a:r>
            <a:r>
              <a:rPr lang="en-GB" dirty="0">
                <a:solidFill>
                  <a:srgbClr val="1B50FF"/>
                </a:solidFill>
                <a:latin typeface="Chivo" panose="00000500000000000000" pitchFamily="2" charset="0"/>
              </a:rPr>
              <a:t>professional posture to adopt in accompaniment relationships to promote empowerment.</a:t>
            </a:r>
            <a:endParaRPr lang="fr-FR" dirty="0">
              <a:solidFill>
                <a:srgbClr val="1B50FF"/>
              </a:solidFill>
              <a:latin typeface="Chivo" panose="00000500000000000000" pitchFamily="2" charset="0"/>
            </a:endParaRPr>
          </a:p>
          <a:p>
            <a:pPr lvl="0" fontAlgn="base"/>
            <a:endParaRPr lang="fr-FR" dirty="0">
              <a:solidFill>
                <a:srgbClr val="1B50FF"/>
              </a:solidFill>
              <a:latin typeface="Chivo" panose="00000500000000000000" pitchFamily="2" charset="0"/>
            </a:endParaRPr>
          </a:p>
          <a:p>
            <a:pPr algn="just"/>
            <a:endParaRPr lang="fr-BE" dirty="0">
              <a:solidFill>
                <a:srgbClr val="1B50FF"/>
              </a:solidFill>
              <a:latin typeface="Chivo" panose="00000500000000000000" pitchFamily="2" charset="0"/>
            </a:endParaRPr>
          </a:p>
        </p:txBody>
      </p:sp>
      <p:sp>
        <p:nvSpPr>
          <p:cNvPr id="10" name="Ellipse 9"/>
          <p:cNvSpPr>
            <a:spLocks noChangeAspect="1"/>
          </p:cNvSpPr>
          <p:nvPr/>
        </p:nvSpPr>
        <p:spPr>
          <a:xfrm>
            <a:off x="370356" y="5618633"/>
            <a:ext cx="1102843" cy="1102843"/>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700" b="1" dirty="0" smtClean="0">
                <a:solidFill>
                  <a:srgbClr val="1B50FF"/>
                </a:solidFill>
                <a:latin typeface="Chivo" panose="00000500000000000000" pitchFamily="2" charset="0"/>
              </a:rPr>
              <a:t>Introduction</a:t>
            </a:r>
            <a:endParaRPr lang="fr-FR" sz="700" b="1" dirty="0">
              <a:solidFill>
                <a:srgbClr val="1B50FF"/>
              </a:solidFill>
              <a:latin typeface="Chivo" panose="00000500000000000000" pitchFamily="2" charset="0"/>
            </a:endParaRPr>
          </a:p>
        </p:txBody>
      </p:sp>
    </p:spTree>
    <p:extLst>
      <p:ext uri="{BB962C8B-B14F-4D97-AF65-F5344CB8AC3E}">
        <p14:creationId xmlns:p14="http://schemas.microsoft.com/office/powerpoint/2010/main" val="2352649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7DC09696-8782-4BAD-8097-EF151A794B23}" type="slidenum">
              <a:rPr lang="fr-FR" smtClean="0"/>
              <a:t>5</a:t>
            </a:fld>
            <a:endParaRPr lang="fr-FR"/>
          </a:p>
        </p:txBody>
      </p:sp>
      <p:sp>
        <p:nvSpPr>
          <p:cNvPr id="7" name="Ellipse 6"/>
          <p:cNvSpPr>
            <a:spLocks noChangeAspect="1"/>
          </p:cNvSpPr>
          <p:nvPr/>
        </p:nvSpPr>
        <p:spPr>
          <a:xfrm>
            <a:off x="361890" y="5618633"/>
            <a:ext cx="1102843" cy="1102843"/>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700" b="1" dirty="0" err="1" smtClean="0">
                <a:solidFill>
                  <a:srgbClr val="1B50FF"/>
                </a:solidFill>
                <a:latin typeface="Chivo" panose="00000500000000000000" pitchFamily="2" charset="0"/>
              </a:rPr>
              <a:t>Reflective</a:t>
            </a:r>
            <a:r>
              <a:rPr lang="fr-FR" sz="700" b="1" dirty="0" smtClean="0">
                <a:solidFill>
                  <a:srgbClr val="1B50FF"/>
                </a:solidFill>
                <a:latin typeface="Chivo" panose="00000500000000000000" pitchFamily="2" charset="0"/>
              </a:rPr>
              <a:t> practice</a:t>
            </a:r>
            <a:endParaRPr lang="fr-FR" sz="700" b="1" dirty="0">
              <a:solidFill>
                <a:srgbClr val="1B50FF"/>
              </a:solidFill>
              <a:latin typeface="Chivo" panose="00000500000000000000" pitchFamily="2" charset="0"/>
            </a:endParaRPr>
          </a:p>
        </p:txBody>
      </p:sp>
      <p:sp>
        <p:nvSpPr>
          <p:cNvPr id="10" name="Rectangle 9"/>
          <p:cNvSpPr/>
          <p:nvPr/>
        </p:nvSpPr>
        <p:spPr>
          <a:xfrm>
            <a:off x="2061714" y="1407822"/>
            <a:ext cx="6728604" cy="2862322"/>
          </a:xfrm>
          <a:prstGeom prst="rect">
            <a:avLst/>
          </a:prstGeom>
        </p:spPr>
        <p:txBody>
          <a:bodyPr wrap="square">
            <a:spAutoFit/>
          </a:bodyPr>
          <a:lstStyle/>
          <a:p>
            <a:pPr algn="just"/>
            <a:r>
              <a:rPr lang="en-GB" b="1" dirty="0" smtClean="0">
                <a:solidFill>
                  <a:srgbClr val="1B50FF"/>
                </a:solidFill>
                <a:latin typeface="Chivo" panose="00000500000000000000" pitchFamily="2" charset="0"/>
              </a:rPr>
              <a:t>The </a:t>
            </a:r>
            <a:r>
              <a:rPr lang="en-GB" b="1" dirty="0">
                <a:solidFill>
                  <a:srgbClr val="1B50FF"/>
                </a:solidFill>
                <a:latin typeface="Chivo" panose="00000500000000000000" pitchFamily="2" charset="0"/>
              </a:rPr>
              <a:t>following questions are not marked:</a:t>
            </a:r>
            <a:endParaRPr lang="fr-FR" b="1" dirty="0">
              <a:solidFill>
                <a:srgbClr val="1B50FF"/>
              </a:solidFill>
              <a:latin typeface="Chivo" panose="00000500000000000000" pitchFamily="2" charset="0"/>
            </a:endParaRPr>
          </a:p>
          <a:p>
            <a:pPr fontAlgn="base"/>
            <a:endParaRPr lang="en-GB" i="1" dirty="0">
              <a:solidFill>
                <a:srgbClr val="1B50FF"/>
              </a:solidFill>
              <a:latin typeface="Chivo" panose="00000500000000000000" pitchFamily="2" charset="0"/>
            </a:endParaRPr>
          </a:p>
          <a:p>
            <a:r>
              <a:rPr lang="en-GB" i="1" dirty="0">
                <a:solidFill>
                  <a:srgbClr val="1B50FF"/>
                </a:solidFill>
                <a:latin typeface="Chivo" panose="00000500000000000000" pitchFamily="2" charset="0"/>
              </a:rPr>
              <a:t>When did the term empowerment historically emerge</a:t>
            </a:r>
            <a:r>
              <a:rPr lang="en-GB" i="1" dirty="0" smtClean="0">
                <a:solidFill>
                  <a:srgbClr val="1B50FF"/>
                </a:solidFill>
                <a:latin typeface="Chivo" panose="00000500000000000000" pitchFamily="2" charset="0"/>
              </a:rPr>
              <a:t>?</a:t>
            </a:r>
          </a:p>
          <a:p>
            <a:endParaRPr lang="fr-FR" i="1" dirty="0">
              <a:solidFill>
                <a:srgbClr val="1B50FF"/>
              </a:solidFill>
              <a:latin typeface="Chivo" panose="00000500000000000000" pitchFamily="2" charset="0"/>
            </a:endParaRPr>
          </a:p>
          <a:p>
            <a:r>
              <a:rPr lang="en-GB" i="1" dirty="0">
                <a:solidFill>
                  <a:srgbClr val="1B50FF"/>
                </a:solidFill>
                <a:latin typeface="Chivo" panose="00000500000000000000" pitchFamily="2" charset="0"/>
              </a:rPr>
              <a:t>Is empowerment an exclusive domain of social work</a:t>
            </a:r>
            <a:r>
              <a:rPr lang="en-GB" i="1" dirty="0" smtClean="0">
                <a:solidFill>
                  <a:srgbClr val="1B50FF"/>
                </a:solidFill>
                <a:latin typeface="Chivo" panose="00000500000000000000" pitchFamily="2" charset="0"/>
              </a:rPr>
              <a:t>?</a:t>
            </a:r>
          </a:p>
          <a:p>
            <a:endParaRPr lang="fr-FR" i="1" dirty="0">
              <a:solidFill>
                <a:srgbClr val="1B50FF"/>
              </a:solidFill>
              <a:latin typeface="Chivo" panose="00000500000000000000" pitchFamily="2" charset="0"/>
            </a:endParaRPr>
          </a:p>
          <a:p>
            <a:r>
              <a:rPr lang="en-GB" i="1" dirty="0">
                <a:solidFill>
                  <a:srgbClr val="1B50FF"/>
                </a:solidFill>
                <a:latin typeface="Chivo" panose="00000500000000000000" pitchFamily="2" charset="0"/>
              </a:rPr>
              <a:t>Can the empowerment process be initiated in place of the person concerned?</a:t>
            </a:r>
            <a:endParaRPr lang="fr-FR" i="1" dirty="0">
              <a:solidFill>
                <a:srgbClr val="1B50FF"/>
              </a:solidFill>
              <a:latin typeface="Chivo" panose="00000500000000000000" pitchFamily="2" charset="0"/>
            </a:endParaRPr>
          </a:p>
          <a:p>
            <a:pPr marL="285750" indent="-285750" fontAlgn="base">
              <a:buFontTx/>
              <a:buChar char="-"/>
            </a:pPr>
            <a:endParaRPr lang="fr-FR" i="1" dirty="0">
              <a:solidFill>
                <a:srgbClr val="1B50FF"/>
              </a:solidFill>
              <a:latin typeface="Chivo" panose="00000500000000000000" pitchFamily="2" charset="0"/>
            </a:endParaRPr>
          </a:p>
          <a:p>
            <a:pPr algn="just"/>
            <a:endParaRPr lang="fr-BE" i="1" dirty="0">
              <a:solidFill>
                <a:srgbClr val="1B50FF"/>
              </a:solidFill>
              <a:latin typeface="Chivo" panose="00000500000000000000" pitchFamily="2" charset="0"/>
            </a:endParaRPr>
          </a:p>
        </p:txBody>
      </p:sp>
    </p:spTree>
    <p:extLst>
      <p:ext uri="{BB962C8B-B14F-4D97-AF65-F5344CB8AC3E}">
        <p14:creationId xmlns:p14="http://schemas.microsoft.com/office/powerpoint/2010/main" val="3049017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2" end="2"/>
                                            </p:txEl>
                                          </p:spTgt>
                                        </p:tgtEl>
                                        <p:attrNameLst>
                                          <p:attrName>style.visibility</p:attrName>
                                        </p:attrNameLst>
                                      </p:cBhvr>
                                      <p:to>
                                        <p:strVal val="visible"/>
                                      </p:to>
                                    </p:set>
                                    <p:animEffect transition="in" filter="fade">
                                      <p:cBhvr>
                                        <p:cTn id="7" dur="500"/>
                                        <p:tgtEl>
                                          <p:spTgt spid="10">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xEl>
                                              <p:pRg st="4" end="4"/>
                                            </p:txEl>
                                          </p:spTgt>
                                        </p:tgtEl>
                                        <p:attrNameLst>
                                          <p:attrName>style.visibility</p:attrName>
                                        </p:attrNameLst>
                                      </p:cBhvr>
                                      <p:to>
                                        <p:strVal val="visible"/>
                                      </p:to>
                                    </p:set>
                                    <p:animEffect transition="in" filter="fade">
                                      <p:cBhvr>
                                        <p:cTn id="12" dur="500"/>
                                        <p:tgtEl>
                                          <p:spTgt spid="10">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xEl>
                                              <p:pRg st="6" end="6"/>
                                            </p:txEl>
                                          </p:spTgt>
                                        </p:tgtEl>
                                        <p:attrNameLst>
                                          <p:attrName>style.visibility</p:attrName>
                                        </p:attrNameLst>
                                      </p:cBhvr>
                                      <p:to>
                                        <p:strVal val="visible"/>
                                      </p:to>
                                    </p:set>
                                    <p:animEffect transition="in" filter="fade">
                                      <p:cBhvr>
                                        <p:cTn id="17" dur="500"/>
                                        <p:tgtEl>
                                          <p:spTgt spid="10">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7DC09696-8782-4BAD-8097-EF151A794B23}" type="slidenum">
              <a:rPr lang="fr-FR" smtClean="0"/>
              <a:t>6</a:t>
            </a:fld>
            <a:endParaRPr lang="fr-FR"/>
          </a:p>
        </p:txBody>
      </p:sp>
      <p:sp>
        <p:nvSpPr>
          <p:cNvPr id="10" name="Ellipse 9"/>
          <p:cNvSpPr>
            <a:spLocks noChangeAspect="1"/>
          </p:cNvSpPr>
          <p:nvPr/>
        </p:nvSpPr>
        <p:spPr>
          <a:xfrm>
            <a:off x="370357" y="5618633"/>
            <a:ext cx="1102843" cy="1102843"/>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700" b="1" dirty="0">
                <a:solidFill>
                  <a:srgbClr val="1B50FF"/>
                </a:solidFill>
                <a:latin typeface="Chivo" panose="00000500000000000000" pitchFamily="2" charset="0"/>
              </a:rPr>
              <a:t>E</a:t>
            </a:r>
            <a:r>
              <a:rPr lang="fr-FR" sz="700" b="1" dirty="0" smtClean="0">
                <a:solidFill>
                  <a:srgbClr val="1B50FF"/>
                </a:solidFill>
                <a:latin typeface="Chivo" panose="00000500000000000000" pitchFamily="2" charset="0"/>
              </a:rPr>
              <a:t>motion / Body</a:t>
            </a:r>
            <a:endParaRPr lang="fr-FR" sz="700" b="1" dirty="0">
              <a:solidFill>
                <a:srgbClr val="1B50FF"/>
              </a:solidFill>
              <a:latin typeface="Chivo" panose="00000500000000000000" pitchFamily="2" charset="0"/>
            </a:endParaRPr>
          </a:p>
        </p:txBody>
      </p:sp>
      <p:sp>
        <p:nvSpPr>
          <p:cNvPr id="12" name="Rectangle 11"/>
          <p:cNvSpPr/>
          <p:nvPr/>
        </p:nvSpPr>
        <p:spPr>
          <a:xfrm>
            <a:off x="2090057" y="1476494"/>
            <a:ext cx="6782343" cy="2308324"/>
          </a:xfrm>
          <a:prstGeom prst="rect">
            <a:avLst/>
          </a:prstGeom>
        </p:spPr>
        <p:txBody>
          <a:bodyPr wrap="square">
            <a:spAutoFit/>
          </a:bodyPr>
          <a:lstStyle/>
          <a:p>
            <a:r>
              <a:rPr lang="en-GB" b="1" dirty="0" smtClean="0">
                <a:solidFill>
                  <a:srgbClr val="4EFFB0"/>
                </a:solidFill>
                <a:latin typeface="Chivo" panose="00000500000000000000" pitchFamily="2" charset="0"/>
              </a:rPr>
              <a:t>Getting </a:t>
            </a:r>
            <a:r>
              <a:rPr lang="en-GB" b="1" dirty="0">
                <a:solidFill>
                  <a:srgbClr val="4EFFB0"/>
                </a:solidFill>
                <a:latin typeface="Chivo" panose="00000500000000000000" pitchFamily="2" charset="0"/>
              </a:rPr>
              <a:t>into condition</a:t>
            </a:r>
            <a:endParaRPr lang="fr-FR" b="1" dirty="0">
              <a:solidFill>
                <a:srgbClr val="4EFFB0"/>
              </a:solidFill>
              <a:latin typeface="Chivo" panose="00000500000000000000" pitchFamily="2" charset="0"/>
            </a:endParaRPr>
          </a:p>
          <a:p>
            <a:endParaRPr lang="fr-FR" i="1" dirty="0">
              <a:solidFill>
                <a:srgbClr val="1B50FF"/>
              </a:solidFill>
              <a:latin typeface="Chivo" panose="00000500000000000000" pitchFamily="2" charset="0"/>
            </a:endParaRPr>
          </a:p>
          <a:p>
            <a:r>
              <a:rPr lang="en-GB" dirty="0" smtClean="0">
                <a:solidFill>
                  <a:srgbClr val="1B50FF"/>
                </a:solidFill>
                <a:latin typeface="Chivo" panose="00000500000000000000" pitchFamily="2" charset="0"/>
              </a:rPr>
              <a:t>To </a:t>
            </a:r>
            <a:r>
              <a:rPr lang="en-GB" dirty="0">
                <a:solidFill>
                  <a:srgbClr val="1B50FF"/>
                </a:solidFill>
                <a:latin typeface="Chivo" panose="00000500000000000000" pitchFamily="2" charset="0"/>
              </a:rPr>
              <a:t>get you in the right condition to learn, we offer you breathing exercises lasting 5-10 minutes. </a:t>
            </a:r>
            <a:endParaRPr lang="en-GB" dirty="0" smtClean="0">
              <a:solidFill>
                <a:srgbClr val="1B50FF"/>
              </a:solidFill>
              <a:latin typeface="Chivo" panose="00000500000000000000" pitchFamily="2" charset="0"/>
            </a:endParaRPr>
          </a:p>
          <a:p>
            <a:endParaRPr lang="en-GB" dirty="0">
              <a:solidFill>
                <a:srgbClr val="1B50FF"/>
              </a:solidFill>
              <a:latin typeface="Chivo" panose="00000500000000000000" pitchFamily="2" charset="0"/>
            </a:endParaRPr>
          </a:p>
          <a:p>
            <a:r>
              <a:rPr lang="en-GB" dirty="0" smtClean="0">
                <a:solidFill>
                  <a:srgbClr val="1B50FF"/>
                </a:solidFill>
                <a:latin typeface="Chivo" panose="00000500000000000000" pitchFamily="2" charset="0"/>
              </a:rPr>
              <a:t>To </a:t>
            </a:r>
            <a:r>
              <a:rPr lang="en-GB" dirty="0">
                <a:solidFill>
                  <a:srgbClr val="1B50FF"/>
                </a:solidFill>
                <a:latin typeface="Chivo" panose="00000500000000000000" pitchFamily="2" charset="0"/>
              </a:rPr>
              <a:t>discover the exercises</a:t>
            </a:r>
            <a:r>
              <a:rPr lang="en-GB" dirty="0" smtClean="0">
                <a:solidFill>
                  <a:srgbClr val="1B50FF"/>
                </a:solidFill>
                <a:latin typeface="Chivo" panose="00000500000000000000" pitchFamily="2" charset="0"/>
              </a:rPr>
              <a:t>, click here: </a:t>
            </a:r>
          </a:p>
          <a:p>
            <a:endParaRPr lang="fr-FR" dirty="0" smtClean="0">
              <a:solidFill>
                <a:srgbClr val="1B50FF"/>
              </a:solidFill>
              <a:latin typeface="Chivo" panose="00000500000000000000" pitchFamily="2" charset="0"/>
            </a:endParaRPr>
          </a:p>
          <a:p>
            <a:endParaRPr lang="fr-FR" i="1" dirty="0">
              <a:solidFill>
                <a:srgbClr val="1B50FF"/>
              </a:solidFill>
              <a:latin typeface="Chivo" panose="00000500000000000000" pitchFamily="2" charset="0"/>
            </a:endParaRPr>
          </a:p>
        </p:txBody>
      </p:sp>
      <p:pic>
        <p:nvPicPr>
          <p:cNvPr id="3" name="2.Deep Breathing_E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457950" y="2805702"/>
            <a:ext cx="487363" cy="487363"/>
          </a:xfrm>
          <a:prstGeom prst="rect">
            <a:avLst/>
          </a:prstGeom>
        </p:spPr>
      </p:pic>
    </p:spTree>
    <p:extLst>
      <p:ext uri="{BB962C8B-B14F-4D97-AF65-F5344CB8AC3E}">
        <p14:creationId xmlns:p14="http://schemas.microsoft.com/office/powerpoint/2010/main" val="272933336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wipe(up)">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xEl>
                                              <p:pRg st="2" end="2"/>
                                            </p:txEl>
                                          </p:spTgt>
                                        </p:tgtEl>
                                        <p:attrNameLst>
                                          <p:attrName>style.visibility</p:attrName>
                                        </p:attrNameLst>
                                      </p:cBhvr>
                                      <p:to>
                                        <p:strVal val="visible"/>
                                      </p:to>
                                    </p:set>
                                    <p:animEffect transition="in" filter="fade">
                                      <p:cBhvr>
                                        <p:cTn id="12" dur="500"/>
                                        <p:tgtEl>
                                          <p:spTgt spid="1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xEl>
                                              <p:pRg st="4" end="4"/>
                                            </p:txEl>
                                          </p:spTgt>
                                        </p:tgtEl>
                                        <p:attrNameLst>
                                          <p:attrName>style.visibility</p:attrName>
                                        </p:attrNameLst>
                                      </p:cBhvr>
                                      <p:to>
                                        <p:strVal val="visible"/>
                                      </p:to>
                                    </p:set>
                                    <p:animEffect transition="in" filter="fade">
                                      <p:cBhvr>
                                        <p:cTn id="17" dur="500"/>
                                        <p:tgtEl>
                                          <p:spTgt spid="12">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7DC09696-8782-4BAD-8097-EF151A794B23}" type="slidenum">
              <a:rPr lang="fr-FR" smtClean="0"/>
              <a:t>7</a:t>
            </a:fld>
            <a:endParaRPr lang="fr-FR"/>
          </a:p>
        </p:txBody>
      </p:sp>
      <p:sp>
        <p:nvSpPr>
          <p:cNvPr id="5" name="Rectangle 4"/>
          <p:cNvSpPr/>
          <p:nvPr/>
        </p:nvSpPr>
        <p:spPr>
          <a:xfrm>
            <a:off x="2040527" y="1401468"/>
            <a:ext cx="6831874" cy="1477328"/>
          </a:xfrm>
          <a:prstGeom prst="rect">
            <a:avLst/>
          </a:prstGeom>
        </p:spPr>
        <p:txBody>
          <a:bodyPr wrap="square">
            <a:spAutoFit/>
          </a:bodyPr>
          <a:lstStyle/>
          <a:p>
            <a:r>
              <a:rPr lang="en-GB" b="1" dirty="0">
                <a:solidFill>
                  <a:srgbClr val="4EFFB0"/>
                </a:solidFill>
                <a:latin typeface="Chivo" panose="00000500000000000000" pitchFamily="2" charset="0"/>
              </a:rPr>
              <a:t>Learning </a:t>
            </a:r>
            <a:r>
              <a:rPr lang="en-GB" b="1" smtClean="0">
                <a:solidFill>
                  <a:srgbClr val="4EFFB0"/>
                </a:solidFill>
                <a:latin typeface="Chivo" panose="00000500000000000000" pitchFamily="2" charset="0"/>
              </a:rPr>
              <a:t>about empowerment</a:t>
            </a:r>
            <a:endParaRPr lang="fr-FR" b="1" dirty="0">
              <a:solidFill>
                <a:srgbClr val="4EFFB0"/>
              </a:solidFill>
              <a:latin typeface="Chivo" panose="00000500000000000000" pitchFamily="2" charset="0"/>
            </a:endParaRPr>
          </a:p>
          <a:p>
            <a:pPr algn="just"/>
            <a:endParaRPr lang="fr-FR" dirty="0" smtClean="0">
              <a:solidFill>
                <a:srgbClr val="C00000"/>
              </a:solidFill>
              <a:latin typeface="Chivo" panose="00000500000000000000" pitchFamily="2" charset="0"/>
            </a:endParaRPr>
          </a:p>
          <a:p>
            <a:pPr algn="just"/>
            <a:r>
              <a:rPr lang="en-GB" dirty="0" smtClean="0">
                <a:solidFill>
                  <a:srgbClr val="1B50FF"/>
                </a:solidFill>
                <a:latin typeface="Chivo" panose="00000500000000000000" pitchFamily="2" charset="0"/>
              </a:rPr>
              <a:t>After </a:t>
            </a:r>
            <a:r>
              <a:rPr lang="en-GB" dirty="0">
                <a:solidFill>
                  <a:srgbClr val="1B50FF"/>
                </a:solidFill>
                <a:latin typeface="Chivo" panose="00000500000000000000" pitchFamily="2" charset="0"/>
              </a:rPr>
              <a:t>the following presentation, we suggest you test your knowledge in a playful way.</a:t>
            </a:r>
            <a:endParaRPr lang="fr-FR" dirty="0">
              <a:solidFill>
                <a:srgbClr val="1B50FF"/>
              </a:solidFill>
              <a:latin typeface="Chivo" panose="00000500000000000000" pitchFamily="2" charset="0"/>
            </a:endParaRPr>
          </a:p>
          <a:p>
            <a:endParaRPr lang="fr-BE" dirty="0">
              <a:solidFill>
                <a:srgbClr val="1B50FF"/>
              </a:solidFill>
              <a:latin typeface="Chivo" panose="00000500000000000000" pitchFamily="2" charset="0"/>
            </a:endParaRPr>
          </a:p>
        </p:txBody>
      </p:sp>
      <p:sp>
        <p:nvSpPr>
          <p:cNvPr id="8" name="Ellipse 7"/>
          <p:cNvSpPr>
            <a:spLocks noChangeAspect="1"/>
          </p:cNvSpPr>
          <p:nvPr/>
        </p:nvSpPr>
        <p:spPr>
          <a:xfrm>
            <a:off x="361890" y="5618633"/>
            <a:ext cx="1102843" cy="1102843"/>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700" b="1" dirty="0" smtClean="0">
                <a:solidFill>
                  <a:srgbClr val="1B50FF"/>
                </a:solidFill>
                <a:latin typeface="Chivo" panose="00000500000000000000" pitchFamily="2" charset="0"/>
              </a:rPr>
              <a:t>Content</a:t>
            </a:r>
            <a:endParaRPr lang="fr-FR" sz="700" b="1" dirty="0">
              <a:solidFill>
                <a:srgbClr val="1B50FF"/>
              </a:solidFill>
              <a:latin typeface="Chivo" panose="00000500000000000000" pitchFamily="2" charset="0"/>
            </a:endParaRPr>
          </a:p>
        </p:txBody>
      </p:sp>
    </p:spTree>
    <p:extLst>
      <p:ext uri="{BB962C8B-B14F-4D97-AF65-F5344CB8AC3E}">
        <p14:creationId xmlns:p14="http://schemas.microsoft.com/office/powerpoint/2010/main" val="1547229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up)">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7DC09696-8782-4BAD-8097-EF151A794B23}" type="slidenum">
              <a:rPr lang="fr-FR" smtClean="0"/>
              <a:t>8</a:t>
            </a:fld>
            <a:endParaRPr lang="fr-FR"/>
          </a:p>
        </p:txBody>
      </p:sp>
      <p:sp>
        <p:nvSpPr>
          <p:cNvPr id="3" name="Rectangle 2"/>
          <p:cNvSpPr/>
          <p:nvPr/>
        </p:nvSpPr>
        <p:spPr>
          <a:xfrm>
            <a:off x="2070341" y="1181818"/>
            <a:ext cx="6719976" cy="4827475"/>
          </a:xfrm>
          <a:prstGeom prst="rect">
            <a:avLst/>
          </a:prstGeom>
        </p:spPr>
        <p:txBody>
          <a:bodyPr wrap="square">
            <a:spAutoFit/>
          </a:bodyPr>
          <a:lstStyle/>
          <a:p>
            <a:pPr algn="just">
              <a:lnSpc>
                <a:spcPct val="105000"/>
              </a:lnSpc>
            </a:pPr>
            <a:r>
              <a:rPr lang="en-GB" b="1" dirty="0">
                <a:solidFill>
                  <a:srgbClr val="4EFFB0"/>
                </a:solidFill>
                <a:latin typeface="Chivo" panose="00000500000000000000" pitchFamily="2" charset="0"/>
                <a:ea typeface="Arial Unicode MS"/>
              </a:rPr>
              <a:t>1. </a:t>
            </a:r>
            <a:r>
              <a:rPr lang="en-GB" b="1" dirty="0" smtClean="0">
                <a:solidFill>
                  <a:srgbClr val="4EFFB0"/>
                </a:solidFill>
                <a:latin typeface="Chivo" panose="00000500000000000000" pitchFamily="2" charset="0"/>
                <a:ea typeface="Arial Unicode MS"/>
              </a:rPr>
              <a:t>Emergence </a:t>
            </a:r>
            <a:r>
              <a:rPr lang="en-GB" b="1" dirty="0">
                <a:solidFill>
                  <a:srgbClr val="4EFFB0"/>
                </a:solidFill>
                <a:latin typeface="Chivo" panose="00000500000000000000" pitchFamily="2" charset="0"/>
                <a:ea typeface="Arial Unicode MS"/>
              </a:rPr>
              <a:t>of the notion of empowerment</a:t>
            </a:r>
            <a:endParaRPr lang="fr-FR" b="1" dirty="0">
              <a:solidFill>
                <a:srgbClr val="4EFFB0"/>
              </a:solidFill>
              <a:latin typeface="Chivo" panose="00000500000000000000" pitchFamily="2" charset="0"/>
              <a:ea typeface="Arial Unicode MS"/>
            </a:endParaRPr>
          </a:p>
          <a:p>
            <a:r>
              <a:rPr lang="en-GB" sz="1600" dirty="0">
                <a:solidFill>
                  <a:srgbClr val="1B50FF"/>
                </a:solidFill>
                <a:latin typeface="Chivo" panose="00000500000000000000" pitchFamily="2" charset="0"/>
                <a:ea typeface="Arial Unicode MS"/>
              </a:rPr>
              <a:t> </a:t>
            </a:r>
            <a:endParaRPr lang="fr-FR" sz="1600" dirty="0">
              <a:solidFill>
                <a:srgbClr val="1B50FF"/>
              </a:solidFill>
              <a:latin typeface="Chivo" panose="00000500000000000000" pitchFamily="2" charset="0"/>
              <a:ea typeface="Arial Unicode MS"/>
            </a:endParaRPr>
          </a:p>
          <a:p>
            <a:r>
              <a:rPr lang="en-GB" sz="1600" b="1" dirty="0">
                <a:solidFill>
                  <a:srgbClr val="1B50FF"/>
                </a:solidFill>
                <a:latin typeface="Chivo" panose="00000500000000000000" pitchFamily="2" charset="0"/>
                <a:ea typeface="Arial Unicode MS"/>
              </a:rPr>
              <a:t>1960s-70s: </a:t>
            </a:r>
            <a:r>
              <a:rPr lang="en-GB" sz="1600" dirty="0">
                <a:solidFill>
                  <a:srgbClr val="1B50FF"/>
                </a:solidFill>
                <a:latin typeface="Chivo" panose="00000500000000000000" pitchFamily="2" charset="0"/>
                <a:ea typeface="Arial Unicode MS"/>
              </a:rPr>
              <a:t>emergence of the term in the United States and South Asia (feminist and anti-racist struggles), and in Latin America (individual and collective emancipation giving rise to the popular education movements of Paulo Freire)</a:t>
            </a:r>
            <a:endParaRPr lang="fr-FR" sz="1600" dirty="0">
              <a:solidFill>
                <a:srgbClr val="1B50FF"/>
              </a:solidFill>
              <a:latin typeface="Chivo" panose="00000500000000000000" pitchFamily="2" charset="0"/>
              <a:ea typeface="Arial Unicode MS"/>
            </a:endParaRPr>
          </a:p>
          <a:p>
            <a:pPr marL="285750" lvl="0" indent="-285750">
              <a:buFontTx/>
              <a:buChar char="-"/>
            </a:pPr>
            <a:r>
              <a:rPr lang="en-GB" sz="1600" b="1" dirty="0" smtClean="0">
                <a:solidFill>
                  <a:srgbClr val="1B50FF"/>
                </a:solidFill>
                <a:latin typeface="Chivo" panose="00000500000000000000" pitchFamily="2" charset="0"/>
                <a:ea typeface="Arial Unicode MS"/>
              </a:rPr>
              <a:t>Idea </a:t>
            </a:r>
            <a:r>
              <a:rPr lang="en-GB" sz="1600" b="1" dirty="0">
                <a:solidFill>
                  <a:srgbClr val="1B50FF"/>
                </a:solidFill>
                <a:latin typeface="Chivo" panose="00000500000000000000" pitchFamily="2" charset="0"/>
                <a:ea typeface="Arial Unicode MS"/>
              </a:rPr>
              <a:t>defended by feminists: </a:t>
            </a:r>
            <a:r>
              <a:rPr lang="en-GB" sz="1600" dirty="0">
                <a:solidFill>
                  <a:srgbClr val="1B50FF"/>
                </a:solidFill>
                <a:latin typeface="Chivo" panose="00000500000000000000" pitchFamily="2" charset="0"/>
                <a:ea typeface="Arial Unicode MS"/>
              </a:rPr>
              <a:t>empowerment represents a process of acquiring a sense of identity formulated in terms of self-esteem and </a:t>
            </a:r>
            <a:r>
              <a:rPr lang="en-GB" sz="1600" dirty="0" smtClean="0">
                <a:solidFill>
                  <a:srgbClr val="1B50FF"/>
                </a:solidFill>
                <a:latin typeface="Chivo" panose="00000500000000000000" pitchFamily="2" charset="0"/>
                <a:ea typeface="Arial Unicode MS"/>
              </a:rPr>
              <a:t>equality</a:t>
            </a:r>
          </a:p>
          <a:p>
            <a:pPr marL="285750" lvl="0" indent="-285750">
              <a:buFontTx/>
              <a:buChar char="-"/>
            </a:pPr>
            <a:r>
              <a:rPr lang="en-GB" sz="1600" b="1" dirty="0" smtClean="0">
                <a:solidFill>
                  <a:srgbClr val="1B50FF"/>
                </a:solidFill>
                <a:latin typeface="Chivo" panose="00000500000000000000" pitchFamily="2" charset="0"/>
                <a:ea typeface="Arial Unicode MS"/>
              </a:rPr>
              <a:t>Struggles </a:t>
            </a:r>
            <a:r>
              <a:rPr lang="en-GB" sz="1600" b="1" dirty="0">
                <a:solidFill>
                  <a:srgbClr val="1B50FF"/>
                </a:solidFill>
                <a:latin typeface="Chivo" panose="00000500000000000000" pitchFamily="2" charset="0"/>
                <a:ea typeface="Arial Unicode MS"/>
              </a:rPr>
              <a:t>of social workers in the USA: </a:t>
            </a:r>
            <a:r>
              <a:rPr lang="en-GB" sz="1600" dirty="0">
                <a:solidFill>
                  <a:srgbClr val="1B50FF"/>
                </a:solidFill>
                <a:latin typeface="Chivo" panose="00000500000000000000" pitchFamily="2" charset="0"/>
                <a:ea typeface="Arial Unicode MS"/>
              </a:rPr>
              <a:t>is associated with empowerment (their) ability to construct for themselves the answers to the social questions they face.</a:t>
            </a:r>
            <a:endParaRPr lang="fr-FR" sz="1600" dirty="0">
              <a:solidFill>
                <a:srgbClr val="1B50FF"/>
              </a:solidFill>
              <a:latin typeface="Chivo" panose="00000500000000000000" pitchFamily="2" charset="0"/>
              <a:ea typeface="Arial Unicode MS"/>
            </a:endParaRPr>
          </a:p>
          <a:p>
            <a:r>
              <a:rPr lang="en-GB" sz="1600" dirty="0">
                <a:solidFill>
                  <a:srgbClr val="1B50FF"/>
                </a:solidFill>
                <a:latin typeface="Chivo" panose="00000500000000000000" pitchFamily="2" charset="0"/>
                <a:ea typeface="Arial Unicode MS"/>
              </a:rPr>
              <a:t> </a:t>
            </a:r>
            <a:endParaRPr lang="fr-FR" sz="1600" dirty="0">
              <a:solidFill>
                <a:srgbClr val="1B50FF"/>
              </a:solidFill>
              <a:latin typeface="Chivo" panose="00000500000000000000" pitchFamily="2" charset="0"/>
              <a:ea typeface="Arial Unicode MS"/>
            </a:endParaRPr>
          </a:p>
          <a:p>
            <a:r>
              <a:rPr lang="en-GB" sz="1600" b="1" dirty="0">
                <a:solidFill>
                  <a:srgbClr val="1B50FF"/>
                </a:solidFill>
                <a:latin typeface="Chivo" panose="00000500000000000000" pitchFamily="2" charset="0"/>
                <a:ea typeface="Arial Unicode MS"/>
              </a:rPr>
              <a:t>2000s in France: </a:t>
            </a:r>
            <a:r>
              <a:rPr lang="en-GB" sz="1600" dirty="0">
                <a:solidFill>
                  <a:srgbClr val="1B50FF"/>
                </a:solidFill>
                <a:latin typeface="Chivo" panose="00000500000000000000" pitchFamily="2" charset="0"/>
                <a:ea typeface="Arial Unicode MS"/>
              </a:rPr>
              <a:t>appearance of the term in the context of a call for a radical reform of the urban policy towards a new policy based on the initiatives of collectives in working-class neighbourhoods whose inhabitants were then considered only as problems, rarely as resources.</a:t>
            </a:r>
            <a:endParaRPr lang="fr-FR" sz="1600" dirty="0">
              <a:solidFill>
                <a:srgbClr val="1B50FF"/>
              </a:solidFill>
              <a:latin typeface="Chivo" panose="00000500000000000000" pitchFamily="2" charset="0"/>
              <a:ea typeface="Arial Unicode MS"/>
            </a:endParaRPr>
          </a:p>
          <a:p>
            <a:pPr>
              <a:lnSpc>
                <a:spcPct val="105000"/>
              </a:lnSpc>
              <a:spcAft>
                <a:spcPts val="0"/>
              </a:spcAft>
            </a:pPr>
            <a:endParaRPr lang="fr-FR" sz="1600" dirty="0">
              <a:solidFill>
                <a:srgbClr val="1B50FF"/>
              </a:solidFill>
              <a:latin typeface="Chivo" panose="00000500000000000000" pitchFamily="2" charset="0"/>
              <a:ea typeface="Arial Unicode MS"/>
            </a:endParaRPr>
          </a:p>
        </p:txBody>
      </p:sp>
      <p:sp>
        <p:nvSpPr>
          <p:cNvPr id="6" name="Ellipse 5"/>
          <p:cNvSpPr>
            <a:spLocks noChangeAspect="1"/>
          </p:cNvSpPr>
          <p:nvPr/>
        </p:nvSpPr>
        <p:spPr>
          <a:xfrm>
            <a:off x="361890" y="5618633"/>
            <a:ext cx="1102843" cy="1102843"/>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700" b="1" dirty="0" smtClean="0">
                <a:solidFill>
                  <a:srgbClr val="1B50FF"/>
                </a:solidFill>
                <a:latin typeface="Chivo" panose="00000500000000000000" pitchFamily="2" charset="0"/>
              </a:rPr>
              <a:t>Content</a:t>
            </a:r>
            <a:endParaRPr lang="fr-FR" sz="700" b="1" dirty="0">
              <a:solidFill>
                <a:srgbClr val="1B50FF"/>
              </a:solidFill>
              <a:latin typeface="Chivo" panose="00000500000000000000" pitchFamily="2" charset="0"/>
            </a:endParaRPr>
          </a:p>
        </p:txBody>
      </p:sp>
    </p:spTree>
    <p:extLst>
      <p:ext uri="{BB962C8B-B14F-4D97-AF65-F5344CB8AC3E}">
        <p14:creationId xmlns:p14="http://schemas.microsoft.com/office/powerpoint/2010/main" val="2368531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7DC09696-8782-4BAD-8097-EF151A794B23}" type="slidenum">
              <a:rPr lang="fr-FR" smtClean="0"/>
              <a:t>9</a:t>
            </a:fld>
            <a:endParaRPr lang="fr-FR"/>
          </a:p>
        </p:txBody>
      </p:sp>
      <p:sp>
        <p:nvSpPr>
          <p:cNvPr id="3" name="Rectangle 2"/>
          <p:cNvSpPr/>
          <p:nvPr/>
        </p:nvSpPr>
        <p:spPr>
          <a:xfrm>
            <a:off x="2070341" y="1181818"/>
            <a:ext cx="6719976" cy="5029069"/>
          </a:xfrm>
          <a:prstGeom prst="rect">
            <a:avLst/>
          </a:prstGeom>
        </p:spPr>
        <p:txBody>
          <a:bodyPr wrap="square">
            <a:spAutoFit/>
          </a:bodyPr>
          <a:lstStyle/>
          <a:p>
            <a:r>
              <a:rPr lang="en-GB" sz="1600" dirty="0" smtClean="0">
                <a:solidFill>
                  <a:srgbClr val="1B50FF"/>
                </a:solidFill>
                <a:latin typeface="Chivo" panose="00000500000000000000" pitchFamily="2" charset="0"/>
                <a:ea typeface="Arial Unicode MS"/>
              </a:rPr>
              <a:t>More </a:t>
            </a:r>
            <a:r>
              <a:rPr lang="en-GB" sz="1600" dirty="0">
                <a:solidFill>
                  <a:srgbClr val="1B50FF"/>
                </a:solidFill>
                <a:latin typeface="Chivo" panose="00000500000000000000" pitchFamily="2" charset="0"/>
                <a:ea typeface="Arial Unicode MS"/>
              </a:rPr>
              <a:t>than a tool for emancipation, </a:t>
            </a:r>
            <a:r>
              <a:rPr lang="en-GB" sz="1600" b="1" dirty="0">
                <a:solidFill>
                  <a:srgbClr val="1B50FF"/>
                </a:solidFill>
                <a:latin typeface="Chivo" panose="00000500000000000000" pitchFamily="2" charset="0"/>
                <a:ea typeface="Arial Unicode MS"/>
              </a:rPr>
              <a:t>empowerment is a whole process</a:t>
            </a:r>
            <a:r>
              <a:rPr lang="en-GB" sz="1600" dirty="0">
                <a:solidFill>
                  <a:srgbClr val="1B50FF"/>
                </a:solidFill>
                <a:latin typeface="Chivo" panose="00000500000000000000" pitchFamily="2" charset="0"/>
                <a:ea typeface="Arial Unicode MS"/>
              </a:rPr>
              <a:t> that involves the reinforcement of the power to act, </a:t>
            </a:r>
            <a:r>
              <a:rPr lang="en-GB" sz="1600" b="1" dirty="0">
                <a:solidFill>
                  <a:srgbClr val="1B50FF"/>
                </a:solidFill>
                <a:latin typeface="Chivo" panose="00000500000000000000" pitchFamily="2" charset="0"/>
                <a:ea typeface="Arial Unicode MS"/>
              </a:rPr>
              <a:t>encompassing two main axes</a:t>
            </a:r>
            <a:r>
              <a:rPr lang="en-GB" sz="1600" dirty="0">
                <a:solidFill>
                  <a:srgbClr val="1B50FF"/>
                </a:solidFill>
                <a:latin typeface="Chivo" panose="00000500000000000000" pitchFamily="2" charset="0"/>
                <a:ea typeface="Arial Unicode MS"/>
              </a:rPr>
              <a:t>:</a:t>
            </a:r>
            <a:endParaRPr lang="fr-FR" sz="1600" dirty="0">
              <a:solidFill>
                <a:srgbClr val="1B50FF"/>
              </a:solidFill>
              <a:latin typeface="Chivo" panose="00000500000000000000" pitchFamily="2" charset="0"/>
              <a:ea typeface="Arial Unicode MS"/>
            </a:endParaRPr>
          </a:p>
          <a:p>
            <a:pPr marL="285750" lvl="0" indent="-285750">
              <a:buFontTx/>
              <a:buChar char="-"/>
            </a:pPr>
            <a:r>
              <a:rPr lang="en-GB" sz="1600" b="1" dirty="0" smtClean="0">
                <a:solidFill>
                  <a:srgbClr val="1B50FF"/>
                </a:solidFill>
                <a:latin typeface="Chivo" panose="00000500000000000000" pitchFamily="2" charset="0"/>
                <a:ea typeface="Arial Unicode MS"/>
              </a:rPr>
              <a:t>The </a:t>
            </a:r>
            <a:r>
              <a:rPr lang="en-GB" sz="1600" b="1" dirty="0">
                <a:solidFill>
                  <a:srgbClr val="1B50FF"/>
                </a:solidFill>
                <a:latin typeface="Chivo" panose="00000500000000000000" pitchFamily="2" charset="0"/>
                <a:ea typeface="Arial Unicode MS"/>
              </a:rPr>
              <a:t>collective axis </a:t>
            </a:r>
            <a:r>
              <a:rPr lang="en-GB" sz="1600" dirty="0">
                <a:solidFill>
                  <a:srgbClr val="1B50FF"/>
                </a:solidFill>
                <a:latin typeface="Chivo" panose="00000500000000000000" pitchFamily="2" charset="0"/>
                <a:ea typeface="Arial Unicode MS"/>
              </a:rPr>
              <a:t>focusing on the improvement of the external circumstances of individuals: defence of the rights and freedoms of each individual for </a:t>
            </a:r>
            <a:r>
              <a:rPr lang="en-GB" sz="1600" dirty="0" smtClean="0">
                <a:solidFill>
                  <a:srgbClr val="1B50FF"/>
                </a:solidFill>
                <a:latin typeface="Chivo" panose="00000500000000000000" pitchFamily="2" charset="0"/>
                <a:ea typeface="Arial Unicode MS"/>
              </a:rPr>
              <a:t>example;</a:t>
            </a:r>
          </a:p>
          <a:p>
            <a:pPr marL="285750" lvl="0" indent="-285750">
              <a:buFontTx/>
              <a:buChar char="-"/>
            </a:pPr>
            <a:r>
              <a:rPr lang="en-GB" sz="1600" b="1" dirty="0" smtClean="0">
                <a:solidFill>
                  <a:srgbClr val="1B50FF"/>
                </a:solidFill>
                <a:latin typeface="Chivo" panose="00000500000000000000" pitchFamily="2" charset="0"/>
                <a:ea typeface="Arial Unicode MS"/>
              </a:rPr>
              <a:t>The </a:t>
            </a:r>
            <a:r>
              <a:rPr lang="en-GB" sz="1600" b="1" dirty="0">
                <a:solidFill>
                  <a:srgbClr val="1B50FF"/>
                </a:solidFill>
                <a:latin typeface="Chivo" panose="00000500000000000000" pitchFamily="2" charset="0"/>
                <a:ea typeface="Arial Unicode MS"/>
              </a:rPr>
              <a:t>individual axis </a:t>
            </a:r>
            <a:r>
              <a:rPr lang="en-GB" sz="1600" dirty="0">
                <a:solidFill>
                  <a:srgbClr val="1B50FF"/>
                </a:solidFill>
                <a:latin typeface="Chivo" panose="00000500000000000000" pitchFamily="2" charset="0"/>
                <a:ea typeface="Arial Unicode MS"/>
              </a:rPr>
              <a:t>focusing on the empowerment of individuals, on the process of awareness raising and strengthening at the individual level.</a:t>
            </a:r>
            <a:endParaRPr lang="fr-FR" sz="1600" dirty="0">
              <a:solidFill>
                <a:srgbClr val="1B50FF"/>
              </a:solidFill>
              <a:latin typeface="Chivo" panose="00000500000000000000" pitchFamily="2" charset="0"/>
              <a:ea typeface="Arial Unicode MS"/>
            </a:endParaRPr>
          </a:p>
          <a:p>
            <a:r>
              <a:rPr lang="en-GB" sz="1600" dirty="0">
                <a:solidFill>
                  <a:srgbClr val="1B50FF"/>
                </a:solidFill>
                <a:latin typeface="Chivo" panose="00000500000000000000" pitchFamily="2" charset="0"/>
                <a:ea typeface="Arial Unicode MS"/>
              </a:rPr>
              <a:t> </a:t>
            </a:r>
            <a:endParaRPr lang="fr-FR" sz="1600" dirty="0">
              <a:solidFill>
                <a:srgbClr val="1B50FF"/>
              </a:solidFill>
              <a:latin typeface="Chivo" panose="00000500000000000000" pitchFamily="2" charset="0"/>
              <a:ea typeface="Arial Unicode MS"/>
            </a:endParaRPr>
          </a:p>
          <a:p>
            <a:r>
              <a:rPr lang="en-GB" sz="1600" dirty="0">
                <a:solidFill>
                  <a:srgbClr val="1B50FF"/>
                </a:solidFill>
                <a:latin typeface="Chivo" panose="00000500000000000000" pitchFamily="2" charset="0"/>
                <a:ea typeface="Arial Unicode MS"/>
              </a:rPr>
              <a:t>At present, CHANGE OF VIEW </a:t>
            </a:r>
            <a:r>
              <a:rPr lang="en-GB" sz="1600" b="1" dirty="0">
                <a:solidFill>
                  <a:srgbClr val="1B50FF"/>
                </a:solidFill>
                <a:latin typeface="Chivo" panose="00000500000000000000" pitchFamily="2" charset="0"/>
                <a:ea typeface="Arial Unicode MS"/>
              </a:rPr>
              <a:t>seeks to ensure that each person remains in control of his or her own pathway</a:t>
            </a:r>
            <a:r>
              <a:rPr lang="en-GB" sz="1600" dirty="0">
                <a:solidFill>
                  <a:srgbClr val="1B50FF"/>
                </a:solidFill>
                <a:latin typeface="Chivo" panose="00000500000000000000" pitchFamily="2" charset="0"/>
                <a:ea typeface="Arial Unicode MS"/>
              </a:rPr>
              <a:t>, choices and freedom, and can act internally on what hinders the full use of his or her rights and power to act.</a:t>
            </a:r>
            <a:endParaRPr lang="fr-FR" sz="1600" dirty="0">
              <a:solidFill>
                <a:srgbClr val="1B50FF"/>
              </a:solidFill>
              <a:latin typeface="Chivo" panose="00000500000000000000" pitchFamily="2" charset="0"/>
              <a:ea typeface="Arial Unicode MS"/>
            </a:endParaRPr>
          </a:p>
          <a:p>
            <a:r>
              <a:rPr lang="en-GB" sz="1600" b="1" dirty="0">
                <a:solidFill>
                  <a:srgbClr val="1B50FF"/>
                </a:solidFill>
                <a:latin typeface="Chivo" panose="00000500000000000000" pitchFamily="2" charset="0"/>
                <a:ea typeface="Arial Unicode MS"/>
              </a:rPr>
              <a:t>The aim of empowerment</a:t>
            </a:r>
            <a:r>
              <a:rPr lang="en-GB" sz="1600" dirty="0">
                <a:solidFill>
                  <a:srgbClr val="1B50FF"/>
                </a:solidFill>
                <a:latin typeface="Chivo" panose="00000500000000000000" pitchFamily="2" charset="0"/>
                <a:ea typeface="Arial Unicode MS"/>
              </a:rPr>
              <a:t> in the context of support for vulnerable people is therefore </a:t>
            </a:r>
            <a:r>
              <a:rPr lang="en-GB" sz="1600" b="1" dirty="0">
                <a:solidFill>
                  <a:srgbClr val="1B50FF"/>
                </a:solidFill>
                <a:latin typeface="Chivo" panose="00000500000000000000" pitchFamily="2" charset="0"/>
                <a:ea typeface="Arial Unicode MS"/>
              </a:rPr>
              <a:t>to lead persons towards a process of re-appropriating their own power, accessing their personal resources and triggering their capacity to act in a given context</a:t>
            </a:r>
            <a:r>
              <a:rPr lang="en-GB" sz="1600" dirty="0">
                <a:solidFill>
                  <a:srgbClr val="1B50FF"/>
                </a:solidFill>
                <a:latin typeface="Chivo" panose="00000500000000000000" pitchFamily="2" charset="0"/>
                <a:ea typeface="Arial Unicode MS"/>
              </a:rPr>
              <a:t>.</a:t>
            </a:r>
            <a:endParaRPr lang="fr-FR" sz="1600" dirty="0">
              <a:solidFill>
                <a:srgbClr val="1B50FF"/>
              </a:solidFill>
              <a:latin typeface="Chivo" panose="00000500000000000000" pitchFamily="2" charset="0"/>
              <a:ea typeface="Arial Unicode MS"/>
            </a:endParaRPr>
          </a:p>
          <a:p>
            <a:endParaRPr lang="fr-FR" sz="1600" dirty="0">
              <a:solidFill>
                <a:srgbClr val="1B50FF"/>
              </a:solidFill>
              <a:latin typeface="Chivo" panose="00000500000000000000" pitchFamily="2" charset="0"/>
              <a:ea typeface="Arial Unicode MS"/>
            </a:endParaRPr>
          </a:p>
          <a:p>
            <a:pPr>
              <a:lnSpc>
                <a:spcPct val="105000"/>
              </a:lnSpc>
              <a:spcAft>
                <a:spcPts val="0"/>
              </a:spcAft>
            </a:pPr>
            <a:endParaRPr lang="fr-FR" sz="1600" dirty="0">
              <a:solidFill>
                <a:srgbClr val="1B50FF"/>
              </a:solidFill>
              <a:latin typeface="Chivo" panose="00000500000000000000" pitchFamily="2" charset="0"/>
              <a:ea typeface="Arial Unicode MS"/>
            </a:endParaRPr>
          </a:p>
        </p:txBody>
      </p:sp>
      <p:sp>
        <p:nvSpPr>
          <p:cNvPr id="6" name="Ellipse 5"/>
          <p:cNvSpPr>
            <a:spLocks noChangeAspect="1"/>
          </p:cNvSpPr>
          <p:nvPr/>
        </p:nvSpPr>
        <p:spPr>
          <a:xfrm>
            <a:off x="361890" y="5618633"/>
            <a:ext cx="1102843" cy="1102843"/>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700" b="1" dirty="0" smtClean="0">
                <a:solidFill>
                  <a:srgbClr val="1B50FF"/>
                </a:solidFill>
                <a:latin typeface="Chivo" panose="00000500000000000000" pitchFamily="2" charset="0"/>
              </a:rPr>
              <a:t>Content</a:t>
            </a:r>
            <a:endParaRPr lang="fr-FR" sz="700" b="1" dirty="0">
              <a:solidFill>
                <a:srgbClr val="1B50FF"/>
              </a:solidFill>
              <a:latin typeface="Chivo" panose="00000500000000000000" pitchFamily="2" charset="0"/>
            </a:endParaRPr>
          </a:p>
        </p:txBody>
      </p:sp>
    </p:spTree>
    <p:extLst>
      <p:ext uri="{BB962C8B-B14F-4D97-AF65-F5344CB8AC3E}">
        <p14:creationId xmlns:p14="http://schemas.microsoft.com/office/powerpoint/2010/main" val="2589045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hème Office">
  <a:themeElements>
    <a:clrScheme name="Thèm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hèm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2000</TotalTime>
  <Words>2588</Words>
  <Application>Microsoft Office PowerPoint</Application>
  <PresentationFormat>Affichage à l'écran (4:3)</PresentationFormat>
  <Paragraphs>231</Paragraphs>
  <Slides>25</Slides>
  <Notes>0</Notes>
  <HiddenSlides>0</HiddenSlides>
  <MMClips>2</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25</vt:i4>
      </vt:variant>
    </vt:vector>
  </HeadingPairs>
  <TitlesOfParts>
    <vt:vector size="31" baseType="lpstr">
      <vt:lpstr>Arial</vt:lpstr>
      <vt:lpstr>Arial Unicode MS</vt:lpstr>
      <vt:lpstr>Calibri</vt:lpstr>
      <vt:lpstr>Calibri Light</vt:lpstr>
      <vt:lpstr>Chivo</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Ducourneau Chloe</dc:creator>
  <cp:lastModifiedBy>Ducourneau Chloe</cp:lastModifiedBy>
  <cp:revision>54</cp:revision>
  <dcterms:created xsi:type="dcterms:W3CDTF">2021-01-20T11:37:02Z</dcterms:created>
  <dcterms:modified xsi:type="dcterms:W3CDTF">2021-10-04T17:55:23Z</dcterms:modified>
</cp:coreProperties>
</file>